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4"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jw+4vOfth9DAYCMhAHcNPziUeQI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csi Matolcsy" initials="" lastIdx="1" clrIdx="0"/>
  <p:cmAuthor id="1" name="Martin Breen"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1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customschemas.google.com/relationships/presentationmetadata" Target="metadata"/><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he-future-of-commerce.com/2021/02/22/b2b-marketplace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technode.com/2019/11/12/chinas-data-based-c2m-model-to-drive-e-commerce-forward/"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055ff48d65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055ff48d65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2055ff48d65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055ff48d65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055ff48d65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2055ff48d65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29a4bff42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129a4bff42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2129a4bff42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d689d90c4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d689d90c4d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1d689d90c4d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9b88fb625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9b88fb625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19b88fb6259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9b88fb625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9b88fb6259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19b88fb6259_0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9b88fb6259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9b88fb6259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19b88fb6259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129a4bff42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129a4bff42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2129a4bff42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9b88fb6259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9b88fb6259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19b88fb6259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9b88fb6259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9b88fb6259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19b88fb6259_0_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29a4bff42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129a4bff42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2129a4bff42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129a4bff42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129a4bff42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2129a4bff42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055ff48d65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055ff48d65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2055ff48d65_0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129a4bff4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129a4bff42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2129a4bff42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055ff48d65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055ff48d65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2055ff48d65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055ff48d65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055ff48d65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2055ff48d65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055ff48d65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055ff48d65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673100" lvl="0" indent="-307975" algn="l" rtl="0">
              <a:lnSpc>
                <a:spcPct val="150000"/>
              </a:lnSpc>
              <a:spcBef>
                <a:spcPts val="0"/>
              </a:spcBef>
              <a:spcAft>
                <a:spcPts val="0"/>
              </a:spcAft>
              <a:buClr>
                <a:srgbClr val="333333"/>
              </a:buClr>
              <a:buSzPts val="1250"/>
              <a:buFont typeface="Georgia"/>
              <a:buAutoNum type="arabicPeriod"/>
            </a:pPr>
            <a:r>
              <a:rPr lang="en-US" sz="1250">
                <a:solidFill>
                  <a:srgbClr val="333333"/>
                </a:solidFill>
                <a:highlight>
                  <a:srgbClr val="FFFFFF"/>
                </a:highlight>
                <a:latin typeface="Georgia"/>
                <a:ea typeface="Georgia"/>
                <a:cs typeface="Georgia"/>
                <a:sym typeface="Georgia"/>
              </a:rPr>
              <a:t>Business-to-consumer (B2C) marketplaces – One of the most saturated categories with tons of players, including global giants such as Amazon and local leaders like TMALL and jd.com in China and Mercado Livre in Brazil and Latin America. Add niche B2C marketplaces (focused on specific categories like electronics, apparel, and home improvement) to this mix and </a:t>
            </a:r>
            <a:r>
              <a:rPr lang="en-US" sz="1250" i="1">
                <a:solidFill>
                  <a:srgbClr val="333333"/>
                </a:solidFill>
                <a:highlight>
                  <a:srgbClr val="FFFFFF"/>
                </a:highlight>
                <a:latin typeface="Georgia"/>
                <a:ea typeface="Georgia"/>
                <a:cs typeface="Georgia"/>
                <a:sym typeface="Georgia"/>
              </a:rPr>
              <a:t>voila!</a:t>
            </a:r>
            <a:r>
              <a:rPr lang="en-US" sz="1250">
                <a:solidFill>
                  <a:srgbClr val="333333"/>
                </a:solidFill>
                <a:highlight>
                  <a:srgbClr val="FFFFFF"/>
                </a:highlight>
                <a:latin typeface="Georgia"/>
                <a:ea typeface="Georgia"/>
                <a:cs typeface="Georgia"/>
                <a:sym typeface="Georgia"/>
              </a:rPr>
              <a:t> You’ve got competition galore.</a:t>
            </a:r>
            <a:endParaRPr sz="1250">
              <a:solidFill>
                <a:srgbClr val="333333"/>
              </a:solidFill>
              <a:highlight>
                <a:srgbClr val="FFFFFF"/>
              </a:highlight>
              <a:latin typeface="Georgia"/>
              <a:ea typeface="Georgia"/>
              <a:cs typeface="Georgia"/>
              <a:sym typeface="Georgia"/>
            </a:endParaRPr>
          </a:p>
          <a:p>
            <a:pPr marL="673100" lvl="0" indent="-307975" algn="l" rtl="0">
              <a:lnSpc>
                <a:spcPct val="150000"/>
              </a:lnSpc>
              <a:spcBef>
                <a:spcPts val="0"/>
              </a:spcBef>
              <a:spcAft>
                <a:spcPts val="0"/>
              </a:spcAft>
              <a:buClr>
                <a:srgbClr val="333333"/>
              </a:buClr>
              <a:buSzPts val="1250"/>
              <a:buFont typeface="Georgia"/>
              <a:buAutoNum type="arabicPeriod"/>
            </a:pPr>
            <a:r>
              <a:rPr lang="en-US" sz="1250">
                <a:solidFill>
                  <a:srgbClr val="333333"/>
                </a:solidFill>
                <a:highlight>
                  <a:srgbClr val="FFFFFF"/>
                </a:highlight>
                <a:latin typeface="Georgia"/>
                <a:ea typeface="Georgia"/>
                <a:cs typeface="Georgia"/>
                <a:sym typeface="Georgia"/>
              </a:rPr>
              <a:t>Business-to-business (B2B) marketplaces – Growth in sheer monetary potential can be found among B2B marketplaces. Notable examples include Alibaba and Amazon Business. B2B marketplaces are </a:t>
            </a:r>
            <a:r>
              <a:rPr lang="en-US" sz="1250">
                <a:solidFill>
                  <a:srgbClr val="0095FF"/>
                </a:solidFill>
                <a:highlight>
                  <a:srgbClr val="FFFFFF"/>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more niche and vertical industry focused</a:t>
            </a:r>
            <a:r>
              <a:rPr lang="en-US" sz="1250">
                <a:solidFill>
                  <a:srgbClr val="333333"/>
                </a:solidFill>
                <a:highlight>
                  <a:srgbClr val="FFFFFF"/>
                </a:highlight>
                <a:latin typeface="Georgia"/>
                <a:ea typeface="Georgia"/>
                <a:cs typeface="Georgia"/>
                <a:sym typeface="Georgia"/>
              </a:rPr>
              <a:t>.</a:t>
            </a:r>
            <a:endParaRPr sz="1250">
              <a:solidFill>
                <a:srgbClr val="333333"/>
              </a:solidFill>
              <a:highlight>
                <a:srgbClr val="FFFFFF"/>
              </a:highlight>
              <a:latin typeface="Georgia"/>
              <a:ea typeface="Georgia"/>
              <a:cs typeface="Georgia"/>
              <a:sym typeface="Georgia"/>
            </a:endParaRPr>
          </a:p>
          <a:p>
            <a:pPr marL="673100" lvl="0" indent="-307975" algn="l" rtl="0">
              <a:lnSpc>
                <a:spcPct val="150000"/>
              </a:lnSpc>
              <a:spcBef>
                <a:spcPts val="0"/>
              </a:spcBef>
              <a:spcAft>
                <a:spcPts val="0"/>
              </a:spcAft>
              <a:buClr>
                <a:srgbClr val="333333"/>
              </a:buClr>
              <a:buSzPts val="1250"/>
              <a:buFont typeface="Georgia"/>
              <a:buAutoNum type="arabicPeriod"/>
            </a:pPr>
            <a:r>
              <a:rPr lang="en-US" sz="1250">
                <a:solidFill>
                  <a:srgbClr val="333333"/>
                </a:solidFill>
                <a:highlight>
                  <a:srgbClr val="FFFFFF"/>
                </a:highlight>
                <a:latin typeface="Georgia"/>
                <a:ea typeface="Georgia"/>
                <a:cs typeface="Georgia"/>
                <a:sym typeface="Georgia"/>
              </a:rPr>
              <a:t>Peer-to-peer (P2P) or consumer-to-consumer (C2C) marketplaces – Notable examples include eBay, TaoBao, Mercari, Etsy, and even Airbnb. This is a marketplace where consumers are both sellers and buyers. P2P and C2C marketplaces are not an insignificant contributor to the marketplace juggernaut.</a:t>
            </a:r>
            <a:endParaRPr sz="1250">
              <a:solidFill>
                <a:srgbClr val="333333"/>
              </a:solidFill>
              <a:highlight>
                <a:srgbClr val="FFFFFF"/>
              </a:highlight>
              <a:latin typeface="Georgia"/>
              <a:ea typeface="Georgia"/>
              <a:cs typeface="Georgia"/>
              <a:sym typeface="Georgia"/>
            </a:endParaRPr>
          </a:p>
          <a:p>
            <a:pPr marL="673100" lvl="0" indent="-307975" algn="l" rtl="0">
              <a:lnSpc>
                <a:spcPct val="150000"/>
              </a:lnSpc>
              <a:spcBef>
                <a:spcPts val="0"/>
              </a:spcBef>
              <a:spcAft>
                <a:spcPts val="0"/>
              </a:spcAft>
              <a:buClr>
                <a:srgbClr val="333333"/>
              </a:buClr>
              <a:buSzPts val="1250"/>
              <a:buFont typeface="Georgia"/>
              <a:buAutoNum type="arabicPeriod"/>
            </a:pPr>
            <a:r>
              <a:rPr lang="en-US" sz="1250">
                <a:solidFill>
                  <a:srgbClr val="333333"/>
                </a:solidFill>
                <a:highlight>
                  <a:srgbClr val="FFFFFF"/>
                </a:highlight>
                <a:latin typeface="Georgia"/>
                <a:ea typeface="Georgia"/>
                <a:cs typeface="Georgia"/>
                <a:sym typeface="Georgia"/>
              </a:rPr>
              <a:t>Consumer-to-manufacturer (C2M) or consumer-to-business (C2B) marketplaces – The biggest and most noteworthy example of </a:t>
            </a:r>
            <a:r>
              <a:rPr lang="en-US" sz="1250">
                <a:solidFill>
                  <a:srgbClr val="0095FF"/>
                </a:solidFill>
                <a:highlight>
                  <a:srgbClr val="FFFFFF"/>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this type of marketplace</a:t>
            </a:r>
            <a:r>
              <a:rPr lang="en-US" sz="1250">
                <a:solidFill>
                  <a:srgbClr val="333333"/>
                </a:solidFill>
                <a:highlight>
                  <a:srgbClr val="FFFFFF"/>
                </a:highlight>
                <a:latin typeface="Georgia"/>
                <a:ea typeface="Georgia"/>
                <a:cs typeface="Georgia"/>
                <a:sym typeface="Georgia"/>
              </a:rPr>
              <a:t> is PinDuoDuo. In a few short years, this model has gained a 4% share of the global e-commerce business and is ripe to expand beyond China to be other parts of the world.</a:t>
            </a:r>
            <a:endParaRPr sz="1250">
              <a:solidFill>
                <a:srgbClr val="333333"/>
              </a:solidFill>
              <a:highlight>
                <a:srgbClr val="FFFFFF"/>
              </a:highlight>
              <a:latin typeface="Georgia"/>
              <a:ea typeface="Georgia"/>
              <a:cs typeface="Georgia"/>
              <a:sym typeface="Georgia"/>
            </a:endParaRPr>
          </a:p>
          <a:p>
            <a:pPr marL="673100" lvl="0" indent="-307975" algn="l" rtl="0">
              <a:lnSpc>
                <a:spcPct val="150000"/>
              </a:lnSpc>
              <a:spcBef>
                <a:spcPts val="0"/>
              </a:spcBef>
              <a:spcAft>
                <a:spcPts val="0"/>
              </a:spcAft>
              <a:buClr>
                <a:srgbClr val="333333"/>
              </a:buClr>
              <a:buSzPts val="1250"/>
              <a:buFont typeface="Georgia"/>
              <a:buAutoNum type="arabicPeriod"/>
            </a:pPr>
            <a:r>
              <a:rPr lang="en-US" sz="1250">
                <a:solidFill>
                  <a:srgbClr val="333333"/>
                </a:solidFill>
                <a:highlight>
                  <a:srgbClr val="FFFFFF"/>
                </a:highlight>
                <a:latin typeface="Georgia"/>
                <a:ea typeface="Georgia"/>
                <a:cs typeface="Georgia"/>
                <a:sym typeface="Georgia"/>
              </a:rPr>
              <a:t>Service-to-consumer (S2C) marketplaces – This is a made-up label, but it’s a growth category with numerous local examples. Think HomeAdvisor and TaskRabbit in the United States, or UrbanClap in India, hipages in Australia, and so on. Power to the gig economy!</a:t>
            </a:r>
            <a:endParaRPr/>
          </a:p>
        </p:txBody>
      </p:sp>
      <p:sp>
        <p:nvSpPr>
          <p:cNvPr id="344" name="Google Shape;344;g2055ff48d65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055ff48d65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055ff48d65_0_1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4000"/>
              </a:spcAft>
              <a:buNone/>
            </a:pPr>
            <a:endParaRPr/>
          </a:p>
        </p:txBody>
      </p:sp>
      <p:sp>
        <p:nvSpPr>
          <p:cNvPr id="355" name="Google Shape;355;g2055ff48d65_0_1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97ddfc96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97ddfc96e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197ddfc96e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129a4bff4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129a4bff42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2129a4bff42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055ff48d65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055ff48d65_0_1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2055ff48d65_0_1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055ff48d65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055ff48d65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2055ff48d65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055ff48d65_0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055ff48d65_0_2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2055ff48d65_0_2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55ff48d65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55ff48d65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2055ff48d65_0_2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055ff48d65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055ff48d65_0_2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2055ff48d65_0_2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129a4bff42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129a4bff42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2129a4bff42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055ff48d65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055ff48d65_0_2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2055ff48d65_0_2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055ff48d65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2055ff48d65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g2055ff48d65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06875391e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06875391e5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g206875391e5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129a4bff4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129a4bff42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2129a4bff42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13a551f7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13a551f72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213a551f72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13a551f72a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13a551f72a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213a551f72a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129a4bff4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2129a4bff4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2129a4bff4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s://www.linkedin.com/company/busgocircular" TargetMode="External"/><Relationship Id="rId4" Type="http://schemas.openxmlformats.org/officeDocument/2006/relationships/hyperlink" Target="https://twitter.com/BusGoCircular"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GC Title Slide 1 1">
  <p:cSld name="BGC Title Slide_1_1">
    <p:spTree>
      <p:nvGrpSpPr>
        <p:cNvPr id="1" name="Shape 19"/>
        <p:cNvGrpSpPr/>
        <p:nvPr/>
      </p:nvGrpSpPr>
      <p:grpSpPr>
        <a:xfrm>
          <a:off x="0" y="0"/>
          <a:ext cx="0" cy="0"/>
          <a:chOff x="0" y="0"/>
          <a:chExt cx="0" cy="0"/>
        </a:xfrm>
      </p:grpSpPr>
      <p:sp>
        <p:nvSpPr>
          <p:cNvPr id="20" name="Google Shape;20;g2055ff48d65_0_32"/>
          <p:cNvSpPr txBox="1">
            <a:spLocks noGrp="1"/>
          </p:cNvSpPr>
          <p:nvPr>
            <p:ph type="subTitle" idx="1"/>
          </p:nvPr>
        </p:nvSpPr>
        <p:spPr>
          <a:xfrm>
            <a:off x="1926450" y="5423874"/>
            <a:ext cx="8339100" cy="4764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1000"/>
              </a:spcBef>
              <a:spcAft>
                <a:spcPts val="0"/>
              </a:spcAft>
              <a:buSzPts val="2000"/>
              <a:buNone/>
              <a:defRPr>
                <a:solidFill>
                  <a:srgbClr val="A5A8A5"/>
                </a:solidFill>
              </a:defRPr>
            </a:lvl1pPr>
            <a:lvl2pPr lvl="1" algn="ctr" rtl="0">
              <a:lnSpc>
                <a:spcPct val="100000"/>
              </a:lnSpc>
              <a:spcBef>
                <a:spcPts val="1000"/>
              </a:spcBef>
              <a:spcAft>
                <a:spcPts val="0"/>
              </a:spcAft>
              <a:buSzPts val="2000"/>
              <a:buNone/>
              <a:defRPr>
                <a:solidFill>
                  <a:srgbClr val="959595"/>
                </a:solidFill>
              </a:defRPr>
            </a:lvl2pPr>
            <a:lvl3pPr lvl="2" algn="ctr" rtl="0">
              <a:lnSpc>
                <a:spcPct val="100000"/>
              </a:lnSpc>
              <a:spcBef>
                <a:spcPts val="1000"/>
              </a:spcBef>
              <a:spcAft>
                <a:spcPts val="0"/>
              </a:spcAft>
              <a:buSzPts val="2000"/>
              <a:buNone/>
              <a:defRPr>
                <a:solidFill>
                  <a:srgbClr val="959595"/>
                </a:solidFill>
              </a:defRPr>
            </a:lvl3pPr>
            <a:lvl4pPr lvl="3" algn="ctr" rtl="0">
              <a:lnSpc>
                <a:spcPct val="100000"/>
              </a:lnSpc>
              <a:spcBef>
                <a:spcPts val="1000"/>
              </a:spcBef>
              <a:spcAft>
                <a:spcPts val="0"/>
              </a:spcAft>
              <a:buSzPts val="2000"/>
              <a:buNone/>
              <a:defRPr>
                <a:solidFill>
                  <a:srgbClr val="959595"/>
                </a:solidFill>
              </a:defRPr>
            </a:lvl4pPr>
            <a:lvl5pPr lvl="4" algn="ctr" rtl="0">
              <a:lnSpc>
                <a:spcPct val="100000"/>
              </a:lnSpc>
              <a:spcBef>
                <a:spcPts val="1000"/>
              </a:spcBef>
              <a:spcAft>
                <a:spcPts val="0"/>
              </a:spcAft>
              <a:buSzPts val="2000"/>
              <a:buNone/>
              <a:defRPr>
                <a:solidFill>
                  <a:srgbClr val="959595"/>
                </a:solidFill>
              </a:defRPr>
            </a:lvl5pPr>
            <a:lvl6pPr lvl="5"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6pPr>
            <a:lvl7pPr lvl="6"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7pPr>
            <a:lvl8pPr lvl="7"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8pPr>
            <a:lvl9pPr lvl="8"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9pPr>
          </a:lstStyle>
          <a:p>
            <a:endParaRPr/>
          </a:p>
        </p:txBody>
      </p:sp>
      <p:sp>
        <p:nvSpPr>
          <p:cNvPr id="21" name="Google Shape;21;g2055ff48d65_0_32"/>
          <p:cNvSpPr txBox="1">
            <a:spLocks noGrp="1"/>
          </p:cNvSpPr>
          <p:nvPr>
            <p:ph type="ctrTitle"/>
          </p:nvPr>
        </p:nvSpPr>
        <p:spPr>
          <a:xfrm>
            <a:off x="1926450" y="4118751"/>
            <a:ext cx="8339100" cy="11763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dk1"/>
              </a:buClr>
              <a:buSzPts val="2600"/>
              <a:buFont typeface="Arial"/>
              <a:buNone/>
              <a:defRPr sz="2600" b="0" i="0">
                <a:solidFill>
                  <a:schemeClr val="dk1"/>
                </a:solidFill>
                <a:latin typeface="Arial"/>
                <a:ea typeface="Arial"/>
                <a:cs typeface="Arial"/>
                <a:sym typeface="Arial"/>
              </a:defRPr>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pic>
        <p:nvPicPr>
          <p:cNvPr id="22" name="Google Shape;22;g2055ff48d65_0_32"/>
          <p:cNvPicPr preferRelativeResize="0"/>
          <p:nvPr/>
        </p:nvPicPr>
        <p:blipFill rotWithShape="1">
          <a:blip r:embed="rId2">
            <a:alphaModFix/>
          </a:blip>
          <a:srcRect r="61688"/>
          <a:stretch/>
        </p:blipFill>
        <p:spPr>
          <a:xfrm>
            <a:off x="0" y="-13112"/>
            <a:ext cx="2665710" cy="3903420"/>
          </a:xfrm>
          <a:prstGeom prst="rect">
            <a:avLst/>
          </a:prstGeom>
          <a:noFill/>
          <a:ln>
            <a:noFill/>
          </a:ln>
        </p:spPr>
      </p:pic>
      <p:pic>
        <p:nvPicPr>
          <p:cNvPr id="23" name="Google Shape;23;g2055ff48d65_0_32"/>
          <p:cNvPicPr preferRelativeResize="0"/>
          <p:nvPr/>
        </p:nvPicPr>
        <p:blipFill rotWithShape="1">
          <a:blip r:embed="rId2">
            <a:alphaModFix/>
          </a:blip>
          <a:srcRect l="55132"/>
          <a:stretch/>
        </p:blipFill>
        <p:spPr>
          <a:xfrm>
            <a:off x="9072080" y="-13112"/>
            <a:ext cx="3119920" cy="3900883"/>
          </a:xfrm>
          <a:prstGeom prst="rect">
            <a:avLst/>
          </a:prstGeom>
          <a:noFill/>
          <a:ln>
            <a:noFill/>
          </a:ln>
        </p:spPr>
      </p:pic>
      <p:sp>
        <p:nvSpPr>
          <p:cNvPr id="24" name="Google Shape;24;g2055ff48d65_0_32"/>
          <p:cNvSpPr/>
          <p:nvPr/>
        </p:nvSpPr>
        <p:spPr>
          <a:xfrm>
            <a:off x="2665708" y="-13112"/>
            <a:ext cx="6406500" cy="38901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 name="Google Shape;25;g2055ff48d65_0_32"/>
          <p:cNvSpPr/>
          <p:nvPr/>
        </p:nvSpPr>
        <p:spPr>
          <a:xfrm>
            <a:off x="7488789" y="-13112"/>
            <a:ext cx="2203800" cy="2254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6" name="Google Shape;26;g2055ff48d65_0_32"/>
          <p:cNvSpPr/>
          <p:nvPr/>
        </p:nvSpPr>
        <p:spPr>
          <a:xfrm>
            <a:off x="2367046" y="1564063"/>
            <a:ext cx="2203800" cy="2254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 name="Google Shape;27;g2055ff48d65_0_32"/>
          <p:cNvSpPr/>
          <p:nvPr/>
        </p:nvSpPr>
        <p:spPr>
          <a:xfrm>
            <a:off x="13969" y="-13112"/>
            <a:ext cx="1008900" cy="883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8" name="Google Shape;28;g2055ff48d65_0_32"/>
          <p:cNvPicPr preferRelativeResize="0"/>
          <p:nvPr/>
        </p:nvPicPr>
        <p:blipFill rotWithShape="1">
          <a:blip r:embed="rId3">
            <a:alphaModFix/>
          </a:blip>
          <a:srcRect/>
          <a:stretch/>
        </p:blipFill>
        <p:spPr>
          <a:xfrm>
            <a:off x="4648777" y="1202819"/>
            <a:ext cx="2894450" cy="1628130"/>
          </a:xfrm>
          <a:prstGeom prst="rect">
            <a:avLst/>
          </a:prstGeom>
          <a:noFill/>
          <a:ln>
            <a:noFill/>
          </a:ln>
        </p:spPr>
      </p:pic>
      <p:pic>
        <p:nvPicPr>
          <p:cNvPr id="29" name="Google Shape;29;g2055ff48d65_0_32" descr="A picture containing flower, sunflower&#10;&#10;Description automatically generated"/>
          <p:cNvPicPr preferRelativeResize="0"/>
          <p:nvPr/>
        </p:nvPicPr>
        <p:blipFill rotWithShape="1">
          <a:blip r:embed="rId4">
            <a:alphaModFix/>
          </a:blip>
          <a:srcRect/>
          <a:stretch/>
        </p:blipFill>
        <p:spPr>
          <a:xfrm>
            <a:off x="637308" y="6080547"/>
            <a:ext cx="611459" cy="407639"/>
          </a:xfrm>
          <a:prstGeom prst="rect">
            <a:avLst/>
          </a:prstGeom>
          <a:noFill/>
          <a:ln>
            <a:noFill/>
          </a:ln>
        </p:spPr>
      </p:pic>
      <p:sp>
        <p:nvSpPr>
          <p:cNvPr id="30" name="Google Shape;30;g2055ff48d65_0_32"/>
          <p:cNvSpPr txBox="1"/>
          <p:nvPr/>
        </p:nvSpPr>
        <p:spPr>
          <a:xfrm>
            <a:off x="1248767" y="6130422"/>
            <a:ext cx="10638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Trebuchet MS"/>
                <a:ea typeface="Trebuchet MS"/>
                <a:cs typeface="Trebuchet MS"/>
                <a:sym typeface="Trebuchet MS"/>
              </a:rPr>
              <a:t>101033740</a:t>
            </a:r>
            <a:endParaRPr sz="1400" b="0" i="0" u="none" strike="noStrike" cap="none">
              <a:solidFill>
                <a:srgbClr val="000000"/>
              </a:solidFill>
              <a:latin typeface="Arial"/>
              <a:ea typeface="Arial"/>
              <a:cs typeface="Arial"/>
              <a:sym typeface="Arial"/>
            </a:endParaRPr>
          </a:p>
        </p:txBody>
      </p:sp>
      <p:sp>
        <p:nvSpPr>
          <p:cNvPr id="31" name="Google Shape;31;g2055ff48d65_0_32"/>
          <p:cNvSpPr>
            <a:spLocks noGrp="1"/>
          </p:cNvSpPr>
          <p:nvPr>
            <p:ph type="pic" idx="2"/>
          </p:nvPr>
        </p:nvSpPr>
        <p:spPr>
          <a:xfrm>
            <a:off x="10321871" y="4902481"/>
            <a:ext cx="1299600" cy="950700"/>
          </a:xfrm>
          <a:prstGeom prst="rect">
            <a:avLst/>
          </a:prstGeom>
          <a:noFill/>
          <a:ln>
            <a:noFill/>
          </a:ln>
        </p:spPr>
      </p:sp>
      <p:sp>
        <p:nvSpPr>
          <p:cNvPr id="32" name="Google Shape;32;g2055ff48d65_0_32"/>
          <p:cNvSpPr/>
          <p:nvPr/>
        </p:nvSpPr>
        <p:spPr>
          <a:xfrm>
            <a:off x="4120932" y="3183513"/>
            <a:ext cx="3950100" cy="3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lt2"/>
                </a:solidFill>
                <a:latin typeface="Arial"/>
                <a:ea typeface="Arial"/>
                <a:cs typeface="Arial"/>
                <a:sym typeface="Arial"/>
              </a:rPr>
              <a:t>Shaping a Circular Sustainable Future</a:t>
            </a:r>
            <a:endParaRPr sz="1700" b="0" i="0" u="none" strike="noStrike" cap="none">
              <a:solidFill>
                <a:schemeClr val="lt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GC Title and Content 1 1 1">
  <p:cSld name="BGC Title and Content_1_1_1">
    <p:spTree>
      <p:nvGrpSpPr>
        <p:cNvPr id="1" name="Shape 33"/>
        <p:cNvGrpSpPr/>
        <p:nvPr/>
      </p:nvGrpSpPr>
      <p:grpSpPr>
        <a:xfrm>
          <a:off x="0" y="0"/>
          <a:ext cx="0" cy="0"/>
          <a:chOff x="0" y="0"/>
          <a:chExt cx="0" cy="0"/>
        </a:xfrm>
      </p:grpSpPr>
      <p:sp>
        <p:nvSpPr>
          <p:cNvPr id="34" name="Google Shape;34;g2055ff48d65_0_46"/>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Font typeface="Arial"/>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5" name="Google Shape;35;g2055ff48d65_0_46"/>
          <p:cNvSpPr txBox="1">
            <a:spLocks noGrp="1"/>
          </p:cNvSpPr>
          <p:nvPr>
            <p:ph type="body" idx="1"/>
          </p:nvPr>
        </p:nvSpPr>
        <p:spPr>
          <a:xfrm>
            <a:off x="2078175" y="1930500"/>
            <a:ext cx="8944500" cy="3995700"/>
          </a:xfrm>
          <a:prstGeom prst="rect">
            <a:avLst/>
          </a:prstGeom>
          <a:noFill/>
          <a:ln>
            <a:noFill/>
          </a:ln>
        </p:spPr>
        <p:txBody>
          <a:bodyPr spcFirstLastPara="1" wrap="square" lIns="91425" tIns="45700" rIns="91425" bIns="45700" anchor="t" anchorCtr="0">
            <a:normAutofit/>
          </a:bodyPr>
          <a:lstStyle>
            <a:lvl1pPr marL="457200" lvl="0" indent="-330200" algn="l" rtl="0">
              <a:lnSpc>
                <a:spcPct val="115000"/>
              </a:lnSpc>
              <a:spcBef>
                <a:spcPts val="1000"/>
              </a:spcBef>
              <a:spcAft>
                <a:spcPts val="0"/>
              </a:spcAft>
              <a:buClr>
                <a:srgbClr val="34B781"/>
              </a:buClr>
              <a:buSzPts val="1600"/>
              <a:buChar char="•"/>
              <a:defRPr sz="1600"/>
            </a:lvl1pPr>
            <a:lvl2pPr marL="914400" lvl="1" indent="-330200" algn="l" rtl="0">
              <a:lnSpc>
                <a:spcPct val="115000"/>
              </a:lnSpc>
              <a:spcBef>
                <a:spcPts val="1000"/>
              </a:spcBef>
              <a:spcAft>
                <a:spcPts val="0"/>
              </a:spcAft>
              <a:buClr>
                <a:srgbClr val="34B781"/>
              </a:buClr>
              <a:buSzPts val="1600"/>
              <a:buChar char="•"/>
              <a:defRPr sz="1600"/>
            </a:lvl2pPr>
            <a:lvl3pPr marL="1371600" lvl="2" indent="-330200" algn="l" rtl="0">
              <a:lnSpc>
                <a:spcPct val="115000"/>
              </a:lnSpc>
              <a:spcBef>
                <a:spcPts val="1000"/>
              </a:spcBef>
              <a:spcAft>
                <a:spcPts val="0"/>
              </a:spcAft>
              <a:buClr>
                <a:srgbClr val="34B781"/>
              </a:buClr>
              <a:buSzPts val="1600"/>
              <a:buChar char="•"/>
              <a:defRPr sz="1600"/>
            </a:lvl3pPr>
            <a:lvl4pPr marL="1828800" lvl="3" indent="-330200" algn="l" rtl="0">
              <a:lnSpc>
                <a:spcPct val="115000"/>
              </a:lnSpc>
              <a:spcBef>
                <a:spcPts val="1000"/>
              </a:spcBef>
              <a:spcAft>
                <a:spcPts val="0"/>
              </a:spcAft>
              <a:buClr>
                <a:srgbClr val="34B781"/>
              </a:buClr>
              <a:buSzPts val="1600"/>
              <a:buChar char="•"/>
              <a:defRPr sz="1600"/>
            </a:lvl4pPr>
            <a:lvl5pPr marL="2286000" lvl="4" indent="-330200" algn="l" rtl="0">
              <a:lnSpc>
                <a:spcPct val="115000"/>
              </a:lnSpc>
              <a:spcBef>
                <a:spcPts val="1000"/>
              </a:spcBef>
              <a:spcAft>
                <a:spcPts val="0"/>
              </a:spcAft>
              <a:buClr>
                <a:srgbClr val="34B781"/>
              </a:buClr>
              <a:buSzPts val="1600"/>
              <a:buChar char="•"/>
              <a:defRPr sz="1600"/>
            </a:lvl5pPr>
            <a:lvl6pPr marL="2743200" lvl="5" indent="-330200" algn="l" rtl="0">
              <a:lnSpc>
                <a:spcPct val="115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15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15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15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36" name="Google Shape;36;g2055ff48d65_0_46"/>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g2055ff48d65_0_46"/>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38" name="Google Shape;38;g2055ff48d65_0_46"/>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g2055ff48d65_0_46"/>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GC Title Only 1 1">
  <p:cSld name="BGC Title Only_1_1">
    <p:spTree>
      <p:nvGrpSpPr>
        <p:cNvPr id="1" name="Shape 40"/>
        <p:cNvGrpSpPr/>
        <p:nvPr/>
      </p:nvGrpSpPr>
      <p:grpSpPr>
        <a:xfrm>
          <a:off x="0" y="0"/>
          <a:ext cx="0" cy="0"/>
          <a:chOff x="0" y="0"/>
          <a:chExt cx="0" cy="0"/>
        </a:xfrm>
      </p:grpSpPr>
      <p:sp>
        <p:nvSpPr>
          <p:cNvPr id="41" name="Google Shape;41;g2055ff48d65_0_52"/>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g2055ff48d65_0_5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43" name="Google Shape;43;g2055ff48d65_0_52"/>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g2055ff48d65_0_52"/>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45" name="Google Shape;45;g2055ff48d65_0_52"/>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GC Two Content 2 1">
  <p:cSld name="TWO_OBJECTS_3_1">
    <p:spTree>
      <p:nvGrpSpPr>
        <p:cNvPr id="1" name="Shape 46"/>
        <p:cNvGrpSpPr/>
        <p:nvPr/>
      </p:nvGrpSpPr>
      <p:grpSpPr>
        <a:xfrm>
          <a:off x="0" y="0"/>
          <a:ext cx="0" cy="0"/>
          <a:chOff x="0" y="0"/>
          <a:chExt cx="0" cy="0"/>
        </a:xfrm>
      </p:grpSpPr>
      <p:sp>
        <p:nvSpPr>
          <p:cNvPr id="47" name="Google Shape;47;g2055ff48d65_0_57"/>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48" name="Google Shape;48;g2055ff48d65_0_57"/>
          <p:cNvSpPr txBox="1">
            <a:spLocks noGrp="1"/>
          </p:cNvSpPr>
          <p:nvPr>
            <p:ph type="body" idx="1"/>
          </p:nvPr>
        </p:nvSpPr>
        <p:spPr>
          <a:xfrm>
            <a:off x="2078175" y="1930501"/>
            <a:ext cx="4455600" cy="4110900"/>
          </a:xfrm>
          <a:prstGeom prst="rect">
            <a:avLst/>
          </a:prstGeom>
          <a:noFill/>
          <a:ln>
            <a:noFill/>
          </a:ln>
        </p:spPr>
        <p:txBody>
          <a:bodyPr spcFirstLastPara="1" wrap="square" lIns="91425" tIns="45700" rIns="91425" bIns="45700" anchor="t" anchorCtr="0">
            <a:normAutofit/>
          </a:bodyPr>
          <a:lstStyle>
            <a:lvl1pPr marL="457200" lvl="0" indent="-330200" algn="l" rtl="0">
              <a:lnSpc>
                <a:spcPct val="115000"/>
              </a:lnSpc>
              <a:spcBef>
                <a:spcPts val="1000"/>
              </a:spcBef>
              <a:spcAft>
                <a:spcPts val="0"/>
              </a:spcAft>
              <a:buSzPts val="1600"/>
              <a:buChar char="•"/>
              <a:defRPr sz="1600"/>
            </a:lvl1pPr>
            <a:lvl2pPr marL="914400" lvl="1" indent="-330200" algn="l" rtl="0">
              <a:lnSpc>
                <a:spcPct val="115000"/>
              </a:lnSpc>
              <a:spcBef>
                <a:spcPts val="1000"/>
              </a:spcBef>
              <a:spcAft>
                <a:spcPts val="0"/>
              </a:spcAft>
              <a:buSzPts val="1600"/>
              <a:buChar char="•"/>
              <a:defRPr sz="1600"/>
            </a:lvl2pPr>
            <a:lvl3pPr marL="1371600" lvl="2" indent="-330200" algn="l" rtl="0">
              <a:lnSpc>
                <a:spcPct val="115000"/>
              </a:lnSpc>
              <a:spcBef>
                <a:spcPts val="1000"/>
              </a:spcBef>
              <a:spcAft>
                <a:spcPts val="0"/>
              </a:spcAft>
              <a:buSzPts val="1600"/>
              <a:buChar char="•"/>
              <a:defRPr sz="1600"/>
            </a:lvl3pPr>
            <a:lvl4pPr marL="1828800" lvl="3" indent="-330200" algn="l" rtl="0">
              <a:lnSpc>
                <a:spcPct val="115000"/>
              </a:lnSpc>
              <a:spcBef>
                <a:spcPts val="1000"/>
              </a:spcBef>
              <a:spcAft>
                <a:spcPts val="0"/>
              </a:spcAft>
              <a:buSzPts val="1600"/>
              <a:buChar char="•"/>
              <a:defRPr sz="1600"/>
            </a:lvl4pPr>
            <a:lvl5pPr marL="2286000" lvl="4" indent="-330200" algn="l" rtl="0">
              <a:lnSpc>
                <a:spcPct val="115000"/>
              </a:lnSpc>
              <a:spcBef>
                <a:spcPts val="1000"/>
              </a:spcBef>
              <a:spcAft>
                <a:spcPts val="0"/>
              </a:spcAft>
              <a:buSzPts val="1600"/>
              <a:buChar char="•"/>
              <a:defRPr sz="1600"/>
            </a:lvl5pPr>
            <a:lvl6pPr marL="2743200" lvl="5" indent="-330200" algn="l" rtl="0">
              <a:lnSpc>
                <a:spcPct val="115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15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15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15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49" name="Google Shape;49;g2055ff48d65_0_57"/>
          <p:cNvSpPr txBox="1">
            <a:spLocks noGrp="1"/>
          </p:cNvSpPr>
          <p:nvPr>
            <p:ph type="body" idx="2"/>
          </p:nvPr>
        </p:nvSpPr>
        <p:spPr>
          <a:xfrm>
            <a:off x="6666800" y="1930501"/>
            <a:ext cx="4356000" cy="4110900"/>
          </a:xfrm>
          <a:prstGeom prst="rect">
            <a:avLst/>
          </a:prstGeom>
          <a:noFill/>
          <a:ln>
            <a:noFill/>
          </a:ln>
        </p:spPr>
        <p:txBody>
          <a:bodyPr spcFirstLastPara="1" wrap="square" lIns="91425" tIns="45700" rIns="91425" bIns="45700" anchor="t" anchorCtr="0">
            <a:normAutofit/>
          </a:bodyPr>
          <a:lstStyle>
            <a:lvl1pPr marL="457200" lvl="0" indent="-330200" algn="l" rtl="0">
              <a:lnSpc>
                <a:spcPct val="115000"/>
              </a:lnSpc>
              <a:spcBef>
                <a:spcPts val="1000"/>
              </a:spcBef>
              <a:spcAft>
                <a:spcPts val="0"/>
              </a:spcAft>
              <a:buSzPts val="1600"/>
              <a:buChar char="•"/>
              <a:defRPr sz="1600"/>
            </a:lvl1pPr>
            <a:lvl2pPr marL="914400" lvl="1" indent="-330200" algn="l" rtl="0">
              <a:lnSpc>
                <a:spcPct val="115000"/>
              </a:lnSpc>
              <a:spcBef>
                <a:spcPts val="1000"/>
              </a:spcBef>
              <a:spcAft>
                <a:spcPts val="0"/>
              </a:spcAft>
              <a:buSzPts val="1600"/>
              <a:buChar char="•"/>
              <a:defRPr sz="1600"/>
            </a:lvl2pPr>
            <a:lvl3pPr marL="1371600" lvl="2" indent="-330200" algn="l" rtl="0">
              <a:lnSpc>
                <a:spcPct val="115000"/>
              </a:lnSpc>
              <a:spcBef>
                <a:spcPts val="1000"/>
              </a:spcBef>
              <a:spcAft>
                <a:spcPts val="0"/>
              </a:spcAft>
              <a:buSzPts val="1600"/>
              <a:buChar char="•"/>
              <a:defRPr sz="1600"/>
            </a:lvl3pPr>
            <a:lvl4pPr marL="1828800" lvl="3" indent="-330200" algn="l" rtl="0">
              <a:lnSpc>
                <a:spcPct val="115000"/>
              </a:lnSpc>
              <a:spcBef>
                <a:spcPts val="1000"/>
              </a:spcBef>
              <a:spcAft>
                <a:spcPts val="0"/>
              </a:spcAft>
              <a:buSzPts val="1600"/>
              <a:buChar char="•"/>
              <a:defRPr sz="1600"/>
            </a:lvl4pPr>
            <a:lvl5pPr marL="2286000" lvl="4" indent="-330200" algn="l" rtl="0">
              <a:lnSpc>
                <a:spcPct val="115000"/>
              </a:lnSpc>
              <a:spcBef>
                <a:spcPts val="1000"/>
              </a:spcBef>
              <a:spcAft>
                <a:spcPts val="0"/>
              </a:spcAft>
              <a:buSzPts val="1600"/>
              <a:buChar char="•"/>
              <a:defRPr sz="1600"/>
            </a:lvl5pPr>
            <a:lvl6pPr marL="2743200" lvl="5" indent="-330200" algn="l" rtl="0">
              <a:lnSpc>
                <a:spcPct val="115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15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15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15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50" name="Google Shape;50;g2055ff48d65_0_57"/>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 name="Google Shape;51;g2055ff48d65_0_57"/>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52" name="Google Shape;52;g2055ff48d65_0_57"/>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g2055ff48d65_0_57"/>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GC Title and Content 1">
  <p:cSld name="BGC Title and Content_1">
    <p:spTree>
      <p:nvGrpSpPr>
        <p:cNvPr id="1" name="Shape 54"/>
        <p:cNvGrpSpPr/>
        <p:nvPr/>
      </p:nvGrpSpPr>
      <p:grpSpPr>
        <a:xfrm>
          <a:off x="0" y="0"/>
          <a:ext cx="0" cy="0"/>
          <a:chOff x="0" y="0"/>
          <a:chExt cx="0" cy="0"/>
        </a:xfrm>
      </p:grpSpPr>
      <p:sp>
        <p:nvSpPr>
          <p:cNvPr id="55" name="Google Shape;55;g213a551f72a_0_60"/>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Font typeface="Arial"/>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56" name="Google Shape;56;g213a551f72a_0_60"/>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Clr>
                <a:srgbClr val="34B781"/>
              </a:buClr>
              <a:buSzPts val="1600"/>
              <a:buChar char="•"/>
              <a:defRPr sz="1600"/>
            </a:lvl1pPr>
            <a:lvl2pPr marL="914400" lvl="1" indent="-330200" algn="l" rtl="0">
              <a:lnSpc>
                <a:spcPct val="100000"/>
              </a:lnSpc>
              <a:spcBef>
                <a:spcPts val="1000"/>
              </a:spcBef>
              <a:spcAft>
                <a:spcPts val="0"/>
              </a:spcAft>
              <a:buClr>
                <a:srgbClr val="34B781"/>
              </a:buClr>
              <a:buSzPts val="1600"/>
              <a:buChar char="•"/>
              <a:defRPr sz="1600"/>
            </a:lvl2pPr>
            <a:lvl3pPr marL="1371600" lvl="2" indent="-330200" algn="l" rtl="0">
              <a:lnSpc>
                <a:spcPct val="100000"/>
              </a:lnSpc>
              <a:spcBef>
                <a:spcPts val="1000"/>
              </a:spcBef>
              <a:spcAft>
                <a:spcPts val="0"/>
              </a:spcAft>
              <a:buClr>
                <a:srgbClr val="34B781"/>
              </a:buClr>
              <a:buSzPts val="1600"/>
              <a:buChar char="•"/>
              <a:defRPr sz="1600"/>
            </a:lvl3pPr>
            <a:lvl4pPr marL="1828800" lvl="3" indent="-330200" algn="l" rtl="0">
              <a:lnSpc>
                <a:spcPct val="100000"/>
              </a:lnSpc>
              <a:spcBef>
                <a:spcPts val="1000"/>
              </a:spcBef>
              <a:spcAft>
                <a:spcPts val="0"/>
              </a:spcAft>
              <a:buClr>
                <a:srgbClr val="34B781"/>
              </a:buClr>
              <a:buSzPts val="1600"/>
              <a:buChar char="•"/>
              <a:defRPr sz="1600"/>
            </a:lvl4pPr>
            <a:lvl5pPr marL="2286000" lvl="4" indent="-330200" algn="l" rtl="0">
              <a:lnSpc>
                <a:spcPct val="100000"/>
              </a:lnSpc>
              <a:spcBef>
                <a:spcPts val="1000"/>
              </a:spcBef>
              <a:spcAft>
                <a:spcPts val="0"/>
              </a:spcAft>
              <a:buClr>
                <a:srgbClr val="34B781"/>
              </a:buClr>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57" name="Google Shape;57;g213a551f72a_0_60"/>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g213a551f72a_0_6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59" name="Google Shape;59;g213a551f72a_0_60"/>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g213a551f72a_0_60"/>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llow us">
  <p:cSld name="Follow us">
    <p:spTree>
      <p:nvGrpSpPr>
        <p:cNvPr id="1" name="Shape 67"/>
        <p:cNvGrpSpPr/>
        <p:nvPr/>
      </p:nvGrpSpPr>
      <p:grpSpPr>
        <a:xfrm>
          <a:off x="0" y="0"/>
          <a:ext cx="0" cy="0"/>
          <a:chOff x="0" y="0"/>
          <a:chExt cx="0" cy="0"/>
        </a:xfrm>
      </p:grpSpPr>
      <p:pic>
        <p:nvPicPr>
          <p:cNvPr id="68" name="Google Shape;68;p26"/>
          <p:cNvPicPr preferRelativeResize="0"/>
          <p:nvPr/>
        </p:nvPicPr>
        <p:blipFill rotWithShape="1">
          <a:blip r:embed="rId2">
            <a:alphaModFix/>
          </a:blip>
          <a:srcRect/>
          <a:stretch/>
        </p:blipFill>
        <p:spPr>
          <a:xfrm>
            <a:off x="9508958" y="603623"/>
            <a:ext cx="2408230" cy="1432995"/>
          </a:xfrm>
          <a:prstGeom prst="rect">
            <a:avLst/>
          </a:prstGeom>
          <a:noFill/>
          <a:ln>
            <a:noFill/>
          </a:ln>
        </p:spPr>
      </p:pic>
      <p:pic>
        <p:nvPicPr>
          <p:cNvPr id="69" name="Google Shape;69;p26" descr="A picture containing flower, sunflower&#10;&#10;Description automatically generated"/>
          <p:cNvPicPr preferRelativeResize="0"/>
          <p:nvPr/>
        </p:nvPicPr>
        <p:blipFill rotWithShape="1">
          <a:blip r:embed="rId3">
            <a:alphaModFix/>
          </a:blip>
          <a:srcRect/>
          <a:stretch/>
        </p:blipFill>
        <p:spPr>
          <a:xfrm>
            <a:off x="637308" y="6080547"/>
            <a:ext cx="611459" cy="407639"/>
          </a:xfrm>
          <a:prstGeom prst="rect">
            <a:avLst/>
          </a:prstGeom>
          <a:noFill/>
          <a:ln>
            <a:noFill/>
          </a:ln>
        </p:spPr>
      </p:pic>
      <p:sp>
        <p:nvSpPr>
          <p:cNvPr id="70" name="Google Shape;70;p26"/>
          <p:cNvSpPr txBox="1"/>
          <p:nvPr/>
        </p:nvSpPr>
        <p:spPr>
          <a:xfrm>
            <a:off x="1248767" y="6130422"/>
            <a:ext cx="106384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Calibri"/>
                <a:ea typeface="Calibri"/>
                <a:cs typeface="Calibri"/>
                <a:sym typeface="Calibri"/>
              </a:rPr>
              <a:t>101033740</a:t>
            </a:r>
            <a:endParaRPr sz="1400" b="0" i="0" u="none" strike="noStrike" cap="none">
              <a:solidFill>
                <a:srgbClr val="000000"/>
              </a:solidFill>
              <a:latin typeface="Arial"/>
              <a:ea typeface="Arial"/>
              <a:cs typeface="Arial"/>
              <a:sym typeface="Arial"/>
            </a:endParaRPr>
          </a:p>
        </p:txBody>
      </p:sp>
      <p:sp>
        <p:nvSpPr>
          <p:cNvPr id="71" name="Google Shape;71;p26"/>
          <p:cNvSpPr/>
          <p:nvPr/>
        </p:nvSpPr>
        <p:spPr>
          <a:xfrm>
            <a:off x="6270441" y="3117290"/>
            <a:ext cx="1436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2222"/>
                </a:solidFill>
                <a:latin typeface="Arial"/>
                <a:ea typeface="Arial"/>
                <a:cs typeface="Arial"/>
                <a:sym typeface="Arial"/>
              </a:rPr>
              <a:t>Follow us</a:t>
            </a:r>
            <a:endParaRPr sz="1800" b="0" i="0" u="none" strike="noStrike" cap="none">
              <a:solidFill>
                <a:schemeClr val="dk1"/>
              </a:solidFill>
              <a:latin typeface="Arial"/>
              <a:ea typeface="Arial"/>
              <a:cs typeface="Arial"/>
              <a:sym typeface="Arial"/>
            </a:endParaRPr>
          </a:p>
        </p:txBody>
      </p:sp>
      <p:sp>
        <p:nvSpPr>
          <p:cNvPr id="72" name="Google Shape;72;p26"/>
          <p:cNvSpPr/>
          <p:nvPr/>
        </p:nvSpPr>
        <p:spPr>
          <a:xfrm>
            <a:off x="7046058" y="3738472"/>
            <a:ext cx="346601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Arial"/>
                <a:ea typeface="Arial"/>
                <a:cs typeface="Arial"/>
                <a:sym typeface="Arial"/>
                <a:hlinkClick r:id="rId4"/>
              </a:rPr>
              <a:t>https://twitter.com/BusGoCircular</a:t>
            </a:r>
            <a:endParaRPr sz="1600" b="0" i="0" u="none" strike="noStrike" cap="none">
              <a:solidFill>
                <a:srgbClr val="34B781"/>
              </a:solidFill>
              <a:latin typeface="Arial"/>
              <a:ea typeface="Arial"/>
              <a:cs typeface="Arial"/>
              <a:sym typeface="Arial"/>
            </a:endParaRPr>
          </a:p>
        </p:txBody>
      </p:sp>
      <p:sp>
        <p:nvSpPr>
          <p:cNvPr id="73" name="Google Shape;73;p26"/>
          <p:cNvSpPr txBox="1"/>
          <p:nvPr/>
        </p:nvSpPr>
        <p:spPr>
          <a:xfrm>
            <a:off x="6988529" y="4421904"/>
            <a:ext cx="504085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Arial"/>
                <a:ea typeface="Arial"/>
                <a:cs typeface="Arial"/>
                <a:sym typeface="Arial"/>
                <a:hlinkClick r:id="rId5"/>
              </a:rPr>
              <a:t>https://www.linkedin.com/company/busgocircular</a:t>
            </a:r>
            <a:endParaRPr sz="1600" b="0" i="0" u="none" strike="noStrike" cap="none">
              <a:solidFill>
                <a:srgbClr val="34B781"/>
              </a:solidFill>
              <a:latin typeface="Arial"/>
              <a:ea typeface="Arial"/>
              <a:cs typeface="Arial"/>
              <a:sym typeface="Arial"/>
            </a:endParaRPr>
          </a:p>
        </p:txBody>
      </p:sp>
      <p:pic>
        <p:nvPicPr>
          <p:cNvPr id="74" name="Google Shape;74;p26" descr="twitter facebook linkedin icons | Multiple social media accounts,  Marketing, Marketing strategy social media"/>
          <p:cNvPicPr preferRelativeResize="0"/>
          <p:nvPr/>
        </p:nvPicPr>
        <p:blipFill rotWithShape="1">
          <a:blip r:embed="rId6">
            <a:alphaModFix/>
          </a:blip>
          <a:srcRect l="32747" r="34334" b="15845"/>
          <a:stretch/>
        </p:blipFill>
        <p:spPr>
          <a:xfrm>
            <a:off x="6399673" y="3553046"/>
            <a:ext cx="549337" cy="664121"/>
          </a:xfrm>
          <a:prstGeom prst="rect">
            <a:avLst/>
          </a:prstGeom>
          <a:noFill/>
          <a:ln>
            <a:noFill/>
          </a:ln>
        </p:spPr>
      </p:pic>
      <p:pic>
        <p:nvPicPr>
          <p:cNvPr id="75" name="Google Shape;75;p26" descr="twitter facebook linkedin icons | Multiple social media accounts,  Marketing, Marketing strategy social media"/>
          <p:cNvPicPr preferRelativeResize="0"/>
          <p:nvPr/>
        </p:nvPicPr>
        <p:blipFill rotWithShape="1">
          <a:blip r:embed="rId6">
            <a:alphaModFix/>
          </a:blip>
          <a:srcRect l="65666" t="14328" b="16636"/>
          <a:stretch/>
        </p:blipFill>
        <p:spPr>
          <a:xfrm>
            <a:off x="6415573" y="4279770"/>
            <a:ext cx="572956" cy="544800"/>
          </a:xfrm>
          <a:prstGeom prst="rect">
            <a:avLst/>
          </a:prstGeom>
          <a:noFill/>
          <a:ln>
            <a:noFill/>
          </a:ln>
        </p:spPr>
      </p:pic>
      <p:sp>
        <p:nvSpPr>
          <p:cNvPr id="76" name="Google Shape;76;p26"/>
          <p:cNvSpPr/>
          <p:nvPr/>
        </p:nvSpPr>
        <p:spPr>
          <a:xfrm>
            <a:off x="6567983" y="1985588"/>
            <a:ext cx="260359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34B781"/>
                </a:solidFill>
                <a:latin typeface="Arial"/>
                <a:ea typeface="Arial"/>
                <a:cs typeface="Arial"/>
                <a:sym typeface="Arial"/>
              </a:rPr>
              <a:t>https://busgocircular.eu/</a:t>
            </a:r>
            <a:endParaRPr sz="1400" b="0" i="0" u="none" strike="noStrike" cap="none">
              <a:solidFill>
                <a:srgbClr val="000000"/>
              </a:solidFill>
              <a:latin typeface="Arial"/>
              <a:ea typeface="Arial"/>
              <a:cs typeface="Arial"/>
              <a:sym typeface="Arial"/>
            </a:endParaRPr>
          </a:p>
        </p:txBody>
      </p:sp>
      <p:sp>
        <p:nvSpPr>
          <p:cNvPr id="77" name="Google Shape;77;p26"/>
          <p:cNvSpPr txBox="1">
            <a:spLocks noGrp="1"/>
          </p:cNvSpPr>
          <p:nvPr>
            <p:ph type="title"/>
          </p:nvPr>
        </p:nvSpPr>
        <p:spPr>
          <a:xfrm>
            <a:off x="838200" y="365125"/>
            <a:ext cx="5020159"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4B781"/>
              </a:buClr>
              <a:buSzPts val="4400"/>
              <a:buFont typeface="Arial"/>
              <a:buNone/>
              <a:defRPr b="0" i="0">
                <a:solidFill>
                  <a:srgbClr val="34B78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6"/>
          <p:cNvSpPr txBox="1">
            <a:spLocks noGrp="1"/>
          </p:cNvSpPr>
          <p:nvPr>
            <p:ph type="body" idx="1"/>
          </p:nvPr>
        </p:nvSpPr>
        <p:spPr>
          <a:xfrm>
            <a:off x="838200" y="1860550"/>
            <a:ext cx="5019675" cy="392394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11855"/>
              </a:buClr>
              <a:buSzPts val="2800"/>
              <a:buNone/>
              <a:defRPr>
                <a:solidFill>
                  <a:srgbClr val="011855"/>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26"/>
          <p:cNvPicPr preferRelativeResize="0"/>
          <p:nvPr/>
        </p:nvPicPr>
        <p:blipFill rotWithShape="1">
          <a:blip r:embed="rId7">
            <a:alphaModFix/>
          </a:blip>
          <a:srcRect/>
          <a:stretch/>
        </p:blipFill>
        <p:spPr>
          <a:xfrm>
            <a:off x="6391293" y="4929865"/>
            <a:ext cx="654765" cy="654765"/>
          </a:xfrm>
          <a:prstGeom prst="rect">
            <a:avLst/>
          </a:prstGeom>
          <a:noFill/>
          <a:ln>
            <a:noFill/>
          </a:ln>
        </p:spPr>
      </p:pic>
      <p:sp>
        <p:nvSpPr>
          <p:cNvPr id="80" name="Google Shape;80;p26"/>
          <p:cNvSpPr/>
          <p:nvPr/>
        </p:nvSpPr>
        <p:spPr>
          <a:xfrm>
            <a:off x="7054438" y="4901371"/>
            <a:ext cx="372439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34B781"/>
                </a:solidFill>
                <a:latin typeface="Arial"/>
                <a:ea typeface="Arial"/>
                <a:cs typeface="Arial"/>
                <a:sym typeface="Arial"/>
              </a:rPr>
              <a:t>https://www.youtube.com/channel/UCXu4Rjs5WDXBE-yqda5kt5A</a:t>
            </a:r>
            <a:endParaRPr sz="1400" b="0" i="0" u="none" strike="noStrike" cap="none">
              <a:solidFill>
                <a:srgbClr val="000000"/>
              </a:solidFill>
              <a:latin typeface="Arial"/>
              <a:ea typeface="Arial"/>
              <a:cs typeface="Arial"/>
              <a:sym typeface="Arial"/>
            </a:endParaRPr>
          </a:p>
        </p:txBody>
      </p:sp>
      <p:pic>
        <p:nvPicPr>
          <p:cNvPr id="81" name="Google Shape;81;p26"/>
          <p:cNvPicPr preferRelativeResize="0"/>
          <p:nvPr/>
        </p:nvPicPr>
        <p:blipFill rotWithShape="1">
          <a:blip r:embed="rId8">
            <a:alphaModFix/>
          </a:blip>
          <a:srcRect/>
          <a:stretch/>
        </p:blipFill>
        <p:spPr>
          <a:xfrm>
            <a:off x="6824899" y="232794"/>
            <a:ext cx="1717035" cy="17170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CG Partners">
  <p:cSld name="1_BCG Partners">
    <p:spTree>
      <p:nvGrpSpPr>
        <p:cNvPr id="1" name="Shape 82"/>
        <p:cNvGrpSpPr/>
        <p:nvPr/>
      </p:nvGrpSpPr>
      <p:grpSpPr>
        <a:xfrm>
          <a:off x="0" y="0"/>
          <a:ext cx="0" cy="0"/>
          <a:chOff x="0" y="0"/>
          <a:chExt cx="0" cy="0"/>
        </a:xfrm>
      </p:grpSpPr>
      <p:pic>
        <p:nvPicPr>
          <p:cNvPr id="83" name="Google Shape;83;p27"/>
          <p:cNvPicPr preferRelativeResize="0"/>
          <p:nvPr/>
        </p:nvPicPr>
        <p:blipFill rotWithShape="1">
          <a:blip r:embed="rId2">
            <a:alphaModFix/>
          </a:blip>
          <a:srcRect/>
          <a:stretch/>
        </p:blipFill>
        <p:spPr>
          <a:xfrm>
            <a:off x="9508958" y="603623"/>
            <a:ext cx="2408230" cy="1432995"/>
          </a:xfrm>
          <a:prstGeom prst="rect">
            <a:avLst/>
          </a:prstGeom>
          <a:noFill/>
          <a:ln>
            <a:noFill/>
          </a:ln>
        </p:spPr>
      </p:pic>
      <p:pic>
        <p:nvPicPr>
          <p:cNvPr id="84" name="Google Shape;84;p27" descr="A picture containing flower, sunflower&#10;&#10;Description automatically generated"/>
          <p:cNvPicPr preferRelativeResize="0"/>
          <p:nvPr/>
        </p:nvPicPr>
        <p:blipFill rotWithShape="1">
          <a:blip r:embed="rId3">
            <a:alphaModFix/>
          </a:blip>
          <a:srcRect/>
          <a:stretch/>
        </p:blipFill>
        <p:spPr>
          <a:xfrm>
            <a:off x="637308" y="6080547"/>
            <a:ext cx="611459" cy="407639"/>
          </a:xfrm>
          <a:prstGeom prst="rect">
            <a:avLst/>
          </a:prstGeom>
          <a:noFill/>
          <a:ln>
            <a:noFill/>
          </a:ln>
        </p:spPr>
      </p:pic>
      <p:sp>
        <p:nvSpPr>
          <p:cNvPr id="85" name="Google Shape;85;p27"/>
          <p:cNvSpPr txBox="1"/>
          <p:nvPr/>
        </p:nvSpPr>
        <p:spPr>
          <a:xfrm>
            <a:off x="1248767" y="6130422"/>
            <a:ext cx="106384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Calibri"/>
                <a:ea typeface="Calibri"/>
                <a:cs typeface="Calibri"/>
                <a:sym typeface="Calibri"/>
              </a:rPr>
              <a:t>101033740</a:t>
            </a:r>
            <a:endParaRPr sz="1400" b="0" i="0" u="none" strike="noStrike" cap="none">
              <a:solidFill>
                <a:srgbClr val="000000"/>
              </a:solidFill>
              <a:latin typeface="Arial"/>
              <a:ea typeface="Arial"/>
              <a:cs typeface="Arial"/>
              <a:sym typeface="Arial"/>
            </a:endParaRPr>
          </a:p>
        </p:txBody>
      </p:sp>
      <p:sp>
        <p:nvSpPr>
          <p:cNvPr id="86" name="Google Shape;86;p27"/>
          <p:cNvSpPr/>
          <p:nvPr/>
        </p:nvSpPr>
        <p:spPr>
          <a:xfrm>
            <a:off x="6345679" y="1874660"/>
            <a:ext cx="1436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2222"/>
                </a:solidFill>
                <a:latin typeface="Arial"/>
                <a:ea typeface="Arial"/>
                <a:cs typeface="Arial"/>
                <a:sym typeface="Arial"/>
              </a:rPr>
              <a:t>Partners</a:t>
            </a:r>
            <a:endParaRPr sz="1800" b="0" i="0" u="none" strike="noStrike" cap="none">
              <a:solidFill>
                <a:schemeClr val="dk1"/>
              </a:solidFill>
              <a:latin typeface="Arial"/>
              <a:ea typeface="Arial"/>
              <a:cs typeface="Arial"/>
              <a:sym typeface="Arial"/>
            </a:endParaRPr>
          </a:p>
        </p:txBody>
      </p:sp>
      <p:grpSp>
        <p:nvGrpSpPr>
          <p:cNvPr id="87" name="Google Shape;87;p27"/>
          <p:cNvGrpSpPr/>
          <p:nvPr/>
        </p:nvGrpSpPr>
        <p:grpSpPr>
          <a:xfrm>
            <a:off x="6216164" y="2508519"/>
            <a:ext cx="5334484" cy="2858356"/>
            <a:chOff x="6368564" y="2806568"/>
            <a:chExt cx="5334484" cy="2858356"/>
          </a:xfrm>
        </p:grpSpPr>
        <p:pic>
          <p:nvPicPr>
            <p:cNvPr id="88" name="Google Shape;88;p27"/>
            <p:cNvPicPr preferRelativeResize="0"/>
            <p:nvPr/>
          </p:nvPicPr>
          <p:blipFill rotWithShape="1">
            <a:blip r:embed="rId4">
              <a:alphaModFix/>
            </a:blip>
            <a:srcRect/>
            <a:stretch/>
          </p:blipFill>
          <p:spPr>
            <a:xfrm>
              <a:off x="6495769" y="2941707"/>
              <a:ext cx="1080185" cy="336151"/>
            </a:xfrm>
            <a:prstGeom prst="rect">
              <a:avLst/>
            </a:prstGeom>
            <a:noFill/>
            <a:ln>
              <a:noFill/>
            </a:ln>
          </p:spPr>
        </p:pic>
        <p:pic>
          <p:nvPicPr>
            <p:cNvPr id="89" name="Google Shape;89;p27"/>
            <p:cNvPicPr preferRelativeResize="0"/>
            <p:nvPr/>
          </p:nvPicPr>
          <p:blipFill rotWithShape="1">
            <a:blip r:embed="rId5">
              <a:alphaModFix/>
            </a:blip>
            <a:srcRect l="25379" t="17347" r="26556" b="17737"/>
            <a:stretch/>
          </p:blipFill>
          <p:spPr>
            <a:xfrm>
              <a:off x="6508355" y="4069344"/>
              <a:ext cx="1055012" cy="1006858"/>
            </a:xfrm>
            <a:prstGeom prst="rect">
              <a:avLst/>
            </a:prstGeom>
            <a:noFill/>
            <a:ln>
              <a:noFill/>
            </a:ln>
          </p:spPr>
        </p:pic>
        <p:pic>
          <p:nvPicPr>
            <p:cNvPr id="90" name="Google Shape;90;p27"/>
            <p:cNvPicPr preferRelativeResize="0"/>
            <p:nvPr/>
          </p:nvPicPr>
          <p:blipFill rotWithShape="1">
            <a:blip r:embed="rId6">
              <a:alphaModFix/>
            </a:blip>
            <a:srcRect/>
            <a:stretch/>
          </p:blipFill>
          <p:spPr>
            <a:xfrm>
              <a:off x="7857126" y="2806568"/>
              <a:ext cx="1597149" cy="471290"/>
            </a:xfrm>
            <a:prstGeom prst="rect">
              <a:avLst/>
            </a:prstGeom>
            <a:noFill/>
            <a:ln>
              <a:noFill/>
            </a:ln>
          </p:spPr>
        </p:pic>
        <p:pic>
          <p:nvPicPr>
            <p:cNvPr id="91" name="Google Shape;91;p27"/>
            <p:cNvPicPr preferRelativeResize="0"/>
            <p:nvPr/>
          </p:nvPicPr>
          <p:blipFill rotWithShape="1">
            <a:blip r:embed="rId7">
              <a:alphaModFix/>
            </a:blip>
            <a:srcRect/>
            <a:stretch/>
          </p:blipFill>
          <p:spPr>
            <a:xfrm>
              <a:off x="6368564" y="3557263"/>
              <a:ext cx="1298791" cy="526537"/>
            </a:xfrm>
            <a:prstGeom prst="rect">
              <a:avLst/>
            </a:prstGeom>
            <a:noFill/>
            <a:ln>
              <a:noFill/>
            </a:ln>
          </p:spPr>
        </p:pic>
        <p:pic>
          <p:nvPicPr>
            <p:cNvPr id="92" name="Google Shape;92;p27"/>
            <p:cNvPicPr preferRelativeResize="0"/>
            <p:nvPr/>
          </p:nvPicPr>
          <p:blipFill rotWithShape="1">
            <a:blip r:embed="rId8">
              <a:alphaModFix/>
            </a:blip>
            <a:srcRect/>
            <a:stretch/>
          </p:blipFill>
          <p:spPr>
            <a:xfrm>
              <a:off x="8222027" y="4265393"/>
              <a:ext cx="1203463" cy="601732"/>
            </a:xfrm>
            <a:prstGeom prst="rect">
              <a:avLst/>
            </a:prstGeom>
            <a:noFill/>
            <a:ln>
              <a:noFill/>
            </a:ln>
          </p:spPr>
        </p:pic>
        <p:pic>
          <p:nvPicPr>
            <p:cNvPr id="93" name="Google Shape;93;p27"/>
            <p:cNvPicPr preferRelativeResize="0"/>
            <p:nvPr/>
          </p:nvPicPr>
          <p:blipFill rotWithShape="1">
            <a:blip r:embed="rId9">
              <a:alphaModFix/>
            </a:blip>
            <a:srcRect/>
            <a:stretch/>
          </p:blipFill>
          <p:spPr>
            <a:xfrm>
              <a:off x="9849258" y="4234188"/>
              <a:ext cx="1658240" cy="829120"/>
            </a:xfrm>
            <a:prstGeom prst="rect">
              <a:avLst/>
            </a:prstGeom>
            <a:noFill/>
            <a:ln>
              <a:noFill/>
            </a:ln>
          </p:spPr>
        </p:pic>
        <p:pic>
          <p:nvPicPr>
            <p:cNvPr id="94" name="Google Shape;94;p27"/>
            <p:cNvPicPr preferRelativeResize="0"/>
            <p:nvPr/>
          </p:nvPicPr>
          <p:blipFill rotWithShape="1">
            <a:blip r:embed="rId10">
              <a:alphaModFix/>
            </a:blip>
            <a:srcRect/>
            <a:stretch/>
          </p:blipFill>
          <p:spPr>
            <a:xfrm>
              <a:off x="10165331" y="3525094"/>
              <a:ext cx="1537717" cy="548154"/>
            </a:xfrm>
            <a:prstGeom prst="rect">
              <a:avLst/>
            </a:prstGeom>
            <a:noFill/>
            <a:ln>
              <a:noFill/>
            </a:ln>
          </p:spPr>
        </p:pic>
        <p:pic>
          <p:nvPicPr>
            <p:cNvPr id="95" name="Google Shape;95;p27"/>
            <p:cNvPicPr preferRelativeResize="0"/>
            <p:nvPr/>
          </p:nvPicPr>
          <p:blipFill rotWithShape="1">
            <a:blip r:embed="rId11">
              <a:alphaModFix/>
            </a:blip>
            <a:srcRect/>
            <a:stretch/>
          </p:blipFill>
          <p:spPr>
            <a:xfrm>
              <a:off x="7857126" y="5191320"/>
              <a:ext cx="941636" cy="473604"/>
            </a:xfrm>
            <a:prstGeom prst="rect">
              <a:avLst/>
            </a:prstGeom>
            <a:noFill/>
            <a:ln>
              <a:noFill/>
            </a:ln>
          </p:spPr>
        </p:pic>
        <p:pic>
          <p:nvPicPr>
            <p:cNvPr id="96" name="Google Shape;96;p27"/>
            <p:cNvPicPr preferRelativeResize="0"/>
            <p:nvPr/>
          </p:nvPicPr>
          <p:blipFill rotWithShape="1">
            <a:blip r:embed="rId12">
              <a:alphaModFix/>
            </a:blip>
            <a:srcRect/>
            <a:stretch/>
          </p:blipFill>
          <p:spPr>
            <a:xfrm>
              <a:off x="8892209" y="5188937"/>
              <a:ext cx="1233498" cy="470125"/>
            </a:xfrm>
            <a:prstGeom prst="rect">
              <a:avLst/>
            </a:prstGeom>
            <a:noFill/>
            <a:ln>
              <a:noFill/>
            </a:ln>
          </p:spPr>
        </p:pic>
        <p:pic>
          <p:nvPicPr>
            <p:cNvPr id="97" name="Google Shape;97;p27"/>
            <p:cNvPicPr preferRelativeResize="0"/>
            <p:nvPr/>
          </p:nvPicPr>
          <p:blipFill rotWithShape="1">
            <a:blip r:embed="rId13">
              <a:alphaModFix/>
            </a:blip>
            <a:srcRect/>
            <a:stretch/>
          </p:blipFill>
          <p:spPr>
            <a:xfrm>
              <a:off x="7696432" y="3570857"/>
              <a:ext cx="1342471" cy="383563"/>
            </a:xfrm>
            <a:prstGeom prst="rect">
              <a:avLst/>
            </a:prstGeom>
            <a:noFill/>
            <a:ln>
              <a:noFill/>
            </a:ln>
          </p:spPr>
        </p:pic>
        <p:pic>
          <p:nvPicPr>
            <p:cNvPr id="98" name="Google Shape;98;p27"/>
            <p:cNvPicPr preferRelativeResize="0"/>
            <p:nvPr/>
          </p:nvPicPr>
          <p:blipFill rotWithShape="1">
            <a:blip r:embed="rId14">
              <a:alphaModFix/>
            </a:blip>
            <a:srcRect/>
            <a:stretch/>
          </p:blipFill>
          <p:spPr>
            <a:xfrm>
              <a:off x="9735447" y="2853796"/>
              <a:ext cx="1651813" cy="370423"/>
            </a:xfrm>
            <a:prstGeom prst="rect">
              <a:avLst/>
            </a:prstGeom>
            <a:noFill/>
            <a:ln>
              <a:noFill/>
            </a:ln>
          </p:spPr>
        </p:pic>
        <p:pic>
          <p:nvPicPr>
            <p:cNvPr id="99" name="Google Shape;99;p27"/>
            <p:cNvPicPr preferRelativeResize="0"/>
            <p:nvPr/>
          </p:nvPicPr>
          <p:blipFill rotWithShape="1">
            <a:blip r:embed="rId15">
              <a:alphaModFix/>
            </a:blip>
            <a:srcRect/>
            <a:stretch/>
          </p:blipFill>
          <p:spPr>
            <a:xfrm>
              <a:off x="10362618" y="5174248"/>
              <a:ext cx="1024642" cy="436979"/>
            </a:xfrm>
            <a:prstGeom prst="rect">
              <a:avLst/>
            </a:prstGeom>
            <a:noFill/>
            <a:ln>
              <a:noFill/>
            </a:ln>
          </p:spPr>
        </p:pic>
        <p:pic>
          <p:nvPicPr>
            <p:cNvPr id="100" name="Google Shape;100;p27"/>
            <p:cNvPicPr preferRelativeResize="0"/>
            <p:nvPr/>
          </p:nvPicPr>
          <p:blipFill rotWithShape="1">
            <a:blip r:embed="rId16">
              <a:alphaModFix/>
            </a:blip>
            <a:srcRect/>
            <a:stretch/>
          </p:blipFill>
          <p:spPr>
            <a:xfrm>
              <a:off x="6375290" y="5191126"/>
              <a:ext cx="1321142" cy="412099"/>
            </a:xfrm>
            <a:prstGeom prst="rect">
              <a:avLst/>
            </a:prstGeom>
            <a:noFill/>
            <a:ln>
              <a:noFill/>
            </a:ln>
          </p:spPr>
        </p:pic>
        <p:pic>
          <p:nvPicPr>
            <p:cNvPr id="101" name="Google Shape;101;p27"/>
            <p:cNvPicPr preferRelativeResize="0"/>
            <p:nvPr/>
          </p:nvPicPr>
          <p:blipFill rotWithShape="1">
            <a:blip r:embed="rId17">
              <a:alphaModFix/>
            </a:blip>
            <a:srcRect/>
            <a:stretch/>
          </p:blipFill>
          <p:spPr>
            <a:xfrm>
              <a:off x="9240054" y="3509719"/>
              <a:ext cx="656590" cy="531678"/>
            </a:xfrm>
            <a:prstGeom prst="rect">
              <a:avLst/>
            </a:prstGeom>
            <a:noFill/>
            <a:ln>
              <a:noFill/>
            </a:ln>
          </p:spPr>
        </p:pic>
      </p:grpSp>
      <p:sp>
        <p:nvSpPr>
          <p:cNvPr id="102" name="Google Shape;102;p27"/>
          <p:cNvSpPr/>
          <p:nvPr/>
        </p:nvSpPr>
        <p:spPr>
          <a:xfrm>
            <a:off x="998996" y="1196503"/>
            <a:ext cx="4560333" cy="417037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rgbClr val="1A5673"/>
                </a:solidFill>
                <a:latin typeface="Arial"/>
                <a:ea typeface="Arial"/>
                <a:cs typeface="Arial"/>
                <a:sym typeface="Arial"/>
              </a:rPr>
              <a:t>Colophon </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Copyright © 2021 by BUSGoCircular consortium</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Use of any knowledge, information or data contained in this document shall be at the user's sole risk. Neither the BUSGoCircular Consortium nor any of its members, their officers, employees or agents shall be liable or responsible, in negligence or otherwise, for any loss, damage or expense whatever sustained by any person as a result of the use, in any manner or form, of any knowledge, information or data contained in this document, or due to any inaccuracy, omission or error therein contained. If you notice information in this publication that you believe should be corrected or updated, please get in contact with the project coordinator. </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The authors intended not to use any copyrighted material for the publication or, if not possible, to indicate the copyright of the respective object. The copyright for any material created by the authors is reserved. Any duplication or use of objects such as diagrams, sounds or texts in other electronic or printed publications is not permitted without the author's agreement </a:t>
            </a:r>
            <a:endParaRPr sz="12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dt" idx="10"/>
          </p:nvPr>
        </p:nvSpPr>
        <p:spPr>
          <a:xfrm>
            <a:off x="1262623" y="6101803"/>
            <a:ext cx="66316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pic>
        <p:nvPicPr>
          <p:cNvPr id="11" name="Google Shape;11;p22"/>
          <p:cNvPicPr preferRelativeResize="0"/>
          <p:nvPr/>
        </p:nvPicPr>
        <p:blipFill rotWithShape="1">
          <a:blip r:embed="rId7">
            <a:alphaModFix amt="70000"/>
          </a:blip>
          <a:srcRect l="55789" r="-34096"/>
          <a:stretch/>
        </p:blipFill>
        <p:spPr>
          <a:xfrm>
            <a:off x="9701099" y="3667339"/>
            <a:ext cx="4432178" cy="3175163"/>
          </a:xfrm>
          <a:prstGeom prst="rect">
            <a:avLst/>
          </a:prstGeom>
          <a:noFill/>
          <a:ln>
            <a:noFill/>
          </a:ln>
        </p:spPr>
      </p:pic>
      <p:sp>
        <p:nvSpPr>
          <p:cNvPr id="12" name="Google Shape;12;p22"/>
          <p:cNvSpPr txBox="1">
            <a:spLocks noGrp="1"/>
          </p:cNvSpPr>
          <p:nvPr>
            <p:ph type="ftr" idx="11"/>
          </p:nvPr>
        </p:nvSpPr>
        <p:spPr>
          <a:xfrm>
            <a:off x="2078182" y="6101803"/>
            <a:ext cx="8944494" cy="38638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22"/>
          <p:cNvSpPr txBox="1">
            <a:spLocks noGrp="1"/>
          </p:cNvSpPr>
          <p:nvPr>
            <p:ph type="sldNum" idx="12"/>
          </p:nvPr>
        </p:nvSpPr>
        <p:spPr>
          <a:xfrm>
            <a:off x="11152130" y="6123061"/>
            <a:ext cx="76505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pic>
        <p:nvPicPr>
          <p:cNvPr id="14" name="Google Shape;14;p22"/>
          <p:cNvPicPr preferRelativeResize="0"/>
          <p:nvPr/>
        </p:nvPicPr>
        <p:blipFill rotWithShape="1">
          <a:blip r:embed="rId8">
            <a:alphaModFix amt="70000"/>
          </a:blip>
          <a:srcRect r="61689"/>
          <a:stretch/>
        </p:blipFill>
        <p:spPr>
          <a:xfrm>
            <a:off x="0" y="-46182"/>
            <a:ext cx="2665708" cy="3903419"/>
          </a:xfrm>
          <a:prstGeom prst="rect">
            <a:avLst/>
          </a:prstGeom>
          <a:noFill/>
          <a:ln>
            <a:noFill/>
          </a:ln>
        </p:spPr>
      </p:pic>
      <p:pic>
        <p:nvPicPr>
          <p:cNvPr id="15" name="Google Shape;15;p22"/>
          <p:cNvPicPr preferRelativeResize="0"/>
          <p:nvPr/>
        </p:nvPicPr>
        <p:blipFill rotWithShape="1">
          <a:blip r:embed="rId9">
            <a:alphaModFix/>
          </a:blip>
          <a:srcRect/>
          <a:stretch/>
        </p:blipFill>
        <p:spPr>
          <a:xfrm>
            <a:off x="9508958" y="583172"/>
            <a:ext cx="2408230" cy="1354629"/>
          </a:xfrm>
          <a:prstGeom prst="rect">
            <a:avLst/>
          </a:prstGeom>
          <a:noFill/>
          <a:ln>
            <a:noFill/>
          </a:ln>
        </p:spPr>
      </p:pic>
      <p:sp>
        <p:nvSpPr>
          <p:cNvPr id="16" name="Google Shape;16;p22"/>
          <p:cNvSpPr txBox="1">
            <a:spLocks noGrp="1"/>
          </p:cNvSpPr>
          <p:nvPr>
            <p:ph type="title"/>
          </p:nvPr>
        </p:nvSpPr>
        <p:spPr>
          <a:xfrm>
            <a:off x="2078182" y="609600"/>
            <a:ext cx="7430776" cy="1320800"/>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Clr>
                <a:srgbClr val="011855"/>
              </a:buClr>
              <a:buSzPts val="3600"/>
              <a:buFont typeface="Arial"/>
              <a:buNone/>
              <a:defRPr sz="3600" b="0" i="0" u="none" strike="noStrike" cap="none">
                <a:solidFill>
                  <a:srgbClr val="01185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7" name="Google Shape;17;p22"/>
          <p:cNvSpPr txBox="1">
            <a:spLocks noGrp="1"/>
          </p:cNvSpPr>
          <p:nvPr>
            <p:ph type="body" idx="1"/>
          </p:nvPr>
        </p:nvSpPr>
        <p:spPr>
          <a:xfrm>
            <a:off x="2078182" y="2045494"/>
            <a:ext cx="8944494" cy="388077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1pPr>
            <a:lvl2pPr marL="914400" marR="0" lvl="1"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3pPr>
            <a:lvl4pPr marL="1828800" marR="0" lvl="3"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9pPr>
          </a:lstStyle>
          <a:p>
            <a:endParaRPr/>
          </a:p>
        </p:txBody>
      </p:sp>
      <p:pic>
        <p:nvPicPr>
          <p:cNvPr id="18" name="Google Shape;18;p22" descr="A picture containing flower, sunflower&#10;&#10;Description automatically generated"/>
          <p:cNvPicPr preferRelativeResize="0"/>
          <p:nvPr/>
        </p:nvPicPr>
        <p:blipFill rotWithShape="1">
          <a:blip r:embed="rId10">
            <a:alphaModFix/>
          </a:blip>
          <a:srcRect/>
          <a:stretch/>
        </p:blipFill>
        <p:spPr>
          <a:xfrm>
            <a:off x="637308" y="6080547"/>
            <a:ext cx="611459" cy="4076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ea.europa.eu/publications/signals-2014/articles/waste-a-problem-or-a-resourc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igbc.ie/the-irish-green-building-council-launches-a-pilot-scheme-to-increase-reuse-of-construction-material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igbc.ie/circularity-built-environment/#CMEx"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hickokcole.com/ilab-microgrants/waste-less/" TargetMode="External"/><Relationship Id="rId5" Type="http://schemas.openxmlformats.org/officeDocument/2006/relationships/image" Target="../media/image28.png"/><Relationship Id="rId4" Type="http://schemas.openxmlformats.org/officeDocument/2006/relationships/hyperlink" Target="https://www.igbc.ie/the-irish-green-building-council-launches-a-pilot-scheme-to-increase-reuse-of-construction-material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circle-economy.com/resources/building-a-circular-construction-sector-is-hard-but-it-is-happen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gov.ie/en/publication/c305a-construction-and-demolition-cd-wast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ov.ie/en/publication/c305a-construction-and-demolition-cd-wast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gov.ie/en/publication/c305a-construction-and-demolition-cd-wast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gyproc.ie/services/plasterboard-recycling-servic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zDfdya7iUVY&amp;ab_channel=WasteMatter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rchgate.net/figure/Emergent-model-on-barriers-and-enablers-for-using-recycled-C-D-waste-products_fig4_346258505"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searchgate.net/figure/Emergent-model-on-barriers-and-enablers-for-using-recycled-C-D-waste-products_fig4_346258505"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endager.com/project/resource-row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www.rte.ie/news/regional/2022/0414/1292354-limerick-opera-recyclin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limerickleader.ie/news/planning/690157/update-issued-on-progress-to-develop-iconic-limerick-site.html" TargetMode="Externa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limerick2030.ie/opera-site/"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hyperlink" Target="https://www.rte.ie/news/regional/2022/0414/1292354-limerick-opera-recycl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pwc.co.uk/industries/technology-media-and-telecommunications/insights/digital-marketplaces.html"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www.pymnts.com/news/retail/2019/digital-marketplaces-consumer-needs-gig-economy/" TargetMode="Externa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hyperlink" Target="https://www.the-future-of-commerce.com/2021/05/12/digital-marketplace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www.telcoprofessionals.com/blogs/9924/1228/the-new-digital-marketplace?mobile=1"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hyperlink" Target="https://www.the-future-of-commerce.com/2021/05/12/digital-marketplace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cobuilder.com/en/digitising-construction-data-classification-systems-and-data-templat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igbc.ie/wp-content/uploads/2021/12/CMEx-One-page-Flyer.pd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hyperlink" Target="https://www.igbc.ie/wp-content/uploads/2021/12/CMEx-One-page-Flyer.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xcessmaterialsexchange.com/en_u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hyperlink" Target="https://excessmaterialsexchange.com/en_u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youtube.com/watch?v=3EKddd_dAt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xcessmaterialsexchange.com/en_u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xcessmaterialsexchange.com/en_us/"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excessmaterialsexchange.com/en_u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www.greenroofs.com/projects/caixa-forum-museum-vertical-garde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www.esmadrid.com/en/tourist-information/caixaforum-vertical-garde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esmadrid.com/en/tourist-information/caixaforum-vertical-garden"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hyperlink" Target="https://architizer.com/projects/caixaforum/" TargetMode="Externa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docs.google.com/spreadsheets/d/1DTte4Ph8pQ4lKzYGFt2_S-d1Z_Rmd9-i/edit?usp=sharing&amp;ouid=112148808974461842163&amp;rtpof=true&amp;sd=true"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bamb2020.eu/topics/reversible-building-design/"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hyperlink" Target="https://www.malbaproject.com/post/urban-mining-the-future-of-material-sourcin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eea.europa.eu/publications/signals-2014/articles/waste-a-problem-or-a-resourc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ea.europa.eu/publications/signals-2014/articles/waste-a-problem-or-a-resour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subTitle" idx="1"/>
          </p:nvPr>
        </p:nvSpPr>
        <p:spPr>
          <a:xfrm>
            <a:off x="1926450" y="5423874"/>
            <a:ext cx="8339100" cy="4764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600"/>
              <a:buNone/>
            </a:pPr>
            <a:r>
              <a:rPr lang="en-US"/>
              <a:t>Circular Economy in the Construction Industry</a:t>
            </a:r>
            <a:endParaRPr/>
          </a:p>
        </p:txBody>
      </p:sp>
      <p:sp>
        <p:nvSpPr>
          <p:cNvPr id="108" name="Google Shape;108;p1"/>
          <p:cNvSpPr txBox="1">
            <a:spLocks noGrp="1"/>
          </p:cNvSpPr>
          <p:nvPr>
            <p:ph type="ctrTitle"/>
          </p:nvPr>
        </p:nvSpPr>
        <p:spPr>
          <a:xfrm>
            <a:off x="1926450" y="4118751"/>
            <a:ext cx="8339100" cy="117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b="1"/>
              <a:t>Waste as a Resource in Circular Economy</a:t>
            </a:r>
            <a:endParaRPr sz="4900"/>
          </a:p>
        </p:txBody>
      </p:sp>
      <p:sp>
        <p:nvSpPr>
          <p:cNvPr id="110" name="Google Shape;110;p1"/>
          <p:cNvSpPr txBox="1"/>
          <p:nvPr/>
        </p:nvSpPr>
        <p:spPr>
          <a:xfrm>
            <a:off x="1926513" y="3926856"/>
            <a:ext cx="8339100" cy="50030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1"/>
              </a:buClr>
              <a:buSzPts val="1600"/>
              <a:buFont typeface="Arial"/>
              <a:buNone/>
            </a:pPr>
            <a:r>
              <a:rPr lang="en-US" sz="2000" b="0" i="0" u="none" strike="noStrike" cap="none">
                <a:solidFill>
                  <a:srgbClr val="A5A8A5"/>
                </a:solidFill>
                <a:latin typeface="Arial"/>
                <a:ea typeface="Arial"/>
                <a:cs typeface="Arial"/>
                <a:sym typeface="Arial"/>
              </a:rPr>
              <a:t>Module 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055ff48d65_0_7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10</a:t>
            </a:fld>
            <a:endParaRPr/>
          </a:p>
        </p:txBody>
      </p:sp>
      <p:sp>
        <p:nvSpPr>
          <p:cNvPr id="183" name="Google Shape;183;g2055ff48d65_0_74"/>
          <p:cNvSpPr txBox="1"/>
          <p:nvPr/>
        </p:nvSpPr>
        <p:spPr>
          <a:xfrm>
            <a:off x="8650225" y="3171154"/>
            <a:ext cx="31008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https://www.eea.europa.eu/publications/signals-2014/articles/waste-a-problem-or-a-resource</a:t>
            </a:r>
            <a:r>
              <a:rPr lang="en-US" sz="1000" i="1"/>
              <a:t> </a:t>
            </a:r>
            <a:endParaRPr sz="1000" i="1"/>
          </a:p>
        </p:txBody>
      </p:sp>
      <p:pic>
        <p:nvPicPr>
          <p:cNvPr id="184" name="Google Shape;184;g2055ff48d65_0_74"/>
          <p:cNvPicPr preferRelativeResize="0"/>
          <p:nvPr/>
        </p:nvPicPr>
        <p:blipFill rotWithShape="1">
          <a:blip r:embed="rId4">
            <a:alphaModFix/>
          </a:blip>
          <a:srcRect t="6279" b="2321"/>
          <a:stretch/>
        </p:blipFill>
        <p:spPr>
          <a:xfrm>
            <a:off x="3541774" y="133625"/>
            <a:ext cx="5108450" cy="6590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055ff48d65_0_9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Irish Context </a:t>
            </a:r>
            <a:endParaRPr/>
          </a:p>
        </p:txBody>
      </p:sp>
      <p:sp>
        <p:nvSpPr>
          <p:cNvPr id="191" name="Google Shape;191;g2055ff48d65_0_97"/>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The construction industry accounts for approximately </a:t>
            </a:r>
            <a:endParaRPr/>
          </a:p>
          <a:p>
            <a:pPr marL="457200" lvl="0" indent="-330200" algn="l" rtl="0">
              <a:spcBef>
                <a:spcPts val="1000"/>
              </a:spcBef>
              <a:spcAft>
                <a:spcPts val="0"/>
              </a:spcAft>
              <a:buSzPts val="1600"/>
              <a:buChar char="•"/>
            </a:pPr>
            <a:r>
              <a:rPr lang="en-US"/>
              <a:t>50% of materials used on the planet, </a:t>
            </a:r>
            <a:endParaRPr/>
          </a:p>
          <a:p>
            <a:pPr marL="457200" lvl="0" indent="-330200" algn="l" rtl="0">
              <a:spcBef>
                <a:spcPts val="1000"/>
              </a:spcBef>
              <a:spcAft>
                <a:spcPts val="0"/>
              </a:spcAft>
              <a:buSzPts val="1600"/>
              <a:buChar char="•"/>
            </a:pPr>
            <a:r>
              <a:rPr lang="en-US"/>
              <a:t>48% of all waste generated in Ireland</a:t>
            </a:r>
            <a:endParaRPr/>
          </a:p>
          <a:p>
            <a:pPr marL="0" lvl="0" indent="0" algn="l" rtl="0">
              <a:spcBef>
                <a:spcPts val="1000"/>
              </a:spcBef>
              <a:spcAft>
                <a:spcPts val="0"/>
              </a:spcAft>
              <a:buNone/>
            </a:pPr>
            <a:r>
              <a:rPr lang="en-US"/>
              <a:t> Very little of this waste is currently reused, or even recycled. Where recycling does take place, it is often in the form of downcycling, creating aggregates and backfill at best. </a:t>
            </a:r>
            <a:endParaRPr/>
          </a:p>
        </p:txBody>
      </p:sp>
      <p:sp>
        <p:nvSpPr>
          <p:cNvPr id="192" name="Google Shape;192;g2055ff48d65_0_9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11</a:t>
            </a:fld>
            <a:endParaRPr/>
          </a:p>
        </p:txBody>
      </p:sp>
      <p:pic>
        <p:nvPicPr>
          <p:cNvPr id="193" name="Google Shape;193;g2055ff48d65_0_97"/>
          <p:cNvPicPr preferRelativeResize="0"/>
          <p:nvPr/>
        </p:nvPicPr>
        <p:blipFill>
          <a:blip r:embed="rId3">
            <a:alphaModFix/>
          </a:blip>
          <a:stretch>
            <a:fillRect/>
          </a:stretch>
        </p:blipFill>
        <p:spPr>
          <a:xfrm>
            <a:off x="6533775" y="1923350"/>
            <a:ext cx="5353425" cy="3011301"/>
          </a:xfrm>
          <a:prstGeom prst="rect">
            <a:avLst/>
          </a:prstGeom>
          <a:noFill/>
          <a:ln>
            <a:noFill/>
          </a:ln>
        </p:spPr>
      </p:pic>
      <p:sp>
        <p:nvSpPr>
          <p:cNvPr id="194" name="Google Shape;194;g2055ff48d65_0_97"/>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4"/>
              </a:rPr>
              <a:t>https://www.igbc.ie/the-irish-green-building-council-launches-a-pilot-scheme-to-increase-reuse-of-construction-materials/</a:t>
            </a:r>
            <a:r>
              <a:rPr lang="en-US" sz="1000" i="1"/>
              <a:t> </a:t>
            </a:r>
            <a:endParaRPr sz="10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129a4bff42_0_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Irish Context </a:t>
            </a:r>
            <a:endParaRPr/>
          </a:p>
        </p:txBody>
      </p:sp>
      <p:sp>
        <p:nvSpPr>
          <p:cNvPr id="201" name="Google Shape;201;g2129a4bff42_0_8"/>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The objective of the pilot (</a:t>
            </a:r>
            <a:r>
              <a:rPr lang="en-US">
                <a:solidFill>
                  <a:srgbClr val="589B37"/>
                </a:solidFill>
                <a:uFill>
                  <a:noFill/>
                </a:uFill>
                <a:hlinkClick r:id="rId3">
                  <a:extLst>
                    <a:ext uri="{A12FA001-AC4F-418D-AE19-62706E023703}">
                      <ahyp:hlinkClr xmlns:ahyp="http://schemas.microsoft.com/office/drawing/2018/hyperlinkcolor" val="tx"/>
                    </a:ext>
                  </a:extLst>
                </a:hlinkClick>
              </a:rPr>
              <a:t>Construction Materials Exchange (CMEx) project</a:t>
            </a:r>
            <a:r>
              <a:rPr lang="en-US"/>
              <a:t>) is to demonstrate a </a:t>
            </a:r>
            <a:endParaRPr/>
          </a:p>
          <a:p>
            <a:pPr marL="457200" lvl="0" indent="-330200" algn="l" rtl="0">
              <a:spcBef>
                <a:spcPts val="1000"/>
              </a:spcBef>
              <a:spcAft>
                <a:spcPts val="0"/>
              </a:spcAft>
              <a:buSzPts val="1600"/>
              <a:buChar char="•"/>
            </a:pPr>
            <a:r>
              <a:rPr lang="en-US"/>
              <a:t>feasible</a:t>
            </a:r>
            <a:endParaRPr/>
          </a:p>
          <a:p>
            <a:pPr marL="457200" lvl="0" indent="-330200" algn="l" rtl="0">
              <a:spcBef>
                <a:spcPts val="1000"/>
              </a:spcBef>
              <a:spcAft>
                <a:spcPts val="0"/>
              </a:spcAft>
              <a:buSzPts val="1600"/>
              <a:buChar char="•"/>
            </a:pPr>
            <a:r>
              <a:rPr lang="en-US"/>
              <a:t>transparent</a:t>
            </a:r>
            <a:endParaRPr/>
          </a:p>
          <a:p>
            <a:pPr marL="457200" lvl="0" indent="-330200" algn="l" rtl="0">
              <a:spcBef>
                <a:spcPts val="1000"/>
              </a:spcBef>
              <a:spcAft>
                <a:spcPts val="0"/>
              </a:spcAft>
              <a:buSzPts val="1600"/>
              <a:buChar char="•"/>
            </a:pPr>
            <a:r>
              <a:rPr lang="en-US"/>
              <a:t>fair</a:t>
            </a:r>
            <a:endParaRPr/>
          </a:p>
          <a:p>
            <a:pPr marL="457200" lvl="0" indent="-330200" algn="l" rtl="0">
              <a:spcBef>
                <a:spcPts val="1000"/>
              </a:spcBef>
              <a:spcAft>
                <a:spcPts val="0"/>
              </a:spcAft>
              <a:buSzPts val="1600"/>
              <a:buChar char="•"/>
            </a:pPr>
            <a:r>
              <a:rPr lang="en-US"/>
              <a:t>user-friendly </a:t>
            </a:r>
            <a:endParaRPr/>
          </a:p>
          <a:p>
            <a:pPr marL="0" lvl="0" indent="0" algn="l" rtl="0">
              <a:spcBef>
                <a:spcPts val="1000"/>
              </a:spcBef>
              <a:spcAft>
                <a:spcPts val="0"/>
              </a:spcAft>
              <a:buNone/>
            </a:pPr>
            <a:r>
              <a:rPr lang="en-US"/>
              <a:t>system for the reuse of construction materials that would otherwise enter the waste stream.</a:t>
            </a:r>
            <a:endParaRPr/>
          </a:p>
        </p:txBody>
      </p:sp>
      <p:sp>
        <p:nvSpPr>
          <p:cNvPr id="202" name="Google Shape;202;g2129a4bff42_0_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12</a:t>
            </a:fld>
            <a:endParaRPr/>
          </a:p>
        </p:txBody>
      </p:sp>
      <p:sp>
        <p:nvSpPr>
          <p:cNvPr id="203" name="Google Shape;203;g2129a4bff42_0_8"/>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4"/>
              </a:rPr>
              <a:t>https://www.igbc.ie/the-irish-green-building-council-launches-a-pilot-scheme-to-increase-reuse-of-construction-materials/</a:t>
            </a:r>
            <a:r>
              <a:rPr lang="en-US" sz="1000" i="1"/>
              <a:t> </a:t>
            </a:r>
            <a:endParaRPr sz="1000" i="1"/>
          </a:p>
        </p:txBody>
      </p:sp>
      <p:pic>
        <p:nvPicPr>
          <p:cNvPr id="204" name="Google Shape;204;g2129a4bff42_0_8"/>
          <p:cNvPicPr preferRelativeResize="0"/>
          <p:nvPr/>
        </p:nvPicPr>
        <p:blipFill>
          <a:blip r:embed="rId5">
            <a:alphaModFix/>
          </a:blip>
          <a:stretch>
            <a:fillRect/>
          </a:stretch>
        </p:blipFill>
        <p:spPr>
          <a:xfrm>
            <a:off x="6533775" y="1930500"/>
            <a:ext cx="5353426" cy="3345891"/>
          </a:xfrm>
          <a:prstGeom prst="rect">
            <a:avLst/>
          </a:prstGeom>
          <a:noFill/>
          <a:ln>
            <a:noFill/>
          </a:ln>
        </p:spPr>
      </p:pic>
      <p:sp>
        <p:nvSpPr>
          <p:cNvPr id="205" name="Google Shape;205;g2129a4bff42_0_8"/>
          <p:cNvSpPr txBox="1"/>
          <p:nvPr/>
        </p:nvSpPr>
        <p:spPr>
          <a:xfrm>
            <a:off x="6533775" y="5276400"/>
            <a:ext cx="5276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6"/>
              </a:rPr>
              <a:t>https://hickokcole.com/ilab-microgrants/waste-less/</a:t>
            </a:r>
            <a:r>
              <a:rPr lang="en-US" sz="800"/>
              <a:t> </a:t>
            </a:r>
            <a:endParaRPr sz="800"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1d689d90c4d_0_7"/>
          <p:cNvPicPr preferRelativeResize="0"/>
          <p:nvPr/>
        </p:nvPicPr>
        <p:blipFill>
          <a:blip r:embed="rId3">
            <a:alphaModFix/>
          </a:blip>
          <a:stretch>
            <a:fillRect/>
          </a:stretch>
        </p:blipFill>
        <p:spPr>
          <a:xfrm>
            <a:off x="1803202" y="632050"/>
            <a:ext cx="6799950" cy="5310900"/>
          </a:xfrm>
          <a:prstGeom prst="rect">
            <a:avLst/>
          </a:prstGeom>
          <a:noFill/>
          <a:ln>
            <a:noFill/>
          </a:ln>
        </p:spPr>
      </p:pic>
      <p:sp>
        <p:nvSpPr>
          <p:cNvPr id="212" name="Google Shape;212;g1d689d90c4d_0_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13</a:t>
            </a:fld>
            <a:endParaRPr/>
          </a:p>
        </p:txBody>
      </p:sp>
      <p:sp>
        <p:nvSpPr>
          <p:cNvPr id="213" name="Google Shape;213;g1d689d90c4d_0_7"/>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a:t>BERGE, B., (2009) the ecology of building materials 2nd ed</a:t>
            </a:r>
            <a:endParaRPr sz="1000"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9b88fb6259_0_9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05000"/>
              </a:lnSpc>
              <a:spcBef>
                <a:spcPts val="0"/>
              </a:spcBef>
              <a:spcAft>
                <a:spcPts val="0"/>
              </a:spcAft>
              <a:buNone/>
            </a:pPr>
            <a:r>
              <a:rPr lang="en-US"/>
              <a:t>Circular Economy &amp; Waste</a:t>
            </a:r>
            <a:endParaRPr/>
          </a:p>
          <a:p>
            <a:pPr marL="0" lvl="0" indent="0" algn="l" rtl="0">
              <a:spcBef>
                <a:spcPts val="800"/>
              </a:spcBef>
              <a:spcAft>
                <a:spcPts val="0"/>
              </a:spcAft>
              <a:buNone/>
            </a:pPr>
            <a:endParaRPr/>
          </a:p>
        </p:txBody>
      </p:sp>
      <p:sp>
        <p:nvSpPr>
          <p:cNvPr id="220" name="Google Shape;220;g19b88fb6259_0_95"/>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a:t>The construction sector consumes 42 billion tonnes of resources annually, making it the most material-intensive sector.</a:t>
            </a:r>
            <a:endParaRPr/>
          </a:p>
          <a:p>
            <a:pPr marL="457200" lvl="0" indent="-330200" algn="l" rtl="0">
              <a:lnSpc>
                <a:spcPct val="115000"/>
              </a:lnSpc>
              <a:spcBef>
                <a:spcPts val="1000"/>
              </a:spcBef>
              <a:spcAft>
                <a:spcPts val="0"/>
              </a:spcAft>
              <a:buSzPts val="1600"/>
              <a:buChar char="•"/>
            </a:pPr>
            <a:r>
              <a:rPr lang="en-US"/>
              <a:t>The construction sector also produces about one-third of all global waste, most of which is not recycled or reused, but ends up in landfills.</a:t>
            </a:r>
            <a:endParaRPr/>
          </a:p>
        </p:txBody>
      </p:sp>
      <p:sp>
        <p:nvSpPr>
          <p:cNvPr id="221" name="Google Shape;221;g19b88fb6259_0_9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14</a:t>
            </a:fld>
            <a:endParaRPr/>
          </a:p>
        </p:txBody>
      </p:sp>
      <p:pic>
        <p:nvPicPr>
          <p:cNvPr id="222" name="Google Shape;222;g19b88fb6259_0_95"/>
          <p:cNvPicPr preferRelativeResize="0"/>
          <p:nvPr/>
        </p:nvPicPr>
        <p:blipFill>
          <a:blip r:embed="rId3">
            <a:alphaModFix/>
          </a:blip>
          <a:stretch>
            <a:fillRect/>
          </a:stretch>
        </p:blipFill>
        <p:spPr>
          <a:xfrm>
            <a:off x="6770397" y="2160600"/>
            <a:ext cx="4381725" cy="2460015"/>
          </a:xfrm>
          <a:prstGeom prst="rect">
            <a:avLst/>
          </a:prstGeom>
          <a:noFill/>
          <a:ln>
            <a:noFill/>
          </a:ln>
        </p:spPr>
      </p:pic>
      <p:sp>
        <p:nvSpPr>
          <p:cNvPr id="223" name="Google Shape;223;g19b88fb6259_0_95"/>
          <p:cNvSpPr txBox="1"/>
          <p:nvPr/>
        </p:nvSpPr>
        <p:spPr>
          <a:xfrm>
            <a:off x="6770400" y="4620625"/>
            <a:ext cx="5276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a:t>Google Search </a:t>
            </a:r>
            <a:endParaRPr sz="800" i="1"/>
          </a:p>
        </p:txBody>
      </p:sp>
      <p:sp>
        <p:nvSpPr>
          <p:cNvPr id="224" name="Google Shape;224;g19b88fb6259_0_95"/>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4"/>
              </a:rPr>
              <a:t>https://www.circle-economy.com/resources/building-a-circular-construction-sector-is-hard-but-it-is-happening</a:t>
            </a:r>
            <a:r>
              <a:rPr lang="en-US" sz="1000"/>
              <a:t> </a:t>
            </a:r>
            <a:endParaRPr sz="1000"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9b88fb6259_0_10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05000"/>
              </a:lnSpc>
              <a:spcBef>
                <a:spcPts val="0"/>
              </a:spcBef>
              <a:spcAft>
                <a:spcPts val="800"/>
              </a:spcAft>
              <a:buNone/>
            </a:pPr>
            <a:r>
              <a:rPr lang="en-US"/>
              <a:t>Circular Economy &amp; Waste</a:t>
            </a:r>
            <a:endParaRPr/>
          </a:p>
        </p:txBody>
      </p:sp>
      <p:sp>
        <p:nvSpPr>
          <p:cNvPr id="231" name="Google Shape;231;g19b88fb6259_0_106"/>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Construction and Demolition (C&amp;D) waste is waste from any building works, demolition and development (including transport infrastructure).</a:t>
            </a:r>
            <a:endParaRPr/>
          </a:p>
          <a:p>
            <a:pPr marL="457200" lvl="0" indent="-330200" algn="l" rtl="0">
              <a:lnSpc>
                <a:spcPct val="115000"/>
              </a:lnSpc>
              <a:spcBef>
                <a:spcPts val="1000"/>
              </a:spcBef>
              <a:spcAft>
                <a:spcPts val="0"/>
              </a:spcAft>
              <a:buSzPts val="1600"/>
              <a:buChar char="•"/>
            </a:pPr>
            <a:r>
              <a:rPr lang="en-US"/>
              <a:t>The remainder includes concrete, brick, tiles, metal, glass, wood, plastic and metal.</a:t>
            </a:r>
            <a:endParaRPr/>
          </a:p>
          <a:p>
            <a:pPr marL="457200" lvl="0" indent="-330200" algn="l" rtl="0">
              <a:lnSpc>
                <a:spcPct val="115000"/>
              </a:lnSpc>
              <a:spcBef>
                <a:spcPts val="1000"/>
              </a:spcBef>
              <a:spcAft>
                <a:spcPts val="0"/>
              </a:spcAft>
              <a:buSzPts val="1600"/>
              <a:buChar char="•"/>
            </a:pPr>
            <a:r>
              <a:rPr lang="en-US"/>
              <a:t>Excavated soil and stone is the largest element of construction and demolition waste at approximately 85%</a:t>
            </a:r>
            <a:endParaRPr/>
          </a:p>
          <a:p>
            <a:pPr marL="457200" lvl="0" indent="-330200" algn="l" rtl="0">
              <a:lnSpc>
                <a:spcPct val="115000"/>
              </a:lnSpc>
              <a:spcBef>
                <a:spcPts val="1000"/>
              </a:spcBef>
              <a:spcAft>
                <a:spcPts val="0"/>
              </a:spcAft>
              <a:buSzPts val="1600"/>
              <a:buChar char="•"/>
            </a:pPr>
            <a:r>
              <a:rPr lang="en-US"/>
              <a:t>The quantity of C&amp;D waste generated and collected in Ireland increased to 8.8 million tonnes in 2019</a:t>
            </a:r>
            <a:endParaRPr/>
          </a:p>
        </p:txBody>
      </p:sp>
      <p:sp>
        <p:nvSpPr>
          <p:cNvPr id="232" name="Google Shape;232;g19b88fb6259_0_10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15</a:t>
            </a:fld>
            <a:endParaRPr/>
          </a:p>
        </p:txBody>
      </p:sp>
      <p:pic>
        <p:nvPicPr>
          <p:cNvPr id="233" name="Google Shape;233;g19b88fb6259_0_106"/>
          <p:cNvPicPr preferRelativeResize="0"/>
          <p:nvPr/>
        </p:nvPicPr>
        <p:blipFill>
          <a:blip r:embed="rId3">
            <a:alphaModFix/>
          </a:blip>
          <a:stretch>
            <a:fillRect/>
          </a:stretch>
        </p:blipFill>
        <p:spPr>
          <a:xfrm>
            <a:off x="7157825" y="1930500"/>
            <a:ext cx="3121058" cy="4110901"/>
          </a:xfrm>
          <a:prstGeom prst="rect">
            <a:avLst/>
          </a:prstGeom>
          <a:noFill/>
          <a:ln>
            <a:noFill/>
          </a:ln>
        </p:spPr>
      </p:pic>
      <p:sp>
        <p:nvSpPr>
          <p:cNvPr id="234" name="Google Shape;234;g19b88fb6259_0_106"/>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4"/>
              </a:rPr>
              <a:t>https://www.gov.ie/en/publication/c305a-construction-and-demolition-cd-waste/</a:t>
            </a:r>
            <a:r>
              <a:rPr lang="en-US" sz="1000" i="1"/>
              <a:t> </a:t>
            </a:r>
            <a:endParaRPr sz="1000"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9b88fb6259_0_11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05000"/>
              </a:lnSpc>
              <a:spcBef>
                <a:spcPts val="0"/>
              </a:spcBef>
              <a:spcAft>
                <a:spcPts val="800"/>
              </a:spcAft>
              <a:buNone/>
            </a:pPr>
            <a:r>
              <a:rPr lang="en-US"/>
              <a:t>Circular Economy &amp; Waste</a:t>
            </a:r>
            <a:endParaRPr/>
          </a:p>
        </p:txBody>
      </p:sp>
      <p:sp>
        <p:nvSpPr>
          <p:cNvPr id="241" name="Google Shape;241;g19b88fb6259_0_116"/>
          <p:cNvSpPr txBox="1">
            <a:spLocks noGrp="1"/>
          </p:cNvSpPr>
          <p:nvPr>
            <p:ph type="body" idx="1"/>
          </p:nvPr>
        </p:nvSpPr>
        <p:spPr>
          <a:xfrm>
            <a:off x="2078175" y="1930500"/>
            <a:ext cx="8944500" cy="39957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a:t>Most of the C&amp;D waste collected in Ireland in 2019 was backfilled (82 %), while 10 per cent went for disposal and only 7%  per cent was recycled. This reflects the large proportion of soil and stones in C&amp;D waste.</a:t>
            </a:r>
            <a:endParaRPr/>
          </a:p>
          <a:p>
            <a:pPr marL="457200" lvl="0" indent="-330200" algn="l" rtl="0">
              <a:lnSpc>
                <a:spcPct val="115000"/>
              </a:lnSpc>
              <a:spcBef>
                <a:spcPts val="1000"/>
              </a:spcBef>
              <a:spcAft>
                <a:spcPts val="0"/>
              </a:spcAft>
              <a:buSzPts val="1600"/>
              <a:buChar char="•"/>
            </a:pPr>
            <a:r>
              <a:rPr lang="en-US"/>
              <a:t>Recycling was the main treatment operation for metals (100%) and waste bituminous mixtures (64%).</a:t>
            </a:r>
            <a:endParaRPr/>
          </a:p>
          <a:p>
            <a:pPr marL="457200" lvl="0" indent="-330200" algn="l" rtl="0">
              <a:lnSpc>
                <a:spcPct val="115000"/>
              </a:lnSpc>
              <a:spcBef>
                <a:spcPts val="1000"/>
              </a:spcBef>
              <a:spcAft>
                <a:spcPts val="0"/>
              </a:spcAft>
              <a:buSzPts val="1600"/>
              <a:buChar char="•"/>
            </a:pPr>
            <a:r>
              <a:rPr lang="en-US"/>
              <a:t>It is notable that only 39% of segregated wood, glass and plastic waste was recycled in 2019 while 54% went for energy recovery (incineration)</a:t>
            </a:r>
            <a:endParaRPr/>
          </a:p>
        </p:txBody>
      </p:sp>
      <p:sp>
        <p:nvSpPr>
          <p:cNvPr id="242" name="Google Shape;242;g19b88fb6259_0_11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16</a:t>
            </a:fld>
            <a:endParaRPr/>
          </a:p>
        </p:txBody>
      </p:sp>
      <p:sp>
        <p:nvSpPr>
          <p:cNvPr id="243" name="Google Shape;243;g19b88fb6259_0_116"/>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https://www.gov.ie/en/publication/c305a-construction-and-demolition-cd-waste/</a:t>
            </a:r>
            <a:r>
              <a:rPr lang="en-US" sz="1000" i="1"/>
              <a:t> </a:t>
            </a:r>
            <a:endParaRPr sz="1000" i="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129a4bff42_0_2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05000"/>
              </a:lnSpc>
              <a:spcBef>
                <a:spcPts val="0"/>
              </a:spcBef>
              <a:spcAft>
                <a:spcPts val="800"/>
              </a:spcAft>
              <a:buNone/>
            </a:pPr>
            <a:r>
              <a:rPr lang="en-US"/>
              <a:t>Circular Economy &amp; Waste</a:t>
            </a:r>
            <a:endParaRPr/>
          </a:p>
        </p:txBody>
      </p:sp>
      <p:sp>
        <p:nvSpPr>
          <p:cNvPr id="250" name="Google Shape;250;g2129a4bff42_0_2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17</a:t>
            </a:fld>
            <a:endParaRPr/>
          </a:p>
        </p:txBody>
      </p:sp>
      <p:pic>
        <p:nvPicPr>
          <p:cNvPr id="251" name="Google Shape;251;g2129a4bff42_0_21"/>
          <p:cNvPicPr preferRelativeResize="0"/>
          <p:nvPr/>
        </p:nvPicPr>
        <p:blipFill rotWithShape="1">
          <a:blip r:embed="rId3">
            <a:alphaModFix/>
          </a:blip>
          <a:srcRect l="13427"/>
          <a:stretch/>
        </p:blipFill>
        <p:spPr>
          <a:xfrm>
            <a:off x="1262625" y="1353275"/>
            <a:ext cx="8331775" cy="4459950"/>
          </a:xfrm>
          <a:prstGeom prst="rect">
            <a:avLst/>
          </a:prstGeom>
          <a:noFill/>
          <a:ln>
            <a:noFill/>
          </a:ln>
        </p:spPr>
      </p:pic>
      <p:sp>
        <p:nvSpPr>
          <p:cNvPr id="252" name="Google Shape;252;g2129a4bff42_0_21"/>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4"/>
              </a:rPr>
              <a:t>https://www.gov.ie/en/publication/c305a-construction-and-demolition-cd-waste/</a:t>
            </a:r>
            <a:r>
              <a:rPr lang="en-US" sz="1000" i="1"/>
              <a:t> </a:t>
            </a:r>
            <a:endParaRPr sz="1000"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9b88fb6259_0_12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05000"/>
              </a:lnSpc>
              <a:spcBef>
                <a:spcPts val="0"/>
              </a:spcBef>
              <a:spcAft>
                <a:spcPts val="800"/>
              </a:spcAft>
              <a:buNone/>
            </a:pPr>
            <a:r>
              <a:rPr lang="en-US"/>
              <a:t>Circular Economy &amp; Waste - Example</a:t>
            </a:r>
            <a:endParaRPr/>
          </a:p>
        </p:txBody>
      </p:sp>
      <p:sp>
        <p:nvSpPr>
          <p:cNvPr id="259" name="Google Shape;259;g19b88fb6259_0_127"/>
          <p:cNvSpPr txBox="1">
            <a:spLocks noGrp="1"/>
          </p:cNvSpPr>
          <p:nvPr>
            <p:ph type="body" idx="1"/>
          </p:nvPr>
        </p:nvSpPr>
        <p:spPr>
          <a:xfrm>
            <a:off x="182075" y="2871750"/>
            <a:ext cx="1770600" cy="20823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a:t>Plasterboard Recycling Service (PRS)</a:t>
            </a:r>
            <a:endParaRPr/>
          </a:p>
          <a:p>
            <a:pPr marL="0" lvl="0" indent="0" algn="ctr" rtl="0">
              <a:lnSpc>
                <a:spcPct val="115000"/>
              </a:lnSpc>
              <a:spcBef>
                <a:spcPts val="0"/>
              </a:spcBef>
              <a:spcAft>
                <a:spcPts val="0"/>
              </a:spcAft>
              <a:buNone/>
            </a:pPr>
            <a:r>
              <a:rPr lang="en-US" u="sng">
                <a:solidFill>
                  <a:schemeClr val="hlink"/>
                </a:solidFill>
                <a:hlinkClick r:id="rId3"/>
              </a:rPr>
              <a:t>https://www.gyproc.ie/services/plasterboard-recycling-service</a:t>
            </a:r>
            <a:r>
              <a:rPr lang="en-US"/>
              <a:t> </a:t>
            </a:r>
            <a:endParaRPr/>
          </a:p>
        </p:txBody>
      </p:sp>
      <p:sp>
        <p:nvSpPr>
          <p:cNvPr id="260" name="Google Shape;260;g19b88fb6259_0_12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18</a:t>
            </a:fld>
            <a:endParaRPr/>
          </a:p>
        </p:txBody>
      </p:sp>
      <p:pic>
        <p:nvPicPr>
          <p:cNvPr id="261" name="Google Shape;261;g19b88fb6259_0_127"/>
          <p:cNvPicPr preferRelativeResize="0"/>
          <p:nvPr/>
        </p:nvPicPr>
        <p:blipFill>
          <a:blip r:embed="rId4">
            <a:alphaModFix/>
          </a:blip>
          <a:stretch>
            <a:fillRect/>
          </a:stretch>
        </p:blipFill>
        <p:spPr>
          <a:xfrm>
            <a:off x="2153650" y="1930500"/>
            <a:ext cx="7393825" cy="3964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19b88fb6259_0_13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Circular Economy &amp; Waste - Example Expanded polystyrene (EPS)</a:t>
            </a:r>
            <a:endParaRPr/>
          </a:p>
        </p:txBody>
      </p:sp>
      <p:sp>
        <p:nvSpPr>
          <p:cNvPr id="268" name="Google Shape;268;g19b88fb6259_0_137"/>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EPS is used for packaging  and insulation</a:t>
            </a:r>
            <a:endParaRPr/>
          </a:p>
          <a:p>
            <a:pPr marL="0" lvl="0" indent="0" algn="l" rtl="0">
              <a:lnSpc>
                <a:spcPct val="115000"/>
              </a:lnSpc>
              <a:spcBef>
                <a:spcPts val="1000"/>
              </a:spcBef>
              <a:spcAft>
                <a:spcPts val="0"/>
              </a:spcAft>
              <a:buNone/>
            </a:pPr>
            <a:r>
              <a:rPr lang="en-US"/>
              <a:t>Offcuts and waste are shredded, then heated and compressed into a solid mass, reduced to 10%  of its’ original size, for resale and re-use.</a:t>
            </a:r>
            <a:endParaRPr/>
          </a:p>
          <a:p>
            <a:pPr marL="0" lvl="0" indent="0" algn="l" rtl="0">
              <a:lnSpc>
                <a:spcPct val="115000"/>
              </a:lnSpc>
              <a:spcBef>
                <a:spcPts val="1000"/>
              </a:spcBef>
              <a:spcAft>
                <a:spcPts val="0"/>
              </a:spcAft>
              <a:buNone/>
            </a:pPr>
            <a:r>
              <a:rPr lang="en-US"/>
              <a:t>It is exported to manufacture insulation to Spain, Portugal and Germany.</a:t>
            </a:r>
            <a:endParaRPr/>
          </a:p>
          <a:p>
            <a:pPr marL="0" lvl="0" indent="0" algn="l" rtl="0">
              <a:lnSpc>
                <a:spcPct val="115000"/>
              </a:lnSpc>
              <a:spcBef>
                <a:spcPts val="1000"/>
              </a:spcBef>
              <a:spcAft>
                <a:spcPts val="0"/>
              </a:spcAft>
              <a:buNone/>
            </a:pPr>
            <a:r>
              <a:rPr lang="en-US"/>
              <a:t>12% of EPS currently recycled globally</a:t>
            </a:r>
            <a:endParaRPr/>
          </a:p>
          <a:p>
            <a:pPr marL="0" lvl="0" indent="0" algn="l" rtl="0">
              <a:lnSpc>
                <a:spcPct val="115000"/>
              </a:lnSpc>
              <a:spcBef>
                <a:spcPts val="1000"/>
              </a:spcBef>
              <a:spcAft>
                <a:spcPts val="0"/>
              </a:spcAft>
              <a:buNone/>
            </a:pPr>
            <a:r>
              <a:rPr lang="en-US"/>
              <a:t>Waste Matters (Ireland) Ltd</a:t>
            </a:r>
            <a:endParaRPr/>
          </a:p>
          <a:p>
            <a:pPr marL="0" lvl="0" indent="0" algn="l" rtl="0">
              <a:lnSpc>
                <a:spcPct val="115000"/>
              </a:lnSpc>
              <a:spcBef>
                <a:spcPts val="1000"/>
              </a:spcBef>
              <a:spcAft>
                <a:spcPts val="0"/>
              </a:spcAft>
              <a:buNone/>
            </a:pPr>
            <a:r>
              <a:rPr lang="en-US" u="sng">
                <a:solidFill>
                  <a:schemeClr val="hlink"/>
                </a:solidFill>
                <a:hlinkClick r:id="rId3"/>
              </a:rPr>
              <a:t>https://www.youtube.com/watch?v=zDfdya7iUVY&amp;ab_channel=WasteMatters</a:t>
            </a:r>
            <a:endParaRPr u="sng">
              <a:solidFill>
                <a:schemeClr val="hlink"/>
              </a:solidFill>
            </a:endParaRPr>
          </a:p>
          <a:p>
            <a:pPr marL="0" lvl="0" indent="0" algn="l" rtl="0">
              <a:lnSpc>
                <a:spcPct val="115000"/>
              </a:lnSpc>
              <a:spcBef>
                <a:spcPts val="1000"/>
              </a:spcBef>
              <a:spcAft>
                <a:spcPts val="0"/>
              </a:spcAft>
              <a:buNone/>
            </a:pPr>
            <a:endParaRPr/>
          </a:p>
        </p:txBody>
      </p:sp>
      <p:sp>
        <p:nvSpPr>
          <p:cNvPr id="269" name="Google Shape;269;g19b88fb6259_0_13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19</a:t>
            </a:fld>
            <a:endParaRPr/>
          </a:p>
        </p:txBody>
      </p:sp>
      <p:pic>
        <p:nvPicPr>
          <p:cNvPr id="270" name="Google Shape;270;g19b88fb6259_0_137"/>
          <p:cNvPicPr preferRelativeResize="0"/>
          <p:nvPr/>
        </p:nvPicPr>
        <p:blipFill>
          <a:blip r:embed="rId4">
            <a:alphaModFix/>
          </a:blip>
          <a:stretch>
            <a:fillRect/>
          </a:stretch>
        </p:blipFill>
        <p:spPr>
          <a:xfrm>
            <a:off x="6533777" y="2105100"/>
            <a:ext cx="2159550" cy="2879400"/>
          </a:xfrm>
          <a:prstGeom prst="rect">
            <a:avLst/>
          </a:prstGeom>
          <a:noFill/>
          <a:ln>
            <a:noFill/>
          </a:ln>
        </p:spPr>
      </p:pic>
      <p:pic>
        <p:nvPicPr>
          <p:cNvPr id="271" name="Google Shape;271;g19b88fb6259_0_137"/>
          <p:cNvPicPr preferRelativeResize="0"/>
          <p:nvPr/>
        </p:nvPicPr>
        <p:blipFill>
          <a:blip r:embed="rId5">
            <a:alphaModFix/>
          </a:blip>
          <a:stretch>
            <a:fillRect/>
          </a:stretch>
        </p:blipFill>
        <p:spPr>
          <a:xfrm>
            <a:off x="8817427" y="2105100"/>
            <a:ext cx="2159550" cy="2877693"/>
          </a:xfrm>
          <a:prstGeom prst="rect">
            <a:avLst/>
          </a:prstGeom>
          <a:noFill/>
          <a:ln>
            <a:noFill/>
          </a:ln>
        </p:spPr>
      </p:pic>
      <p:sp>
        <p:nvSpPr>
          <p:cNvPr id="272" name="Google Shape;272;g19b88fb6259_0_137"/>
          <p:cNvSpPr txBox="1"/>
          <p:nvPr/>
        </p:nvSpPr>
        <p:spPr>
          <a:xfrm>
            <a:off x="6533775" y="4984500"/>
            <a:ext cx="4455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a:solidFill>
                  <a:schemeClr val="dk1"/>
                </a:solidFill>
              </a:rPr>
              <a:t>Recycling system at (LOETB) National Construction Training Centre at Mount Lucas, Ireland</a:t>
            </a:r>
            <a:endParaRPr sz="1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Summery</a:t>
            </a:r>
            <a:endParaRPr/>
          </a:p>
        </p:txBody>
      </p:sp>
      <p:sp>
        <p:nvSpPr>
          <p:cNvPr id="117" name="Google Shape;117;p2"/>
          <p:cNvSpPr txBox="1">
            <a:spLocks noGrp="1"/>
          </p:cNvSpPr>
          <p:nvPr>
            <p:ph type="body" idx="1"/>
          </p:nvPr>
        </p:nvSpPr>
        <p:spPr>
          <a:xfrm>
            <a:off x="2078175" y="1930500"/>
            <a:ext cx="8944500" cy="39957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SzPts val="1600"/>
              <a:buNone/>
            </a:pPr>
            <a:r>
              <a:rPr lang="en-US"/>
              <a:t>Within this module the trainee will gain an understanding of what the opportunities associated with material reuse are and how this can be applied to their industry. they will also recognise some of the barriers that exist within a national context. They will also become familiar with some material digital marketspaces as well as becoming familiar with the concept of buildings as material banks. This will all then be related to Multi-functional Green Roofs Facades and Interior Elements.</a:t>
            </a:r>
            <a:endParaRPr/>
          </a:p>
        </p:txBody>
      </p:sp>
      <p:sp>
        <p:nvSpPr>
          <p:cNvPr id="118" name="Google Shape;118;p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129a4bff42_0_3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Enablers for Reuse</a:t>
            </a:r>
            <a:endParaRPr/>
          </a:p>
        </p:txBody>
      </p:sp>
      <p:sp>
        <p:nvSpPr>
          <p:cNvPr id="279" name="Google Shape;279;g2129a4bff42_0_39"/>
          <p:cNvSpPr txBox="1">
            <a:spLocks noGrp="1"/>
          </p:cNvSpPr>
          <p:nvPr>
            <p:ph type="body" idx="1"/>
          </p:nvPr>
        </p:nvSpPr>
        <p:spPr>
          <a:xfrm>
            <a:off x="2078175" y="1930500"/>
            <a:ext cx="8944500" cy="3995700"/>
          </a:xfrm>
          <a:prstGeom prst="rect">
            <a:avLst/>
          </a:prstGeom>
        </p:spPr>
        <p:txBody>
          <a:bodyPr spcFirstLastPara="1" wrap="square" lIns="91425" tIns="45700" rIns="91425" bIns="45700" anchor="t" anchorCtr="0">
            <a:normAutofit/>
          </a:bodyPr>
          <a:lstStyle/>
          <a:p>
            <a:pPr marL="457200" lvl="0" indent="-330200" algn="l" rtl="0">
              <a:spcBef>
                <a:spcPts val="1000"/>
              </a:spcBef>
              <a:spcAft>
                <a:spcPts val="0"/>
              </a:spcAft>
              <a:buSzPts val="1600"/>
              <a:buChar char="•"/>
            </a:pPr>
            <a:r>
              <a:rPr lang="en-US"/>
              <a:t>Increased community awareness and education on recycled products.</a:t>
            </a:r>
            <a:endParaRPr/>
          </a:p>
          <a:p>
            <a:pPr marL="457200" lvl="0" indent="-330200" algn="l" rtl="0">
              <a:spcBef>
                <a:spcPts val="1000"/>
              </a:spcBef>
              <a:spcAft>
                <a:spcPts val="0"/>
              </a:spcAft>
              <a:buSzPts val="1600"/>
              <a:buChar char="•"/>
            </a:pPr>
            <a:r>
              <a:rPr lang="en-US"/>
              <a:t>Develop supportive regulations, policies and specifications.</a:t>
            </a:r>
            <a:endParaRPr/>
          </a:p>
          <a:p>
            <a:pPr marL="457200" lvl="0" indent="-330200" algn="l" rtl="0">
              <a:spcBef>
                <a:spcPts val="1000"/>
              </a:spcBef>
              <a:spcAft>
                <a:spcPts val="0"/>
              </a:spcAft>
              <a:buSzPts val="1600"/>
              <a:buChar char="•"/>
            </a:pPr>
            <a:r>
              <a:rPr lang="en-US"/>
              <a:t>Facilitate sustainable programs.</a:t>
            </a:r>
            <a:endParaRPr/>
          </a:p>
          <a:p>
            <a:pPr marL="457200" lvl="0" indent="-330200" algn="l" rtl="0">
              <a:spcBef>
                <a:spcPts val="1000"/>
              </a:spcBef>
              <a:spcAft>
                <a:spcPts val="0"/>
              </a:spcAft>
              <a:buSzPts val="1600"/>
              <a:buChar char="•"/>
            </a:pPr>
            <a:r>
              <a:rPr lang="en-US"/>
              <a:t>Promote product certification.</a:t>
            </a:r>
            <a:endParaRPr/>
          </a:p>
          <a:p>
            <a:pPr marL="457200" lvl="0" indent="-330200" algn="l" rtl="0">
              <a:spcBef>
                <a:spcPts val="1000"/>
              </a:spcBef>
              <a:spcAft>
                <a:spcPts val="0"/>
              </a:spcAft>
              <a:buSzPts val="1600"/>
              <a:buChar char="•"/>
            </a:pPr>
            <a:r>
              <a:rPr lang="en-US"/>
              <a:t>Advocate targeted technologies and innovative practice.</a:t>
            </a:r>
            <a:endParaRPr/>
          </a:p>
        </p:txBody>
      </p:sp>
      <p:sp>
        <p:nvSpPr>
          <p:cNvPr id="280" name="Google Shape;280;g2129a4bff42_0_3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20</a:t>
            </a:fld>
            <a:endParaRPr/>
          </a:p>
        </p:txBody>
      </p:sp>
      <p:sp>
        <p:nvSpPr>
          <p:cNvPr id="281" name="Google Shape;281;g2129a4bff42_0_39"/>
          <p:cNvSpPr txBox="1"/>
          <p:nvPr/>
        </p:nvSpPr>
        <p:spPr>
          <a:xfrm>
            <a:off x="1837700" y="6136250"/>
            <a:ext cx="78162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https://www.researchgate.net/figure/Emergent-model-on-barriers-and-enablers-for-using-recycled-C-D-waste-products_fig4_346258505</a:t>
            </a:r>
            <a:r>
              <a:rPr lang="en-US" sz="1000" i="1"/>
              <a:t> </a:t>
            </a:r>
            <a:endParaRPr sz="1000" i="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129a4bff42_0_5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Barriers for Reuse</a:t>
            </a:r>
            <a:endParaRPr/>
          </a:p>
        </p:txBody>
      </p:sp>
      <p:sp>
        <p:nvSpPr>
          <p:cNvPr id="288" name="Google Shape;288;g2129a4bff42_0_50"/>
          <p:cNvSpPr txBox="1">
            <a:spLocks noGrp="1"/>
          </p:cNvSpPr>
          <p:nvPr>
            <p:ph type="body" idx="1"/>
          </p:nvPr>
        </p:nvSpPr>
        <p:spPr>
          <a:xfrm>
            <a:off x="2078175" y="1930500"/>
            <a:ext cx="8944500" cy="3995700"/>
          </a:xfrm>
          <a:prstGeom prst="rect">
            <a:avLst/>
          </a:prstGeom>
        </p:spPr>
        <p:txBody>
          <a:bodyPr spcFirstLastPara="1" wrap="square" lIns="91425" tIns="45700" rIns="91425" bIns="45700" anchor="t" anchorCtr="0">
            <a:normAutofit/>
          </a:bodyPr>
          <a:lstStyle/>
          <a:p>
            <a:pPr marL="457200" lvl="0" indent="-330200" algn="l" rtl="0">
              <a:spcBef>
                <a:spcPts val="1000"/>
              </a:spcBef>
              <a:spcAft>
                <a:spcPts val="0"/>
              </a:spcAft>
              <a:buSzPts val="1600"/>
              <a:buChar char="•"/>
            </a:pPr>
            <a:r>
              <a:rPr lang="en-US"/>
              <a:t>Increased costs of energy and transport.</a:t>
            </a:r>
            <a:endParaRPr/>
          </a:p>
          <a:p>
            <a:pPr marL="457200" lvl="0" indent="-330200" algn="l" rtl="0">
              <a:spcBef>
                <a:spcPts val="1000"/>
              </a:spcBef>
              <a:spcAft>
                <a:spcPts val="0"/>
              </a:spcAft>
              <a:buSzPts val="1600"/>
              <a:buChar char="•"/>
            </a:pPr>
            <a:r>
              <a:rPr lang="en-US"/>
              <a:t>Lack of knowledge on recycled products.</a:t>
            </a:r>
            <a:endParaRPr/>
          </a:p>
          <a:p>
            <a:pPr marL="457200" lvl="0" indent="-330200" algn="l" rtl="0">
              <a:spcBef>
                <a:spcPts val="1000"/>
              </a:spcBef>
              <a:spcAft>
                <a:spcPts val="0"/>
              </a:spcAft>
              <a:buSzPts val="1600"/>
              <a:buChar char="•"/>
            </a:pPr>
            <a:r>
              <a:rPr lang="en-US"/>
              <a:t>Limited technologies for waste recovery.</a:t>
            </a:r>
            <a:endParaRPr/>
          </a:p>
          <a:p>
            <a:pPr marL="457200" lvl="0" indent="-330200" algn="l" rtl="0">
              <a:spcBef>
                <a:spcPts val="1000"/>
              </a:spcBef>
              <a:spcAft>
                <a:spcPts val="0"/>
              </a:spcAft>
              <a:buSzPts val="1600"/>
              <a:buChar char="•"/>
            </a:pPr>
            <a:r>
              <a:rPr lang="en-US"/>
              <a:t>Low quality and possible contamination.</a:t>
            </a:r>
            <a:endParaRPr/>
          </a:p>
          <a:p>
            <a:pPr marL="457200" lvl="0" indent="-330200" algn="l" rtl="0">
              <a:spcBef>
                <a:spcPts val="1000"/>
              </a:spcBef>
              <a:spcAft>
                <a:spcPts val="0"/>
              </a:spcAft>
              <a:buSzPts val="1600"/>
              <a:buChar char="•"/>
            </a:pPr>
            <a:r>
              <a:rPr lang="en-US"/>
              <a:t>Lack of market availability of the products.</a:t>
            </a:r>
            <a:endParaRPr/>
          </a:p>
          <a:p>
            <a:pPr marL="457200" lvl="0" indent="-330200" algn="l" rtl="0">
              <a:spcBef>
                <a:spcPts val="1000"/>
              </a:spcBef>
              <a:spcAft>
                <a:spcPts val="0"/>
              </a:spcAft>
              <a:buSzPts val="1600"/>
              <a:buChar char="•"/>
            </a:pPr>
            <a:r>
              <a:rPr lang="en-US"/>
              <a:t>Limitations caused by specifications, standards and permits.</a:t>
            </a:r>
            <a:endParaRPr/>
          </a:p>
          <a:p>
            <a:pPr marL="457200" lvl="0" indent="-330200" algn="l" rtl="0">
              <a:spcBef>
                <a:spcPts val="1000"/>
              </a:spcBef>
              <a:spcAft>
                <a:spcPts val="0"/>
              </a:spcAft>
              <a:buSzPts val="1600"/>
              <a:buChar char="•"/>
            </a:pPr>
            <a:r>
              <a:rPr lang="en-US"/>
              <a:t>Limited acceptability and negative perception.</a:t>
            </a:r>
            <a:endParaRPr/>
          </a:p>
        </p:txBody>
      </p:sp>
      <p:sp>
        <p:nvSpPr>
          <p:cNvPr id="289" name="Google Shape;289;g2129a4bff42_0_5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21</a:t>
            </a:fld>
            <a:endParaRPr/>
          </a:p>
        </p:txBody>
      </p:sp>
      <p:sp>
        <p:nvSpPr>
          <p:cNvPr id="290" name="Google Shape;290;g2129a4bff42_0_50"/>
          <p:cNvSpPr txBox="1"/>
          <p:nvPr/>
        </p:nvSpPr>
        <p:spPr>
          <a:xfrm>
            <a:off x="1837700" y="6136250"/>
            <a:ext cx="78162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https://www.researchgate.net/figure/Emergent-model-on-barriers-and-enablers-for-using-recycled-C-D-waste-products_fig4_346258505</a:t>
            </a:r>
            <a:r>
              <a:rPr lang="en-US" sz="1000" i="1"/>
              <a:t> </a:t>
            </a:r>
            <a:endParaRPr sz="1000"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055ff48d65_0_10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Lendager Group -  Resource Rows Project </a:t>
            </a:r>
            <a:endParaRPr/>
          </a:p>
          <a:p>
            <a:pPr marL="0" lvl="0" indent="0" algn="l" rtl="0">
              <a:spcBef>
                <a:spcPts val="0"/>
              </a:spcBef>
              <a:spcAft>
                <a:spcPts val="0"/>
              </a:spcAft>
              <a:buNone/>
            </a:pPr>
            <a:r>
              <a:rPr lang="en-US"/>
              <a:t>Oerestad, Copenhagen</a:t>
            </a:r>
            <a:endParaRPr/>
          </a:p>
        </p:txBody>
      </p:sp>
      <p:sp>
        <p:nvSpPr>
          <p:cNvPr id="297" name="Google Shape;297;g2055ff48d65_0_109"/>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highlight>
                  <a:srgbClr val="FFFFFF"/>
                </a:highlight>
              </a:rPr>
              <a:t>The Resource Rows is using upcycled bricks and waste wood, a recycled concrete beam used as a bridge and old windows and waste wood as rooftop community gardens huts with an atmosphere of allotment gardens.</a:t>
            </a:r>
            <a:endParaRPr>
              <a:highlight>
                <a:srgbClr val="FFFFFF"/>
              </a:highlight>
            </a:endParaRPr>
          </a:p>
          <a:p>
            <a:pPr marL="0" lvl="0" indent="0" algn="l" rtl="0">
              <a:lnSpc>
                <a:spcPct val="115000"/>
              </a:lnSpc>
              <a:spcBef>
                <a:spcPts val="1000"/>
              </a:spcBef>
              <a:spcAft>
                <a:spcPts val="0"/>
              </a:spcAft>
              <a:buNone/>
            </a:pPr>
            <a:r>
              <a:rPr lang="en-US">
                <a:highlight>
                  <a:srgbClr val="FFFFFF"/>
                </a:highlight>
              </a:rPr>
              <a:t>A significant and innovative concept is to reuse brick facades from abandoned structures in the new building, saving as much as 29% CO2 by upcycling only 10% of all building materials.</a:t>
            </a:r>
            <a:endParaRPr/>
          </a:p>
        </p:txBody>
      </p:sp>
      <p:sp>
        <p:nvSpPr>
          <p:cNvPr id="298" name="Google Shape;298;g2055ff48d65_0_10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22</a:t>
            </a:fld>
            <a:endParaRPr/>
          </a:p>
        </p:txBody>
      </p:sp>
      <p:sp>
        <p:nvSpPr>
          <p:cNvPr id="299" name="Google Shape;299;g2055ff48d65_0_109"/>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https://lendager.com/project/resource-rows/</a:t>
            </a:r>
            <a:r>
              <a:rPr lang="en-US" sz="1000" i="1"/>
              <a:t> </a:t>
            </a:r>
            <a:endParaRPr sz="1000" i="1"/>
          </a:p>
        </p:txBody>
      </p:sp>
      <p:pic>
        <p:nvPicPr>
          <p:cNvPr id="300" name="Google Shape;300;g2055ff48d65_0_109"/>
          <p:cNvPicPr preferRelativeResize="0"/>
          <p:nvPr/>
        </p:nvPicPr>
        <p:blipFill>
          <a:blip r:embed="rId4">
            <a:alphaModFix/>
          </a:blip>
          <a:stretch>
            <a:fillRect/>
          </a:stretch>
        </p:blipFill>
        <p:spPr>
          <a:xfrm>
            <a:off x="6533775" y="1930500"/>
            <a:ext cx="4069250" cy="4069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129a4bff42_0_3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Limerick 2020 -  OPERA SQUARE</a:t>
            </a:r>
            <a:endParaRPr/>
          </a:p>
          <a:p>
            <a:pPr marL="0" lvl="0" indent="0" algn="l" rtl="0">
              <a:spcBef>
                <a:spcPts val="0"/>
              </a:spcBef>
              <a:spcAft>
                <a:spcPts val="0"/>
              </a:spcAft>
              <a:buNone/>
            </a:pPr>
            <a:r>
              <a:rPr lang="en-US"/>
              <a:t>Limerick, Ireland</a:t>
            </a:r>
            <a:endParaRPr/>
          </a:p>
        </p:txBody>
      </p:sp>
      <p:sp>
        <p:nvSpPr>
          <p:cNvPr id="307" name="Google Shape;307;g2129a4bff42_0_30"/>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It's one of the country’s biggest projects involving the recycling and reuse of construction rubble in which over 1,000 tonnes of </a:t>
            </a:r>
            <a:endParaRPr/>
          </a:p>
          <a:p>
            <a:pPr marL="457200" lvl="0" indent="-330200" algn="l" rtl="0">
              <a:spcBef>
                <a:spcPts val="1000"/>
              </a:spcBef>
              <a:spcAft>
                <a:spcPts val="0"/>
              </a:spcAft>
              <a:buSzPts val="1600"/>
              <a:buChar char="•"/>
            </a:pPr>
            <a:r>
              <a:rPr lang="en-US"/>
              <a:t>stone</a:t>
            </a:r>
            <a:endParaRPr/>
          </a:p>
          <a:p>
            <a:pPr marL="457200" lvl="0" indent="-330200" algn="l" rtl="0">
              <a:spcBef>
                <a:spcPts val="1000"/>
              </a:spcBef>
              <a:spcAft>
                <a:spcPts val="0"/>
              </a:spcAft>
              <a:buSzPts val="1600"/>
              <a:buChar char="•"/>
            </a:pPr>
            <a:r>
              <a:rPr lang="en-US"/>
              <a:t>brick</a:t>
            </a:r>
            <a:endParaRPr/>
          </a:p>
          <a:p>
            <a:pPr marL="457200" lvl="0" indent="-330200" algn="l" rtl="0">
              <a:spcBef>
                <a:spcPts val="1000"/>
              </a:spcBef>
              <a:spcAft>
                <a:spcPts val="0"/>
              </a:spcAft>
              <a:buSzPts val="1600"/>
              <a:buChar char="•"/>
            </a:pPr>
            <a:r>
              <a:rPr lang="en-US"/>
              <a:t>cobblestone</a:t>
            </a:r>
            <a:endParaRPr/>
          </a:p>
          <a:p>
            <a:pPr marL="457200" lvl="0" indent="-330200" algn="l" rtl="0">
              <a:spcBef>
                <a:spcPts val="1000"/>
              </a:spcBef>
              <a:spcAft>
                <a:spcPts val="0"/>
              </a:spcAft>
              <a:buSzPts val="1600"/>
              <a:buChar char="•"/>
            </a:pPr>
            <a:r>
              <a:rPr lang="en-US"/>
              <a:t>old doorways</a:t>
            </a:r>
            <a:endParaRPr/>
          </a:p>
          <a:p>
            <a:pPr marL="457200" lvl="0" indent="-330200" algn="l" rtl="0">
              <a:spcBef>
                <a:spcPts val="1000"/>
              </a:spcBef>
              <a:spcAft>
                <a:spcPts val="0"/>
              </a:spcAft>
              <a:buSzPts val="1600"/>
              <a:buChar char="•"/>
            </a:pPr>
            <a:r>
              <a:rPr lang="en-US"/>
              <a:t>gates </a:t>
            </a:r>
            <a:endParaRPr/>
          </a:p>
          <a:p>
            <a:pPr marL="0" lvl="0" indent="0" algn="l" rtl="0">
              <a:spcBef>
                <a:spcPts val="1000"/>
              </a:spcBef>
              <a:spcAft>
                <a:spcPts val="0"/>
              </a:spcAft>
              <a:buNone/>
            </a:pPr>
            <a:r>
              <a:rPr lang="en-US"/>
              <a:t>have been salvaged.</a:t>
            </a:r>
            <a:endParaRPr/>
          </a:p>
          <a:p>
            <a:pPr marL="0" lvl="0" indent="0" algn="l" rtl="0">
              <a:spcBef>
                <a:spcPts val="1000"/>
              </a:spcBef>
              <a:spcAft>
                <a:spcPts val="0"/>
              </a:spcAft>
              <a:buNone/>
            </a:pPr>
            <a:endParaRPr/>
          </a:p>
        </p:txBody>
      </p:sp>
      <p:sp>
        <p:nvSpPr>
          <p:cNvPr id="308" name="Google Shape;308;g2129a4bff42_0_3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309" name="Google Shape;309;g2129a4bff42_0_30"/>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https://www.rte.ie/news/regional/2022/0414/1292354-limerick-opera-recycling/</a:t>
            </a:r>
            <a:r>
              <a:rPr lang="en-US" sz="1000" i="1"/>
              <a:t> </a:t>
            </a:r>
            <a:endParaRPr sz="1000" i="1"/>
          </a:p>
        </p:txBody>
      </p:sp>
      <p:pic>
        <p:nvPicPr>
          <p:cNvPr id="310" name="Google Shape;310;g2129a4bff42_0_30"/>
          <p:cNvPicPr preferRelativeResize="0"/>
          <p:nvPr/>
        </p:nvPicPr>
        <p:blipFill>
          <a:blip r:embed="rId4">
            <a:alphaModFix/>
          </a:blip>
          <a:stretch>
            <a:fillRect/>
          </a:stretch>
        </p:blipFill>
        <p:spPr>
          <a:xfrm>
            <a:off x="6533775" y="1930500"/>
            <a:ext cx="5353426" cy="2890849"/>
          </a:xfrm>
          <a:prstGeom prst="rect">
            <a:avLst/>
          </a:prstGeom>
          <a:noFill/>
          <a:ln>
            <a:noFill/>
          </a:ln>
        </p:spPr>
      </p:pic>
      <p:sp>
        <p:nvSpPr>
          <p:cNvPr id="311" name="Google Shape;311;g2129a4bff42_0_30"/>
          <p:cNvSpPr txBox="1"/>
          <p:nvPr/>
        </p:nvSpPr>
        <p:spPr>
          <a:xfrm>
            <a:off x="6499775" y="4821350"/>
            <a:ext cx="52767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https://www.limerickleader.ie/news/planning/690157/update-issued-on-progress-to-develop-iconic-limerick-site.html</a:t>
            </a:r>
            <a:r>
              <a:rPr lang="en-US" sz="800"/>
              <a:t> </a:t>
            </a:r>
            <a:endParaRPr sz="800"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055ff48d65_0_12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Limerick 2020 -  OPERA SQUARE</a:t>
            </a:r>
            <a:endParaRPr/>
          </a:p>
          <a:p>
            <a:pPr marL="0" lvl="0" indent="0" algn="l" rtl="0">
              <a:spcBef>
                <a:spcPts val="0"/>
              </a:spcBef>
              <a:spcAft>
                <a:spcPts val="0"/>
              </a:spcAft>
              <a:buNone/>
            </a:pPr>
            <a:r>
              <a:rPr lang="en-US"/>
              <a:t>Limerick, Ireland</a:t>
            </a:r>
            <a:endParaRPr/>
          </a:p>
        </p:txBody>
      </p:sp>
      <p:sp>
        <p:nvSpPr>
          <p:cNvPr id="318" name="Google Shape;318;g2055ff48d65_0_127"/>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Sixteen old buildings, many of them Georgian, and of important historical significance, are being retained for use as living accommodation, but huge volumes of material which would otherwise go to landfill, are also being harvested for reuse in other building projects throughout the Opera Sita and greater Limerick.</a:t>
            </a:r>
            <a:endParaRPr/>
          </a:p>
          <a:p>
            <a:pPr marL="0" lvl="0" indent="0" algn="l" rtl="0">
              <a:spcBef>
                <a:spcPts val="1000"/>
              </a:spcBef>
              <a:spcAft>
                <a:spcPts val="0"/>
              </a:spcAft>
              <a:buNone/>
            </a:pPr>
            <a:r>
              <a:rPr lang="en-US"/>
              <a:t>Further information and image source - </a:t>
            </a:r>
            <a:r>
              <a:rPr lang="en-US" u="sng">
                <a:solidFill>
                  <a:schemeClr val="hlink"/>
                </a:solidFill>
                <a:hlinkClick r:id="rId3"/>
              </a:rPr>
              <a:t>https://limerick2030.ie/opera-site/</a:t>
            </a:r>
            <a:r>
              <a:rPr lang="en-US"/>
              <a:t> </a:t>
            </a:r>
            <a:endParaRPr/>
          </a:p>
        </p:txBody>
      </p:sp>
      <p:sp>
        <p:nvSpPr>
          <p:cNvPr id="319" name="Google Shape;319;g2055ff48d65_0_12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320" name="Google Shape;320;g2055ff48d65_0_127"/>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4"/>
              </a:rPr>
              <a:t>https://www.rte.ie/news/regional/2022/0414/1292354-limerick-opera-recycling/</a:t>
            </a:r>
            <a:r>
              <a:rPr lang="en-US" sz="1000" i="1"/>
              <a:t> </a:t>
            </a:r>
            <a:endParaRPr sz="1000" i="1"/>
          </a:p>
        </p:txBody>
      </p:sp>
      <p:pic>
        <p:nvPicPr>
          <p:cNvPr id="321" name="Google Shape;321;g2055ff48d65_0_127"/>
          <p:cNvPicPr preferRelativeResize="0"/>
          <p:nvPr/>
        </p:nvPicPr>
        <p:blipFill>
          <a:blip r:embed="rId5">
            <a:alphaModFix/>
          </a:blip>
          <a:stretch>
            <a:fillRect/>
          </a:stretch>
        </p:blipFill>
        <p:spPr>
          <a:xfrm>
            <a:off x="6533775" y="1930500"/>
            <a:ext cx="5353426" cy="3545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2"/>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Digital Marketspace</a:t>
            </a:r>
            <a:endParaRPr/>
          </a:p>
        </p:txBody>
      </p:sp>
      <p:sp>
        <p:nvSpPr>
          <p:cNvPr id="328" name="Google Shape;328;p1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25</a:t>
            </a:fld>
            <a:endParaRPr/>
          </a:p>
        </p:txBody>
      </p:sp>
      <p:pic>
        <p:nvPicPr>
          <p:cNvPr id="329" name="Google Shape;329;p12"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055ff48d65_0_14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rgbClr val="000000"/>
              </a:buClr>
              <a:buSzPts val="3600"/>
              <a:buFont typeface="Arial"/>
              <a:buNone/>
            </a:pPr>
            <a:r>
              <a:rPr lang="en-US"/>
              <a:t>What is a Digital Marketspace</a:t>
            </a:r>
            <a:endParaRPr/>
          </a:p>
        </p:txBody>
      </p:sp>
      <p:sp>
        <p:nvSpPr>
          <p:cNvPr id="336" name="Google Shape;336;g2055ff48d65_0_141"/>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highlight>
                  <a:srgbClr val="FFFFFF"/>
                </a:highlight>
              </a:rPr>
              <a:t>In simple terms, digital marketplaces connect multiple sellers with multiple buyers via an online platform. They exist across a wide range of operating models, including price comparison sites, affiliates, online auction platforms, lead generators, cashback sites, sales platforms and classifieds. Some marketplaces adopt multiple models to serve multiple needs.</a:t>
            </a:r>
            <a:endParaRPr/>
          </a:p>
        </p:txBody>
      </p:sp>
      <p:sp>
        <p:nvSpPr>
          <p:cNvPr id="337" name="Google Shape;337;g2055ff48d65_0_14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26</a:t>
            </a:fld>
            <a:endParaRPr/>
          </a:p>
        </p:txBody>
      </p:sp>
      <p:sp>
        <p:nvSpPr>
          <p:cNvPr id="338" name="Google Shape;338;g2055ff48d65_0_141"/>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https://www.pwc.co.uk/industries/technology-media-and-telecommunications/insights/digital-marketplaces.html</a:t>
            </a:r>
            <a:r>
              <a:rPr lang="en-US" sz="1000" i="1"/>
              <a:t> </a:t>
            </a:r>
            <a:endParaRPr sz="1000" i="1"/>
          </a:p>
        </p:txBody>
      </p:sp>
      <p:pic>
        <p:nvPicPr>
          <p:cNvPr id="339" name="Google Shape;339;g2055ff48d65_0_141"/>
          <p:cNvPicPr preferRelativeResize="0"/>
          <p:nvPr/>
        </p:nvPicPr>
        <p:blipFill>
          <a:blip r:embed="rId4">
            <a:alphaModFix/>
          </a:blip>
          <a:stretch>
            <a:fillRect/>
          </a:stretch>
        </p:blipFill>
        <p:spPr>
          <a:xfrm>
            <a:off x="6533775" y="1930500"/>
            <a:ext cx="5353425" cy="3739750"/>
          </a:xfrm>
          <a:prstGeom prst="rect">
            <a:avLst/>
          </a:prstGeom>
          <a:noFill/>
          <a:ln>
            <a:noFill/>
          </a:ln>
        </p:spPr>
      </p:pic>
      <p:sp>
        <p:nvSpPr>
          <p:cNvPr id="340" name="Google Shape;340;g2055ff48d65_0_141"/>
          <p:cNvSpPr txBox="1"/>
          <p:nvPr/>
        </p:nvSpPr>
        <p:spPr>
          <a:xfrm>
            <a:off x="6533775" y="5670250"/>
            <a:ext cx="5276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https://www.pymnts.com/news/retail/2019/digital-marketplaces-consumer-needs-gig-economy/</a:t>
            </a:r>
            <a:r>
              <a:rPr lang="en-US" sz="800"/>
              <a:t> </a:t>
            </a:r>
            <a:endParaRPr sz="800"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055ff48d65_0_15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Types of a Digital Marketspace</a:t>
            </a:r>
            <a:endParaRPr/>
          </a:p>
        </p:txBody>
      </p:sp>
      <p:sp>
        <p:nvSpPr>
          <p:cNvPr id="347" name="Google Shape;347;g2055ff48d65_0_155"/>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AutoNum type="arabicPeriod"/>
            </a:pPr>
            <a:r>
              <a:rPr lang="en-US">
                <a:highlight>
                  <a:srgbClr val="FFFFFF"/>
                </a:highlight>
              </a:rPr>
              <a:t>Business-to-consumer (B2C) marketplaces</a:t>
            </a:r>
            <a:endParaRPr>
              <a:highlight>
                <a:srgbClr val="FFFFFF"/>
              </a:highlight>
            </a:endParaRPr>
          </a:p>
          <a:p>
            <a:pPr marL="457200" lvl="0" indent="-330200" algn="l" rtl="0">
              <a:lnSpc>
                <a:spcPct val="115000"/>
              </a:lnSpc>
              <a:spcBef>
                <a:spcPts val="1000"/>
              </a:spcBef>
              <a:spcAft>
                <a:spcPts val="0"/>
              </a:spcAft>
              <a:buSzPts val="1600"/>
              <a:buAutoNum type="arabicPeriod"/>
            </a:pPr>
            <a:r>
              <a:rPr lang="en-US">
                <a:highlight>
                  <a:srgbClr val="FFFFFF"/>
                </a:highlight>
              </a:rPr>
              <a:t>Business-to-business (B2B) marketplaces</a:t>
            </a:r>
            <a:endParaRPr>
              <a:highlight>
                <a:srgbClr val="FFFFFF"/>
              </a:highlight>
            </a:endParaRPr>
          </a:p>
          <a:p>
            <a:pPr marL="457200" lvl="0" indent="-330200" algn="l" rtl="0">
              <a:lnSpc>
                <a:spcPct val="115000"/>
              </a:lnSpc>
              <a:spcBef>
                <a:spcPts val="1000"/>
              </a:spcBef>
              <a:spcAft>
                <a:spcPts val="0"/>
              </a:spcAft>
              <a:buSzPts val="1600"/>
              <a:buAutoNum type="arabicPeriod"/>
            </a:pPr>
            <a:r>
              <a:rPr lang="en-US">
                <a:highlight>
                  <a:srgbClr val="FFFFFF"/>
                </a:highlight>
              </a:rPr>
              <a:t>Peer-to-peer (P2P) or consumer-to-consumer (C2C) marketplaces </a:t>
            </a:r>
            <a:endParaRPr>
              <a:highlight>
                <a:srgbClr val="FFFFFF"/>
              </a:highlight>
            </a:endParaRPr>
          </a:p>
          <a:p>
            <a:pPr marL="457200" lvl="0" indent="-330200" algn="l" rtl="0">
              <a:lnSpc>
                <a:spcPct val="115000"/>
              </a:lnSpc>
              <a:spcBef>
                <a:spcPts val="1000"/>
              </a:spcBef>
              <a:spcAft>
                <a:spcPts val="0"/>
              </a:spcAft>
              <a:buSzPts val="1600"/>
              <a:buAutoNum type="arabicPeriod"/>
            </a:pPr>
            <a:r>
              <a:rPr lang="en-US">
                <a:highlight>
                  <a:srgbClr val="FFFFFF"/>
                </a:highlight>
              </a:rPr>
              <a:t>Consumer-to-manufacturer (C2M) or consumer-to-business (C2B) marketplaces </a:t>
            </a:r>
            <a:endParaRPr>
              <a:highlight>
                <a:srgbClr val="FFFFFF"/>
              </a:highlight>
            </a:endParaRPr>
          </a:p>
          <a:p>
            <a:pPr marL="457200" lvl="0" indent="-330200" algn="l" rtl="0">
              <a:lnSpc>
                <a:spcPct val="115000"/>
              </a:lnSpc>
              <a:spcBef>
                <a:spcPts val="1000"/>
              </a:spcBef>
              <a:spcAft>
                <a:spcPts val="0"/>
              </a:spcAft>
              <a:buSzPts val="1600"/>
              <a:buAutoNum type="arabicPeriod"/>
            </a:pPr>
            <a:r>
              <a:rPr lang="en-US">
                <a:highlight>
                  <a:srgbClr val="FFFFFF"/>
                </a:highlight>
              </a:rPr>
              <a:t>Service-to-consumer (S2C) marketplaces</a:t>
            </a:r>
            <a:endParaRPr>
              <a:highlight>
                <a:srgbClr val="FFFFFF"/>
              </a:highlight>
            </a:endParaRPr>
          </a:p>
        </p:txBody>
      </p:sp>
      <p:sp>
        <p:nvSpPr>
          <p:cNvPr id="348" name="Google Shape;348;g2055ff48d65_0_15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27</a:t>
            </a:fld>
            <a:endParaRPr/>
          </a:p>
        </p:txBody>
      </p:sp>
      <p:sp>
        <p:nvSpPr>
          <p:cNvPr id="349" name="Google Shape;349;g2055ff48d65_0_155"/>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https://www.the-future-of-commerce.com/2021/05/12/digital-marketplaces/</a:t>
            </a:r>
            <a:r>
              <a:rPr lang="en-US" sz="1000" i="1"/>
              <a:t> </a:t>
            </a:r>
            <a:endParaRPr sz="1000" i="1"/>
          </a:p>
        </p:txBody>
      </p:sp>
      <p:pic>
        <p:nvPicPr>
          <p:cNvPr id="350" name="Google Shape;350;g2055ff48d65_0_155"/>
          <p:cNvPicPr preferRelativeResize="0"/>
          <p:nvPr/>
        </p:nvPicPr>
        <p:blipFill>
          <a:blip r:embed="rId4">
            <a:alphaModFix/>
          </a:blip>
          <a:stretch>
            <a:fillRect/>
          </a:stretch>
        </p:blipFill>
        <p:spPr>
          <a:xfrm>
            <a:off x="6533775" y="1930500"/>
            <a:ext cx="3701350" cy="3394600"/>
          </a:xfrm>
          <a:prstGeom prst="rect">
            <a:avLst/>
          </a:prstGeom>
          <a:noFill/>
          <a:ln>
            <a:noFill/>
          </a:ln>
        </p:spPr>
      </p:pic>
      <p:sp>
        <p:nvSpPr>
          <p:cNvPr id="351" name="Google Shape;351;g2055ff48d65_0_155"/>
          <p:cNvSpPr txBox="1"/>
          <p:nvPr/>
        </p:nvSpPr>
        <p:spPr>
          <a:xfrm>
            <a:off x="6533775" y="5325100"/>
            <a:ext cx="5276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https://www.telcoprofessionals.com/blogs/9924/1228/the-new-digital-marketplace?mobile=1</a:t>
            </a:r>
            <a:r>
              <a:rPr lang="en-US" sz="800"/>
              <a:t> </a:t>
            </a:r>
            <a:endParaRPr sz="800" i="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055ff48d65_0_17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Benefits of a Digital Marketspace</a:t>
            </a:r>
            <a:endParaRPr/>
          </a:p>
        </p:txBody>
      </p:sp>
      <p:sp>
        <p:nvSpPr>
          <p:cNvPr id="358" name="Google Shape;358;g2055ff48d65_0_176"/>
          <p:cNvSpPr txBox="1">
            <a:spLocks noGrp="1"/>
          </p:cNvSpPr>
          <p:nvPr>
            <p:ph type="body" idx="1"/>
          </p:nvPr>
        </p:nvSpPr>
        <p:spPr>
          <a:xfrm>
            <a:off x="2078175" y="1930500"/>
            <a:ext cx="8944500" cy="39957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b="1"/>
              <a:t>Easy to use.</a:t>
            </a:r>
            <a:r>
              <a:rPr lang="en-US"/>
              <a:t> Online platforms are usually user friendly and human focused.</a:t>
            </a:r>
            <a:endParaRPr/>
          </a:p>
          <a:p>
            <a:pPr marL="0" lvl="0" indent="0" algn="l" rtl="0">
              <a:lnSpc>
                <a:spcPct val="115000"/>
              </a:lnSpc>
              <a:spcBef>
                <a:spcPts val="1000"/>
              </a:spcBef>
              <a:spcAft>
                <a:spcPts val="0"/>
              </a:spcAft>
              <a:buNone/>
            </a:pPr>
            <a:r>
              <a:rPr lang="en-US" b="1"/>
              <a:t>Access to a ready customer base. </a:t>
            </a:r>
            <a:r>
              <a:rPr lang="en-US"/>
              <a:t>Supports connections with target audience and can remove barriers that may exist outside of these platforms.</a:t>
            </a:r>
            <a:endParaRPr/>
          </a:p>
          <a:p>
            <a:pPr marL="0" lvl="0" indent="0" algn="l" rtl="0">
              <a:lnSpc>
                <a:spcPct val="115000"/>
              </a:lnSpc>
              <a:spcBef>
                <a:spcPts val="1000"/>
              </a:spcBef>
              <a:spcAft>
                <a:spcPts val="0"/>
              </a:spcAft>
              <a:buNone/>
            </a:pPr>
            <a:r>
              <a:rPr lang="en-US" b="1"/>
              <a:t>Fulfillment, payment, and logistics. </a:t>
            </a:r>
            <a:r>
              <a:rPr lang="en-US"/>
              <a:t>Payment and supply is easy and straightforward. It can also support buying local removing waiting times.</a:t>
            </a:r>
            <a:endParaRPr/>
          </a:p>
          <a:p>
            <a:pPr marL="0" lvl="0" indent="0" algn="l" rtl="0">
              <a:lnSpc>
                <a:spcPct val="115000"/>
              </a:lnSpc>
              <a:spcBef>
                <a:spcPts val="1000"/>
              </a:spcBef>
              <a:spcAft>
                <a:spcPts val="0"/>
              </a:spcAft>
              <a:buNone/>
            </a:pPr>
            <a:r>
              <a:rPr lang="en-US" b="1"/>
              <a:t>Innovation. </a:t>
            </a:r>
            <a:r>
              <a:rPr lang="en-US"/>
              <a:t>Allows for new products, concepts or material used to be shared easily in one place with other professionals.</a:t>
            </a:r>
            <a:endParaRPr/>
          </a:p>
          <a:p>
            <a:pPr marL="0" lvl="0" indent="0" algn="l" rtl="0">
              <a:lnSpc>
                <a:spcPct val="115000"/>
              </a:lnSpc>
              <a:spcBef>
                <a:spcPts val="1000"/>
              </a:spcBef>
              <a:spcAft>
                <a:spcPts val="0"/>
              </a:spcAft>
              <a:buNone/>
            </a:pPr>
            <a:r>
              <a:rPr lang="en-US" b="1"/>
              <a:t>Marketing, analytics, and personalization. </a:t>
            </a:r>
            <a:r>
              <a:rPr lang="en-US"/>
              <a:t>Easy to tailor your search or direct you towards a target audience from one place.</a:t>
            </a:r>
            <a:endParaRPr/>
          </a:p>
          <a:p>
            <a:pPr marL="0" lvl="0" indent="0" algn="l" rtl="0">
              <a:lnSpc>
                <a:spcPct val="115000"/>
              </a:lnSpc>
              <a:spcBef>
                <a:spcPts val="1000"/>
              </a:spcBef>
              <a:spcAft>
                <a:spcPts val="0"/>
              </a:spcAft>
              <a:buNone/>
            </a:pPr>
            <a:r>
              <a:rPr lang="en-US" b="1"/>
              <a:t>Global reach. </a:t>
            </a:r>
            <a:r>
              <a:rPr lang="en-US"/>
              <a:t>Can allow for connections and sales to happen internationally where necessary, however, it is often better and more sustainable to purchase locally.</a:t>
            </a:r>
            <a:endParaRPr/>
          </a:p>
        </p:txBody>
      </p:sp>
      <p:sp>
        <p:nvSpPr>
          <p:cNvPr id="359" name="Google Shape;359;g2055ff48d65_0_17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28</a:t>
            </a:fld>
            <a:endParaRPr/>
          </a:p>
        </p:txBody>
      </p:sp>
      <p:sp>
        <p:nvSpPr>
          <p:cNvPr id="360" name="Google Shape;360;g2055ff48d65_0_176"/>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https://www.the-future-of-commerce.com/2021/05/12/digital-marketplaces/</a:t>
            </a:r>
            <a:r>
              <a:rPr lang="en-US" sz="1000" i="1"/>
              <a:t> </a:t>
            </a:r>
            <a:endParaRPr sz="1000" i="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197ddfc96e6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Examples of</a:t>
            </a:r>
            <a:r>
              <a:rPr lang="en-US" sz="3000"/>
              <a:t> Digital Marketspaces in </a:t>
            </a:r>
            <a:r>
              <a:rPr lang="en-US"/>
              <a:t>Construction</a:t>
            </a:r>
            <a:endParaRPr sz="3000"/>
          </a:p>
        </p:txBody>
      </p:sp>
      <p:sp>
        <p:nvSpPr>
          <p:cNvPr id="367" name="Google Shape;367;g197ddfc96e6_0_0"/>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Digital marketplaces have a place in the construction industry going forward. They not only allow for easy access to expert reusable and more sustainable materials they also help to guide consumers to local business and suppliers. </a:t>
            </a:r>
            <a:endParaRPr/>
          </a:p>
          <a:p>
            <a:pPr marL="0" lvl="0" indent="0" algn="l" rtl="0">
              <a:spcBef>
                <a:spcPts val="1000"/>
              </a:spcBef>
              <a:spcAft>
                <a:spcPts val="0"/>
              </a:spcAft>
              <a:buNone/>
            </a:pPr>
            <a:r>
              <a:rPr lang="en-US"/>
              <a:t>The benefits of employing digital market spaces are similar to the benefits that can be seen in the second hand clothing market already, such as reduced material loss and longer lifetimes of products. This can lead us to a more sustainable future and circular future for the construction industry.</a:t>
            </a:r>
            <a:endParaRPr/>
          </a:p>
        </p:txBody>
      </p:sp>
      <p:sp>
        <p:nvSpPr>
          <p:cNvPr id="368" name="Google Shape;368;g197ddfc96e6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29</a:t>
            </a:fld>
            <a:endParaRPr/>
          </a:p>
        </p:txBody>
      </p:sp>
      <p:pic>
        <p:nvPicPr>
          <p:cNvPr id="369" name="Google Shape;369;g197ddfc96e6_0_0"/>
          <p:cNvPicPr preferRelativeResize="0"/>
          <p:nvPr/>
        </p:nvPicPr>
        <p:blipFill>
          <a:blip r:embed="rId3">
            <a:alphaModFix/>
          </a:blip>
          <a:stretch>
            <a:fillRect/>
          </a:stretch>
        </p:blipFill>
        <p:spPr>
          <a:xfrm>
            <a:off x="6533775" y="1930500"/>
            <a:ext cx="5353426" cy="3379350"/>
          </a:xfrm>
          <a:prstGeom prst="rect">
            <a:avLst/>
          </a:prstGeom>
          <a:noFill/>
          <a:ln>
            <a:noFill/>
          </a:ln>
        </p:spPr>
      </p:pic>
      <p:sp>
        <p:nvSpPr>
          <p:cNvPr id="370" name="Google Shape;370;g197ddfc96e6_0_0"/>
          <p:cNvSpPr txBox="1"/>
          <p:nvPr/>
        </p:nvSpPr>
        <p:spPr>
          <a:xfrm>
            <a:off x="6533775" y="5325100"/>
            <a:ext cx="5276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https://cobuilder.com/en/digitising-construction-data-classification-systems-and-data-templates/</a:t>
            </a:r>
            <a:r>
              <a:rPr lang="en-US" sz="800"/>
              <a:t> </a:t>
            </a:r>
            <a:endParaRPr sz="800"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25" name="Google Shape;125;p3"/>
          <p:cNvSpPr txBox="1">
            <a:spLocks noGrp="1"/>
          </p:cNvSpPr>
          <p:nvPr>
            <p:ph type="body" idx="1"/>
          </p:nvPr>
        </p:nvSpPr>
        <p:spPr>
          <a:xfrm>
            <a:off x="2078175" y="1930500"/>
            <a:ext cx="8944500" cy="3995700"/>
          </a:xfrm>
          <a:prstGeom prst="rect">
            <a:avLst/>
          </a:prstGeom>
          <a:noFill/>
          <a:ln>
            <a:noFill/>
          </a:ln>
        </p:spPr>
        <p:txBody>
          <a:bodyPr spcFirstLastPara="1" wrap="square" lIns="91425" tIns="45700" rIns="91425" bIns="45700" anchor="t" anchorCtr="0">
            <a:noAutofit/>
          </a:bodyPr>
          <a:lstStyle/>
          <a:p>
            <a:pPr marL="457200" lvl="0" indent="-330200" algn="l" rtl="0">
              <a:lnSpc>
                <a:spcPct val="150000"/>
              </a:lnSpc>
              <a:spcBef>
                <a:spcPts val="1000"/>
              </a:spcBef>
              <a:spcAft>
                <a:spcPts val="0"/>
              </a:spcAft>
              <a:buSzPts val="1600"/>
              <a:buChar char="•"/>
            </a:pPr>
            <a:r>
              <a:rPr lang="en-US"/>
              <a:t>5 – Design with products and materials that can be easily reused or recycled after use</a:t>
            </a:r>
            <a:endParaRPr/>
          </a:p>
          <a:p>
            <a:pPr marL="457200" lvl="0" indent="-330200" algn="l" rtl="0">
              <a:lnSpc>
                <a:spcPct val="150000"/>
              </a:lnSpc>
              <a:spcBef>
                <a:spcPts val="1000"/>
              </a:spcBef>
              <a:spcAft>
                <a:spcPts val="0"/>
              </a:spcAft>
              <a:buSzPts val="1600"/>
              <a:buChar char="•"/>
            </a:pPr>
            <a:r>
              <a:rPr lang="en-US"/>
              <a:t>16 – Enable second hand sale of multifunctional roof/façade products through marketplaces or services</a:t>
            </a:r>
            <a:endParaRPr/>
          </a:p>
          <a:p>
            <a:pPr marL="457200" lvl="0" indent="-330200" algn="l" rtl="0">
              <a:lnSpc>
                <a:spcPct val="150000"/>
              </a:lnSpc>
              <a:spcBef>
                <a:spcPts val="1000"/>
              </a:spcBef>
              <a:spcAft>
                <a:spcPts val="0"/>
              </a:spcAft>
              <a:buSzPts val="1600"/>
              <a:buChar char="•"/>
            </a:pPr>
            <a:r>
              <a:rPr lang="en-US"/>
              <a:t>19 – Transform waste products and materials from multifunctional roofs, façades or interior elements for reuse, or as a last resort into lower value products in the same industry</a:t>
            </a:r>
            <a:endParaRPr/>
          </a:p>
          <a:p>
            <a:pPr marL="457200" lvl="0" indent="-330200" algn="l" rtl="0">
              <a:lnSpc>
                <a:spcPct val="150000"/>
              </a:lnSpc>
              <a:spcBef>
                <a:spcPts val="1000"/>
              </a:spcBef>
              <a:spcAft>
                <a:spcPts val="0"/>
              </a:spcAft>
              <a:buSzPts val="1600"/>
              <a:buChar char="•"/>
            </a:pPr>
            <a:r>
              <a:rPr lang="en-US"/>
              <a:t>20 – Use waste products and materials from construction demolition projects that have been processed and recycled</a:t>
            </a:r>
            <a:endParaRPr/>
          </a:p>
          <a:p>
            <a:pPr marL="457200" lvl="0" indent="-330200" algn="l" rtl="0">
              <a:lnSpc>
                <a:spcPct val="150000"/>
              </a:lnSpc>
              <a:spcBef>
                <a:spcPts val="1000"/>
              </a:spcBef>
              <a:spcAft>
                <a:spcPts val="0"/>
              </a:spcAft>
              <a:buSzPts val="1600"/>
              <a:buChar char="•"/>
            </a:pPr>
            <a:r>
              <a:rPr lang="en-US"/>
              <a:t>21 – Collect products and materials for reuse or recycling in roofs, façades or interior elements from outside construction</a:t>
            </a:r>
            <a:endParaRPr/>
          </a:p>
        </p:txBody>
      </p:sp>
      <p:sp>
        <p:nvSpPr>
          <p:cNvPr id="126" name="Google Shape;126;p3"/>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129a4bff42_0_6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Ireland CMEx Project</a:t>
            </a:r>
            <a:endParaRPr sz="3000"/>
          </a:p>
        </p:txBody>
      </p:sp>
      <p:sp>
        <p:nvSpPr>
          <p:cNvPr id="377" name="Google Shape;377;g2129a4bff42_0_65"/>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The CMEx project is a pilot scheme to demonstrate a </a:t>
            </a:r>
            <a:endParaRPr/>
          </a:p>
          <a:p>
            <a:pPr marL="457200" lvl="0" indent="-330200" algn="l" rtl="0">
              <a:lnSpc>
                <a:spcPct val="115000"/>
              </a:lnSpc>
              <a:spcBef>
                <a:spcPts val="1000"/>
              </a:spcBef>
              <a:spcAft>
                <a:spcPts val="0"/>
              </a:spcAft>
              <a:buSzPts val="1600"/>
              <a:buChar char="•"/>
            </a:pPr>
            <a:r>
              <a:rPr lang="en-US"/>
              <a:t>feasible</a:t>
            </a:r>
            <a:endParaRPr/>
          </a:p>
          <a:p>
            <a:pPr marL="457200" lvl="0" indent="-330200" algn="l" rtl="0">
              <a:lnSpc>
                <a:spcPct val="115000"/>
              </a:lnSpc>
              <a:spcBef>
                <a:spcPts val="1000"/>
              </a:spcBef>
              <a:spcAft>
                <a:spcPts val="0"/>
              </a:spcAft>
              <a:buSzPts val="1600"/>
              <a:buChar char="•"/>
            </a:pPr>
            <a:r>
              <a:rPr lang="en-US"/>
              <a:t>transparent</a:t>
            </a:r>
            <a:endParaRPr/>
          </a:p>
          <a:p>
            <a:pPr marL="457200" lvl="0" indent="-330200" algn="l" rtl="0">
              <a:lnSpc>
                <a:spcPct val="115000"/>
              </a:lnSpc>
              <a:spcBef>
                <a:spcPts val="1000"/>
              </a:spcBef>
              <a:spcAft>
                <a:spcPts val="0"/>
              </a:spcAft>
              <a:buSzPts val="1600"/>
              <a:buChar char="•"/>
            </a:pPr>
            <a:r>
              <a:rPr lang="en-US"/>
              <a:t>fair</a:t>
            </a:r>
            <a:endParaRPr/>
          </a:p>
          <a:p>
            <a:pPr marL="457200" lvl="0" indent="-330200" algn="l" rtl="0">
              <a:lnSpc>
                <a:spcPct val="115000"/>
              </a:lnSpc>
              <a:spcBef>
                <a:spcPts val="1000"/>
              </a:spcBef>
              <a:spcAft>
                <a:spcPts val="0"/>
              </a:spcAft>
              <a:buSzPts val="1600"/>
              <a:buChar char="•"/>
            </a:pPr>
            <a:r>
              <a:rPr lang="en-US"/>
              <a:t>user-friendly system </a:t>
            </a:r>
            <a:endParaRPr/>
          </a:p>
          <a:p>
            <a:pPr marL="0" lvl="0" indent="0" algn="l" rtl="0">
              <a:lnSpc>
                <a:spcPct val="115000"/>
              </a:lnSpc>
              <a:spcBef>
                <a:spcPts val="1000"/>
              </a:spcBef>
              <a:spcAft>
                <a:spcPts val="0"/>
              </a:spcAft>
              <a:buNone/>
            </a:pPr>
            <a:r>
              <a:rPr lang="en-US"/>
              <a:t>for the reuse of construction materials that would otherwise enter the waste stream.</a:t>
            </a:r>
            <a:endParaRPr/>
          </a:p>
        </p:txBody>
      </p:sp>
      <p:sp>
        <p:nvSpPr>
          <p:cNvPr id="378" name="Google Shape;378;g2129a4bff42_0_6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30</a:t>
            </a:fld>
            <a:endParaRPr/>
          </a:p>
        </p:txBody>
      </p:sp>
      <p:sp>
        <p:nvSpPr>
          <p:cNvPr id="379" name="Google Shape;379;g2129a4bff42_0_65"/>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accent4"/>
                </a:solidFill>
                <a:hlinkClick r:id="rId3">
                  <a:extLst>
                    <a:ext uri="{A12FA001-AC4F-418D-AE19-62706E023703}">
                      <ahyp:hlinkClr xmlns:ahyp="http://schemas.microsoft.com/office/drawing/2018/hyperlinkcolor" val="tx"/>
                    </a:ext>
                  </a:extLst>
                </a:hlinkClick>
              </a:rPr>
              <a:t>https://www.igbc.ie/wp-content/uploads/2021/12/CMEx-One-page-Flyer.pdf</a:t>
            </a:r>
            <a:r>
              <a:rPr lang="en-US" sz="1000">
                <a:solidFill>
                  <a:schemeClr val="dk1"/>
                </a:solidFill>
              </a:rPr>
              <a:t> </a:t>
            </a:r>
            <a:endParaRPr sz="1000" i="1"/>
          </a:p>
        </p:txBody>
      </p:sp>
      <p:pic>
        <p:nvPicPr>
          <p:cNvPr id="380" name="Google Shape;380;g2129a4bff42_0_65"/>
          <p:cNvPicPr preferRelativeResize="0"/>
          <p:nvPr/>
        </p:nvPicPr>
        <p:blipFill>
          <a:blip r:embed="rId4">
            <a:alphaModFix/>
          </a:blip>
          <a:stretch>
            <a:fillRect/>
          </a:stretch>
        </p:blipFill>
        <p:spPr>
          <a:xfrm>
            <a:off x="6533775" y="1930500"/>
            <a:ext cx="5353425" cy="28016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055ff48d65_0_19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Ireland CMEx Project</a:t>
            </a:r>
            <a:endParaRPr sz="3000"/>
          </a:p>
        </p:txBody>
      </p:sp>
      <p:sp>
        <p:nvSpPr>
          <p:cNvPr id="387" name="Google Shape;387;g2055ff48d65_0_194"/>
          <p:cNvSpPr txBox="1">
            <a:spLocks noGrp="1"/>
          </p:cNvSpPr>
          <p:nvPr>
            <p:ph type="body" idx="1"/>
          </p:nvPr>
        </p:nvSpPr>
        <p:spPr>
          <a:xfrm>
            <a:off x="2078175" y="1930500"/>
            <a:ext cx="8944500" cy="39957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The project will identify and track resources through the supply chain; </a:t>
            </a:r>
            <a:endParaRPr/>
          </a:p>
          <a:p>
            <a:pPr marL="457200" lvl="0" indent="-330200" algn="l" rtl="0">
              <a:lnSpc>
                <a:spcPct val="115000"/>
              </a:lnSpc>
              <a:spcBef>
                <a:spcPts val="1000"/>
              </a:spcBef>
              <a:spcAft>
                <a:spcPts val="0"/>
              </a:spcAft>
              <a:buSzPts val="1600"/>
              <a:buChar char="•"/>
            </a:pPr>
            <a:r>
              <a:rPr lang="en-US"/>
              <a:t>identify the potential value of matching materials</a:t>
            </a:r>
            <a:endParaRPr/>
          </a:p>
          <a:p>
            <a:pPr marL="457200" lvl="0" indent="-330200" algn="l" rtl="0">
              <a:lnSpc>
                <a:spcPct val="115000"/>
              </a:lnSpc>
              <a:spcBef>
                <a:spcPts val="1000"/>
              </a:spcBef>
              <a:spcAft>
                <a:spcPts val="0"/>
              </a:spcAft>
              <a:buSzPts val="1600"/>
              <a:buChar char="•"/>
            </a:pPr>
            <a:r>
              <a:rPr lang="en-US"/>
              <a:t>apply these insights to steer organisational processes towards supporting a circular economy. </a:t>
            </a:r>
            <a:endParaRPr/>
          </a:p>
          <a:p>
            <a:pPr marL="0" lvl="0" indent="0" algn="l" rtl="0">
              <a:lnSpc>
                <a:spcPct val="115000"/>
              </a:lnSpc>
              <a:spcBef>
                <a:spcPts val="1000"/>
              </a:spcBef>
              <a:spcAft>
                <a:spcPts val="0"/>
              </a:spcAft>
              <a:buNone/>
            </a:pPr>
            <a:r>
              <a:rPr lang="en-US"/>
              <a:t>It will identify materials from the waste stream with the potential for diversion to reuse and develop mechanisms to enable reuse through an online platform that generates materials passports, facilitates material matches, and utilises blockchain technology to document transactions. </a:t>
            </a:r>
            <a:endParaRPr/>
          </a:p>
        </p:txBody>
      </p:sp>
      <p:sp>
        <p:nvSpPr>
          <p:cNvPr id="388" name="Google Shape;388;g2055ff48d65_0_19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31</a:t>
            </a:fld>
            <a:endParaRPr/>
          </a:p>
        </p:txBody>
      </p:sp>
      <p:sp>
        <p:nvSpPr>
          <p:cNvPr id="389" name="Google Shape;389;g2055ff48d65_0_194"/>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accent4"/>
                </a:solidFill>
                <a:hlinkClick r:id="rId3">
                  <a:extLst>
                    <a:ext uri="{A12FA001-AC4F-418D-AE19-62706E023703}">
                      <ahyp:hlinkClr xmlns:ahyp="http://schemas.microsoft.com/office/drawing/2018/hyperlinkcolor" val="tx"/>
                    </a:ext>
                  </a:extLst>
                </a:hlinkClick>
              </a:rPr>
              <a:t>https://www.igbc.ie/wp-content/uploads/2021/12/CMEx-One-page-Flyer.pdf</a:t>
            </a:r>
            <a:r>
              <a:rPr lang="en-US" sz="1000">
                <a:solidFill>
                  <a:schemeClr val="dk1"/>
                </a:solidFill>
              </a:rPr>
              <a:t> </a:t>
            </a:r>
            <a:endParaRPr sz="1000" i="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055ff48d65_0_21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Excess Materials Exchange Platform</a:t>
            </a:r>
            <a:endParaRPr sz="3000"/>
          </a:p>
        </p:txBody>
      </p:sp>
      <p:sp>
        <p:nvSpPr>
          <p:cNvPr id="396" name="Google Shape;396;g2055ff48d65_0_210"/>
          <p:cNvSpPr txBox="1">
            <a:spLocks noGrp="1"/>
          </p:cNvSpPr>
          <p:nvPr>
            <p:ph type="body" idx="1"/>
          </p:nvPr>
        </p:nvSpPr>
        <p:spPr>
          <a:xfrm>
            <a:off x="2078175" y="1930500"/>
            <a:ext cx="5562900" cy="3995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Excess Materials Exchange (EME) is a young and innovative technology company. They find new high-value reuse options for materials or (waste) products for companies. Far too many valuable resources and materials are wasted or ill-designed in the current paradigm, for which the planet must pay a heavy price. Isn’t that a waste?</a:t>
            </a:r>
            <a:endParaRPr/>
          </a:p>
          <a:p>
            <a:pPr marL="0" lvl="0" indent="0" algn="l" rtl="0">
              <a:spcBef>
                <a:spcPts val="1000"/>
              </a:spcBef>
              <a:spcAft>
                <a:spcPts val="0"/>
              </a:spcAft>
              <a:buNone/>
            </a:pPr>
            <a:r>
              <a:rPr lang="en-US"/>
              <a:t>EME aims to accelerate the global transition to a circular economy – and play a part in creating a more viable planet. By showing the financial and ecological value of materials. By challenging companies to design and produce their goods in a more efficient and circular manner.</a:t>
            </a:r>
            <a:endParaRPr/>
          </a:p>
        </p:txBody>
      </p:sp>
      <p:sp>
        <p:nvSpPr>
          <p:cNvPr id="397" name="Google Shape;397;g2055ff48d65_0_21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32</a:t>
            </a:fld>
            <a:endParaRPr/>
          </a:p>
        </p:txBody>
      </p:sp>
      <p:sp>
        <p:nvSpPr>
          <p:cNvPr id="398" name="Google Shape;398;g2055ff48d65_0_210"/>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3"/>
              </a:rPr>
              <a:t>https://excessmaterialsexchange.com/en_us/</a:t>
            </a:r>
            <a:r>
              <a:rPr lang="en-US" sz="1000"/>
              <a:t> </a:t>
            </a:r>
            <a:endParaRPr sz="1000" i="1"/>
          </a:p>
        </p:txBody>
      </p:sp>
      <p:pic>
        <p:nvPicPr>
          <p:cNvPr id="399" name="Google Shape;399;g2055ff48d65_0_210"/>
          <p:cNvPicPr preferRelativeResize="0"/>
          <p:nvPr/>
        </p:nvPicPr>
        <p:blipFill>
          <a:blip r:embed="rId4">
            <a:alphaModFix/>
          </a:blip>
          <a:stretch>
            <a:fillRect/>
          </a:stretch>
        </p:blipFill>
        <p:spPr>
          <a:xfrm>
            <a:off x="8166497" y="2791325"/>
            <a:ext cx="3385369" cy="20853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055ff48d65_0_22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Excess Materials Exchange Platform</a:t>
            </a:r>
            <a:endParaRPr sz="3000"/>
          </a:p>
        </p:txBody>
      </p:sp>
      <p:sp>
        <p:nvSpPr>
          <p:cNvPr id="406" name="Google Shape;406;g2055ff48d65_0_222"/>
          <p:cNvSpPr txBox="1">
            <a:spLocks noGrp="1"/>
          </p:cNvSpPr>
          <p:nvPr>
            <p:ph type="body" idx="1"/>
          </p:nvPr>
        </p:nvSpPr>
        <p:spPr>
          <a:xfrm>
            <a:off x="2078175" y="1930500"/>
            <a:ext cx="8944500" cy="3995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The digital platform unlocks the maximum potential of your company’s materials, products and waste streams by matching them to their highest value uses. The best part about that? It’s better for your profits as well as the planet. In our experience, material flows increase by 110% on average in financial value, and the ecological footprint reduces by 60% on average. Four tools are instrumental to our method of working:</a:t>
            </a:r>
            <a:endParaRPr/>
          </a:p>
          <a:p>
            <a:pPr marL="457200" lvl="0" indent="-330200" algn="l" rtl="0">
              <a:spcBef>
                <a:spcPts val="1000"/>
              </a:spcBef>
              <a:spcAft>
                <a:spcPts val="0"/>
              </a:spcAft>
              <a:buSzPts val="1600"/>
              <a:buAutoNum type="arabicPeriod"/>
            </a:pPr>
            <a:r>
              <a:rPr lang="en-US"/>
              <a:t>Resources Passport</a:t>
            </a:r>
            <a:endParaRPr/>
          </a:p>
          <a:p>
            <a:pPr marL="457200" lvl="0" indent="-330200" algn="l" rtl="0">
              <a:spcBef>
                <a:spcPts val="1000"/>
              </a:spcBef>
              <a:spcAft>
                <a:spcPts val="0"/>
              </a:spcAft>
              <a:buSzPts val="1600"/>
              <a:buAutoNum type="arabicPeriod"/>
            </a:pPr>
            <a:r>
              <a:rPr lang="en-US"/>
              <a:t>Tracking and Tracing</a:t>
            </a:r>
            <a:endParaRPr/>
          </a:p>
          <a:p>
            <a:pPr marL="457200" lvl="0" indent="-330200" algn="l" rtl="0">
              <a:spcBef>
                <a:spcPts val="1000"/>
              </a:spcBef>
              <a:spcAft>
                <a:spcPts val="0"/>
              </a:spcAft>
              <a:buSzPts val="1600"/>
              <a:buAutoNum type="arabicPeriod"/>
            </a:pPr>
            <a:r>
              <a:rPr lang="en-US"/>
              <a:t>Valuation</a:t>
            </a:r>
            <a:endParaRPr/>
          </a:p>
          <a:p>
            <a:pPr marL="457200" lvl="0" indent="-330200" algn="l" rtl="0">
              <a:spcBef>
                <a:spcPts val="1000"/>
              </a:spcBef>
              <a:spcAft>
                <a:spcPts val="200"/>
              </a:spcAft>
              <a:buSzPts val="1600"/>
              <a:buAutoNum type="arabicPeriod"/>
            </a:pPr>
            <a:r>
              <a:rPr lang="en-US"/>
              <a:t>Matchmaking</a:t>
            </a:r>
            <a:endParaRPr/>
          </a:p>
        </p:txBody>
      </p:sp>
      <p:sp>
        <p:nvSpPr>
          <p:cNvPr id="407" name="Google Shape;407;g2055ff48d65_0_22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33</a:t>
            </a:fld>
            <a:endParaRPr/>
          </a:p>
        </p:txBody>
      </p:sp>
      <p:sp>
        <p:nvSpPr>
          <p:cNvPr id="408" name="Google Shape;408;g2055ff48d65_0_222"/>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3"/>
              </a:rPr>
              <a:t>https://excessmaterialsexchange.com/en_us/</a:t>
            </a:r>
            <a:r>
              <a:rPr lang="en-US" sz="1000"/>
              <a:t> </a:t>
            </a:r>
            <a:endParaRPr sz="1000" i="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4"/>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Material Banks </a:t>
            </a:r>
            <a:endParaRPr/>
          </a:p>
        </p:txBody>
      </p:sp>
      <p:sp>
        <p:nvSpPr>
          <p:cNvPr id="415" name="Google Shape;415;p1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34</a:t>
            </a:fld>
            <a:endParaRPr/>
          </a:p>
        </p:txBody>
      </p:sp>
      <p:pic>
        <p:nvPicPr>
          <p:cNvPr id="416" name="Google Shape;416;p14"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055ff48d65_0_23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35</a:t>
            </a:fld>
            <a:endParaRPr/>
          </a:p>
        </p:txBody>
      </p:sp>
      <p:sp>
        <p:nvSpPr>
          <p:cNvPr id="423" name="Google Shape;423;g2055ff48d65_0_23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rgbClr val="000000"/>
              </a:buClr>
              <a:buSzPts val="3600"/>
              <a:buFont typeface="Arial"/>
              <a:buNone/>
            </a:pPr>
            <a:r>
              <a:rPr lang="en-US"/>
              <a:t>Material Banks</a:t>
            </a:r>
            <a:endParaRPr/>
          </a:p>
        </p:txBody>
      </p:sp>
      <p:sp>
        <p:nvSpPr>
          <p:cNvPr id="424" name="Google Shape;424;g2055ff48d65_0_236"/>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A material bank is essentially a stockpile or store of materials for future use. </a:t>
            </a:r>
            <a:endParaRPr/>
          </a:p>
          <a:p>
            <a:pPr marL="0" lvl="0" indent="0" algn="l" rtl="0">
              <a:spcBef>
                <a:spcPts val="1000"/>
              </a:spcBef>
              <a:spcAft>
                <a:spcPts val="0"/>
              </a:spcAft>
              <a:buNone/>
            </a:pPr>
            <a:r>
              <a:rPr lang="en-US"/>
              <a:t>In construction this can take the form of a building, this change in the way we think about a building can help us to view a building as something that can continue its life after the initial use is complete. </a:t>
            </a:r>
            <a:endParaRPr/>
          </a:p>
          <a:p>
            <a:pPr marL="0" lvl="0" indent="0" algn="l" rtl="0">
              <a:spcBef>
                <a:spcPts val="1000"/>
              </a:spcBef>
              <a:spcAft>
                <a:spcPts val="0"/>
              </a:spcAft>
              <a:buNone/>
            </a:pPr>
            <a:r>
              <a:rPr lang="en-US"/>
              <a:t>This can pair with Material Passports or Design for Disassembly for added value.</a:t>
            </a:r>
            <a:endParaRPr/>
          </a:p>
        </p:txBody>
      </p:sp>
      <p:pic>
        <p:nvPicPr>
          <p:cNvPr id="425" name="Google Shape;425;g2055ff48d65_0_236"/>
          <p:cNvPicPr preferRelativeResize="0"/>
          <p:nvPr/>
        </p:nvPicPr>
        <p:blipFill>
          <a:blip r:embed="rId3">
            <a:alphaModFix/>
          </a:blip>
          <a:stretch>
            <a:fillRect/>
          </a:stretch>
        </p:blipFill>
        <p:spPr>
          <a:xfrm>
            <a:off x="6469225" y="1923350"/>
            <a:ext cx="5353424" cy="3011301"/>
          </a:xfrm>
          <a:prstGeom prst="rect">
            <a:avLst/>
          </a:prstGeom>
          <a:noFill/>
          <a:ln>
            <a:noFill/>
          </a:ln>
        </p:spPr>
      </p:pic>
      <p:sp>
        <p:nvSpPr>
          <p:cNvPr id="426" name="Google Shape;426;g2055ff48d65_0_236"/>
          <p:cNvSpPr txBox="1"/>
          <p:nvPr/>
        </p:nvSpPr>
        <p:spPr>
          <a:xfrm>
            <a:off x="6533775" y="4934650"/>
            <a:ext cx="52767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https://www.youtube.com/watch?v=3EKddd_dAt0</a:t>
            </a:r>
            <a:r>
              <a:rPr lang="en-US" sz="800"/>
              <a:t> </a:t>
            </a:r>
            <a:endParaRPr sz="800"/>
          </a:p>
          <a:p>
            <a:pPr marL="0" lvl="0" indent="0" algn="l" rtl="0">
              <a:lnSpc>
                <a:spcPct val="115000"/>
              </a:lnSpc>
              <a:spcBef>
                <a:spcPts val="0"/>
              </a:spcBef>
              <a:spcAft>
                <a:spcPts val="0"/>
              </a:spcAft>
              <a:buNone/>
            </a:pPr>
            <a:r>
              <a:rPr lang="en-US" sz="800"/>
              <a:t>Follow link to watch video</a:t>
            </a:r>
            <a:endParaRPr sz="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055ff48d65_0_24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BAMB</a:t>
            </a:r>
            <a:endParaRPr/>
          </a:p>
        </p:txBody>
      </p:sp>
      <p:sp>
        <p:nvSpPr>
          <p:cNvPr id="433" name="Google Shape;433;g2055ff48d65_0_247"/>
          <p:cNvSpPr txBox="1">
            <a:spLocks noGrp="1"/>
          </p:cNvSpPr>
          <p:nvPr>
            <p:ph type="body" idx="1"/>
          </p:nvPr>
        </p:nvSpPr>
        <p:spPr>
          <a:xfrm>
            <a:off x="2078175" y="1930500"/>
            <a:ext cx="8944500" cy="3995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In the Project BAMB – Buildings As Material Banks 15 partners from 7 European countries were working together with one mission – </a:t>
            </a:r>
            <a:endParaRPr/>
          </a:p>
          <a:p>
            <a:pPr marL="457200" lvl="0" indent="-330200" algn="l" rtl="0">
              <a:lnSpc>
                <a:spcPct val="115000"/>
              </a:lnSpc>
              <a:spcBef>
                <a:spcPts val="1500"/>
              </a:spcBef>
              <a:spcAft>
                <a:spcPts val="0"/>
              </a:spcAft>
              <a:buSzPts val="1600"/>
              <a:buChar char="•"/>
            </a:pPr>
            <a:r>
              <a:rPr lang="en-US"/>
              <a:t>Enabling a systemic shift in the building sector by creating circular solutions. </a:t>
            </a:r>
            <a:endParaRPr/>
          </a:p>
          <a:p>
            <a:pPr marL="0" lvl="0" indent="0" algn="l" rtl="0">
              <a:lnSpc>
                <a:spcPct val="115000"/>
              </a:lnSpc>
              <a:spcBef>
                <a:spcPts val="1500"/>
              </a:spcBef>
              <a:spcAft>
                <a:spcPts val="0"/>
              </a:spcAft>
              <a:buNone/>
            </a:pPr>
            <a:r>
              <a:rPr lang="en-US"/>
              <a:t>Today, building materials end up as waste when no longer needed, with effects like </a:t>
            </a:r>
            <a:endParaRPr/>
          </a:p>
          <a:p>
            <a:pPr marL="457200" lvl="0" indent="-330200" algn="l" rtl="0">
              <a:lnSpc>
                <a:spcPct val="115000"/>
              </a:lnSpc>
              <a:spcBef>
                <a:spcPts val="1500"/>
              </a:spcBef>
              <a:spcAft>
                <a:spcPts val="0"/>
              </a:spcAft>
              <a:buSzPts val="1600"/>
              <a:buChar char="•"/>
            </a:pPr>
            <a:r>
              <a:rPr lang="en-US"/>
              <a:t>destroying ecosystems</a:t>
            </a:r>
            <a:endParaRPr/>
          </a:p>
          <a:p>
            <a:pPr marL="457200" lvl="0" indent="-330200" algn="l" rtl="0">
              <a:lnSpc>
                <a:spcPct val="115000"/>
              </a:lnSpc>
              <a:spcBef>
                <a:spcPts val="1500"/>
              </a:spcBef>
              <a:spcAft>
                <a:spcPts val="0"/>
              </a:spcAft>
              <a:buSzPts val="1600"/>
              <a:buChar char="•"/>
            </a:pPr>
            <a:r>
              <a:rPr lang="en-US"/>
              <a:t>increasing environmental costs</a:t>
            </a:r>
            <a:endParaRPr/>
          </a:p>
          <a:p>
            <a:pPr marL="457200" lvl="0" indent="-330200" algn="l" rtl="0">
              <a:lnSpc>
                <a:spcPct val="115000"/>
              </a:lnSpc>
              <a:spcBef>
                <a:spcPts val="1000"/>
              </a:spcBef>
              <a:spcAft>
                <a:spcPts val="1500"/>
              </a:spcAft>
              <a:buSzPts val="1600"/>
              <a:buChar char="•"/>
            </a:pPr>
            <a:r>
              <a:rPr lang="en-US"/>
              <a:t>creating risks of resource scarcity</a:t>
            </a:r>
            <a:endParaRPr/>
          </a:p>
        </p:txBody>
      </p:sp>
      <p:sp>
        <p:nvSpPr>
          <p:cNvPr id="434" name="Google Shape;434;g2055ff48d65_0_24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36</a:t>
            </a:fld>
            <a:endParaRPr/>
          </a:p>
        </p:txBody>
      </p:sp>
      <p:sp>
        <p:nvSpPr>
          <p:cNvPr id="435" name="Google Shape;435;g2055ff48d65_0_247"/>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3"/>
              </a:rPr>
              <a:t>https://excessmaterialsexchange.com/en_us/</a:t>
            </a:r>
            <a:r>
              <a:rPr lang="en-US" sz="1000"/>
              <a:t> </a:t>
            </a:r>
            <a:endParaRPr sz="1000" i="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129a4bff42_0_7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BAMB</a:t>
            </a:r>
            <a:endParaRPr/>
          </a:p>
        </p:txBody>
      </p:sp>
      <p:sp>
        <p:nvSpPr>
          <p:cNvPr id="442" name="Google Shape;442;g2129a4bff42_0_74"/>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To create a sustainable future, the building sector needs to move towards a circular economy.</a:t>
            </a:r>
            <a:endParaRPr/>
          </a:p>
          <a:p>
            <a:pPr marL="0" lvl="0" indent="0" algn="l" rtl="0">
              <a:lnSpc>
                <a:spcPct val="115000"/>
              </a:lnSpc>
              <a:spcBef>
                <a:spcPts val="1500"/>
              </a:spcBef>
              <a:spcAft>
                <a:spcPts val="1500"/>
              </a:spcAft>
              <a:buNone/>
            </a:pPr>
            <a:r>
              <a:rPr lang="en-US"/>
              <a:t>Whether an industry goes circular or not depends on the value of the materials within it – worthless materials are waste, while valuable materials are recycled. Increased value equals less waste, and that is what BAMB is creating – ways to increase the values of building materials.</a:t>
            </a:r>
            <a:endParaRPr/>
          </a:p>
        </p:txBody>
      </p:sp>
      <p:sp>
        <p:nvSpPr>
          <p:cNvPr id="443" name="Google Shape;443;g2129a4bff42_0_7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37</a:t>
            </a:fld>
            <a:endParaRPr/>
          </a:p>
        </p:txBody>
      </p:sp>
      <p:sp>
        <p:nvSpPr>
          <p:cNvPr id="444" name="Google Shape;444;g2129a4bff42_0_74"/>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3"/>
              </a:rPr>
              <a:t>https://excessmaterialsexchange.com/en_us/</a:t>
            </a:r>
            <a:r>
              <a:rPr lang="en-US" sz="1000"/>
              <a:t> </a:t>
            </a:r>
            <a:endParaRPr sz="1000" i="1"/>
          </a:p>
        </p:txBody>
      </p:sp>
      <p:pic>
        <p:nvPicPr>
          <p:cNvPr id="445" name="Google Shape;445;g2129a4bff42_0_74"/>
          <p:cNvPicPr preferRelativeResize="0"/>
          <p:nvPr/>
        </p:nvPicPr>
        <p:blipFill>
          <a:blip r:embed="rId4">
            <a:alphaModFix/>
          </a:blip>
          <a:stretch>
            <a:fillRect/>
          </a:stretch>
        </p:blipFill>
        <p:spPr>
          <a:xfrm>
            <a:off x="6533775" y="1930500"/>
            <a:ext cx="5353425" cy="274809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055ff48d65_0_25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BAMB</a:t>
            </a:r>
            <a:endParaRPr/>
          </a:p>
        </p:txBody>
      </p:sp>
      <p:sp>
        <p:nvSpPr>
          <p:cNvPr id="452" name="Google Shape;452;g2055ff48d65_0_256"/>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500"/>
              </a:spcAft>
              <a:buNone/>
            </a:pPr>
            <a:r>
              <a:rPr lang="en-US">
                <a:solidFill>
                  <a:srgbClr val="434243"/>
                </a:solidFill>
              </a:rPr>
              <a:t>BAMB will enable a systemic shift where dynamically and flexibly designed buildings can be incorporated into a circular economy. Through design and circular value chains, materials in buildings sustain their value – in a sector producing less waste and using less virgin resources. Instead of being to-be waste, buildings will function as banks of valuable materials – slowing down the usage of resources to a rate that meets the capacity of the planet.</a:t>
            </a:r>
            <a:endParaRPr/>
          </a:p>
        </p:txBody>
      </p:sp>
      <p:sp>
        <p:nvSpPr>
          <p:cNvPr id="453" name="Google Shape;453;g2055ff48d65_0_25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38</a:t>
            </a:fld>
            <a:endParaRPr/>
          </a:p>
        </p:txBody>
      </p:sp>
      <p:pic>
        <p:nvPicPr>
          <p:cNvPr id="454" name="Google Shape;454;g2055ff48d65_0_256"/>
          <p:cNvPicPr preferRelativeResize="0"/>
          <p:nvPr/>
        </p:nvPicPr>
        <p:blipFill>
          <a:blip r:embed="rId3">
            <a:alphaModFix/>
          </a:blip>
          <a:stretch>
            <a:fillRect/>
          </a:stretch>
        </p:blipFill>
        <p:spPr>
          <a:xfrm>
            <a:off x="6686175" y="2374088"/>
            <a:ext cx="5230950" cy="2109817"/>
          </a:xfrm>
          <a:prstGeom prst="rect">
            <a:avLst/>
          </a:prstGeom>
          <a:noFill/>
          <a:ln>
            <a:noFill/>
          </a:ln>
        </p:spPr>
      </p:pic>
      <p:sp>
        <p:nvSpPr>
          <p:cNvPr id="455" name="Google Shape;455;g2055ff48d65_0_256"/>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4"/>
              </a:rPr>
              <a:t>https://excessmaterialsexchange.com/en_us/</a:t>
            </a:r>
            <a:r>
              <a:rPr lang="en-US" sz="1000"/>
              <a:t> </a:t>
            </a:r>
            <a:endParaRPr sz="1000" i="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6"/>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5000"/>
              </a:lnSpc>
              <a:spcBef>
                <a:spcPts val="1000"/>
              </a:spcBef>
              <a:spcAft>
                <a:spcPts val="0"/>
              </a:spcAft>
              <a:buNone/>
            </a:pPr>
            <a:r>
              <a:rPr lang="en-US"/>
              <a:t>Application for Multi-functional Green Roofs Facades and Interior Elements </a:t>
            </a:r>
            <a:endParaRPr/>
          </a:p>
        </p:txBody>
      </p:sp>
      <p:sp>
        <p:nvSpPr>
          <p:cNvPr id="462" name="Google Shape;462;p16"/>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39</a:t>
            </a:fld>
            <a:endParaRPr/>
          </a:p>
        </p:txBody>
      </p:sp>
      <p:pic>
        <p:nvPicPr>
          <p:cNvPr id="463" name="Google Shape;463;p16"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055ff48d65_0_64"/>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33" name="Google Shape;133;g2055ff48d65_0_64"/>
          <p:cNvSpPr txBox="1">
            <a:spLocks noGrp="1"/>
          </p:cNvSpPr>
          <p:nvPr>
            <p:ph type="body" idx="1"/>
          </p:nvPr>
        </p:nvSpPr>
        <p:spPr>
          <a:xfrm>
            <a:off x="2078175" y="1930500"/>
            <a:ext cx="8944500" cy="3995700"/>
          </a:xfrm>
          <a:prstGeom prst="rect">
            <a:avLst/>
          </a:prstGeom>
          <a:noFill/>
          <a:ln>
            <a:noFill/>
          </a:ln>
        </p:spPr>
        <p:txBody>
          <a:bodyPr spcFirstLastPara="1" wrap="square" lIns="91425" tIns="45700" rIns="91425" bIns="45700" anchor="t" anchorCtr="0">
            <a:noAutofit/>
          </a:bodyPr>
          <a:lstStyle/>
          <a:p>
            <a:pPr marL="457200" lvl="0" indent="-330200" algn="l" rtl="0">
              <a:lnSpc>
                <a:spcPct val="150000"/>
              </a:lnSpc>
              <a:spcBef>
                <a:spcPts val="1000"/>
              </a:spcBef>
              <a:spcAft>
                <a:spcPts val="0"/>
              </a:spcAft>
              <a:buSzPts val="1600"/>
              <a:buChar char="•"/>
            </a:pPr>
            <a:r>
              <a:rPr lang="en-US"/>
              <a:t>22 – Transform waste products and materials from multifunctional roofs, façades or interior elements for reuse outside construction, or as a last resort into lower value products outside construction</a:t>
            </a:r>
            <a:endParaRPr/>
          </a:p>
          <a:p>
            <a:pPr marL="457200" lvl="0" indent="-330200" algn="l" rtl="0">
              <a:lnSpc>
                <a:spcPct val="150000"/>
              </a:lnSpc>
              <a:spcBef>
                <a:spcPts val="1000"/>
              </a:spcBef>
              <a:spcAft>
                <a:spcPts val="0"/>
              </a:spcAft>
              <a:buSzPts val="1600"/>
              <a:buChar char="•"/>
            </a:pPr>
            <a:r>
              <a:rPr lang="en-US"/>
              <a:t>23 – Use waste products and materials from outside construction that have been processed and recycled</a:t>
            </a:r>
            <a:endParaRPr/>
          </a:p>
          <a:p>
            <a:pPr marL="457200" lvl="0" indent="-330200" algn="l" rtl="0">
              <a:lnSpc>
                <a:spcPct val="150000"/>
              </a:lnSpc>
              <a:spcBef>
                <a:spcPts val="1000"/>
              </a:spcBef>
              <a:spcAft>
                <a:spcPts val="0"/>
              </a:spcAft>
              <a:buSzPts val="1600"/>
              <a:buChar char="•"/>
            </a:pPr>
            <a:r>
              <a:rPr lang="en-US"/>
              <a:t>48 – Employ a regional construction digital marketplace for construction resources</a:t>
            </a:r>
            <a:endParaRPr/>
          </a:p>
          <a:p>
            <a:pPr marL="457200" lvl="0" indent="-330200" algn="l" rtl="0">
              <a:lnSpc>
                <a:spcPct val="150000"/>
              </a:lnSpc>
              <a:spcBef>
                <a:spcPts val="1000"/>
              </a:spcBef>
              <a:spcAft>
                <a:spcPts val="0"/>
              </a:spcAft>
              <a:buSzPts val="1600"/>
              <a:buChar char="•"/>
            </a:pPr>
            <a:r>
              <a:rPr lang="en-US"/>
              <a:t>58 - Reduce waste as much as possible during production </a:t>
            </a:r>
            <a:endParaRPr/>
          </a:p>
          <a:p>
            <a:pPr marL="457200" lvl="0" indent="-330200" algn="l" rtl="0">
              <a:lnSpc>
                <a:spcPct val="150000"/>
              </a:lnSpc>
              <a:spcBef>
                <a:spcPts val="1000"/>
              </a:spcBef>
              <a:spcAft>
                <a:spcPts val="0"/>
              </a:spcAft>
              <a:buSzPts val="1600"/>
              <a:buChar char="•"/>
            </a:pPr>
            <a:r>
              <a:rPr lang="en-US"/>
              <a:t>73 – Organise logistics and storage of secondary materials, whilst aiming to reduce waste</a:t>
            </a:r>
            <a:endParaRPr/>
          </a:p>
        </p:txBody>
      </p:sp>
      <p:sp>
        <p:nvSpPr>
          <p:cNvPr id="134" name="Google Shape;134;g2055ff48d65_0_6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7"/>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Caixa Foundation - Madrid, Spain - Herzog &amp; De Meuron</a:t>
            </a:r>
            <a:endParaRPr/>
          </a:p>
        </p:txBody>
      </p:sp>
      <p:sp>
        <p:nvSpPr>
          <p:cNvPr id="470" name="Google Shape;470;p17"/>
          <p:cNvSpPr txBox="1">
            <a:spLocks noGrp="1"/>
          </p:cNvSpPr>
          <p:nvPr>
            <p:ph type="body" idx="1"/>
          </p:nvPr>
        </p:nvSpPr>
        <p:spPr>
          <a:xfrm>
            <a:off x="2078175" y="1930501"/>
            <a:ext cx="4455600" cy="4110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1600"/>
              <a:buNone/>
            </a:pPr>
            <a:r>
              <a:rPr lang="en-US">
                <a:highlight>
                  <a:srgbClr val="FFFFFF"/>
                </a:highlight>
              </a:rPr>
              <a:t>Situated in the heart of Madrid’s cultural district, the Caixa Forum Museum vertical garden was designed and created by Patrick Blanc using his Le Mur Végétal system. The adjacent square is accessible to the public who can walk up, touch, and explore over 15,000 plantings on the hydroponic living wall. </a:t>
            </a:r>
            <a:endParaRPr>
              <a:highlight>
                <a:srgbClr val="FFFFFF"/>
              </a:highlight>
            </a:endParaRPr>
          </a:p>
          <a:p>
            <a:pPr marL="0" lvl="0" indent="0" algn="l" rtl="0">
              <a:lnSpc>
                <a:spcPct val="115000"/>
              </a:lnSpc>
              <a:spcBef>
                <a:spcPts val="1000"/>
              </a:spcBef>
              <a:spcAft>
                <a:spcPts val="0"/>
              </a:spcAft>
              <a:buSzPts val="1600"/>
              <a:buNone/>
            </a:pPr>
            <a:r>
              <a:rPr lang="en-US">
                <a:highlight>
                  <a:srgbClr val="FFFFFF"/>
                </a:highlight>
              </a:rPr>
              <a:t>Nearly 300 different species were chosen by Patrick Blanc who had to keep in mind Madrid’s very demanding seasons – very hot in the summer and cold in the winter.</a:t>
            </a:r>
            <a:endParaRPr/>
          </a:p>
        </p:txBody>
      </p:sp>
      <p:sp>
        <p:nvSpPr>
          <p:cNvPr id="471" name="Google Shape;471;p17"/>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40</a:t>
            </a:fld>
            <a:endParaRPr/>
          </a:p>
        </p:txBody>
      </p:sp>
      <p:pic>
        <p:nvPicPr>
          <p:cNvPr id="472" name="Google Shape;472;p17"/>
          <p:cNvPicPr preferRelativeResize="0"/>
          <p:nvPr/>
        </p:nvPicPr>
        <p:blipFill>
          <a:blip r:embed="rId3">
            <a:alphaModFix/>
          </a:blip>
          <a:stretch>
            <a:fillRect/>
          </a:stretch>
        </p:blipFill>
        <p:spPr>
          <a:xfrm>
            <a:off x="6533775" y="1930500"/>
            <a:ext cx="5209938" cy="3887761"/>
          </a:xfrm>
          <a:prstGeom prst="rect">
            <a:avLst/>
          </a:prstGeom>
          <a:noFill/>
          <a:ln>
            <a:noFill/>
          </a:ln>
        </p:spPr>
      </p:pic>
      <p:sp>
        <p:nvSpPr>
          <p:cNvPr id="473" name="Google Shape;473;p17"/>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4"/>
              </a:rPr>
              <a:t>https://www.greenroofs.com/projects/caixa-forum-museum-vertical-garden/</a:t>
            </a:r>
            <a:r>
              <a:rPr lang="en-US" sz="1000"/>
              <a:t> </a:t>
            </a:r>
            <a:endParaRPr sz="1000" i="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06875391e5_0_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Caixa Foundation - Madrid, Spain - Herzog &amp; De Meuron</a:t>
            </a:r>
            <a:endParaRPr/>
          </a:p>
        </p:txBody>
      </p:sp>
      <p:sp>
        <p:nvSpPr>
          <p:cNvPr id="480" name="Google Shape;480;g206875391e5_0_8"/>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000"/>
              <a:t>Question One</a:t>
            </a:r>
            <a:endParaRPr sz="2000"/>
          </a:p>
          <a:p>
            <a:pPr marL="0" lvl="0" indent="0" algn="l" rtl="0">
              <a:spcBef>
                <a:spcPts val="1000"/>
              </a:spcBef>
              <a:spcAft>
                <a:spcPts val="0"/>
              </a:spcAft>
              <a:buNone/>
            </a:pPr>
            <a:r>
              <a:rPr lang="en-US"/>
              <a:t>Taking into account all parts of the building here, what are some examples of reuse of waste that could have been utilised in the construction of this building?</a:t>
            </a:r>
            <a:endParaRPr/>
          </a:p>
          <a:p>
            <a:pPr marL="0" lvl="0" indent="0" algn="l" rtl="0">
              <a:spcBef>
                <a:spcPts val="1000"/>
              </a:spcBef>
              <a:spcAft>
                <a:spcPts val="0"/>
              </a:spcAft>
              <a:buNone/>
            </a:pPr>
            <a:r>
              <a:rPr lang="en-US"/>
              <a:t>Consider how the plants are attached, the materials used and the demolition of the building that may have stood here previously.</a:t>
            </a:r>
            <a:endParaRPr/>
          </a:p>
        </p:txBody>
      </p:sp>
      <p:sp>
        <p:nvSpPr>
          <p:cNvPr id="481" name="Google Shape;481;g206875391e5_0_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41</a:t>
            </a:fld>
            <a:endParaRPr/>
          </a:p>
        </p:txBody>
      </p:sp>
      <p:pic>
        <p:nvPicPr>
          <p:cNvPr id="482" name="Google Shape;482;g206875391e5_0_8"/>
          <p:cNvPicPr preferRelativeResize="0"/>
          <p:nvPr/>
        </p:nvPicPr>
        <p:blipFill>
          <a:blip r:embed="rId3">
            <a:alphaModFix/>
          </a:blip>
          <a:stretch>
            <a:fillRect/>
          </a:stretch>
        </p:blipFill>
        <p:spPr>
          <a:xfrm>
            <a:off x="6533775" y="1930500"/>
            <a:ext cx="5353425" cy="2717269"/>
          </a:xfrm>
          <a:prstGeom prst="rect">
            <a:avLst/>
          </a:prstGeom>
          <a:noFill/>
          <a:ln>
            <a:noFill/>
          </a:ln>
        </p:spPr>
      </p:pic>
      <p:sp>
        <p:nvSpPr>
          <p:cNvPr id="483" name="Google Shape;483;g206875391e5_0_8"/>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4"/>
              </a:rPr>
              <a:t>https://www.esmadrid.com/en/tourist-information/caixaforum-vertical-garden</a:t>
            </a:r>
            <a:r>
              <a:rPr lang="en-US" sz="1000"/>
              <a:t> </a:t>
            </a:r>
            <a:endParaRPr sz="1000" i="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129a4bff42_0_8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Caixa Foundation - Madrid, Spain - Herzog &amp; De Meuron</a:t>
            </a:r>
            <a:endParaRPr/>
          </a:p>
        </p:txBody>
      </p:sp>
      <p:sp>
        <p:nvSpPr>
          <p:cNvPr id="490" name="Google Shape;490;g2129a4bff42_0_84"/>
          <p:cNvSpPr txBox="1">
            <a:spLocks noGrp="1"/>
          </p:cNvSpPr>
          <p:nvPr>
            <p:ph type="body" idx="1"/>
          </p:nvPr>
        </p:nvSpPr>
        <p:spPr>
          <a:xfrm>
            <a:off x="2078175" y="1930501"/>
            <a:ext cx="4455600" cy="411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000"/>
              <a:t>Question One</a:t>
            </a:r>
            <a:endParaRPr sz="2000"/>
          </a:p>
          <a:p>
            <a:pPr marL="0" lvl="0" indent="0" algn="l" rtl="0">
              <a:spcBef>
                <a:spcPts val="1000"/>
              </a:spcBef>
              <a:spcAft>
                <a:spcPts val="0"/>
              </a:spcAft>
              <a:buNone/>
            </a:pPr>
            <a:r>
              <a:rPr lang="en-US"/>
              <a:t>If this project was to be demolished, what opportunities would present themselves with the waste materials?</a:t>
            </a:r>
            <a:endParaRPr/>
          </a:p>
        </p:txBody>
      </p:sp>
      <p:sp>
        <p:nvSpPr>
          <p:cNvPr id="491" name="Google Shape;491;g2129a4bff42_0_8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42</a:t>
            </a:fld>
            <a:endParaRPr/>
          </a:p>
        </p:txBody>
      </p:sp>
      <p:sp>
        <p:nvSpPr>
          <p:cNvPr id="492" name="Google Shape;492;g2129a4bff42_0_84"/>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3"/>
              </a:rPr>
              <a:t>https://www.esmadrid.com/en/tourist-information/caixaforum-vertical-garden</a:t>
            </a:r>
            <a:r>
              <a:rPr lang="en-US" sz="1000"/>
              <a:t> </a:t>
            </a:r>
            <a:endParaRPr sz="1000" i="1"/>
          </a:p>
        </p:txBody>
      </p:sp>
      <p:pic>
        <p:nvPicPr>
          <p:cNvPr id="493" name="Google Shape;493;g2129a4bff42_0_84"/>
          <p:cNvPicPr preferRelativeResize="0"/>
          <p:nvPr/>
        </p:nvPicPr>
        <p:blipFill>
          <a:blip r:embed="rId4">
            <a:alphaModFix/>
          </a:blip>
          <a:stretch>
            <a:fillRect/>
          </a:stretch>
        </p:blipFill>
        <p:spPr>
          <a:xfrm>
            <a:off x="6533775" y="1930500"/>
            <a:ext cx="5353425" cy="2963503"/>
          </a:xfrm>
          <a:prstGeom prst="rect">
            <a:avLst/>
          </a:prstGeom>
          <a:noFill/>
          <a:ln>
            <a:noFill/>
          </a:ln>
        </p:spPr>
      </p:pic>
      <p:sp>
        <p:nvSpPr>
          <p:cNvPr id="494" name="Google Shape;494;g2129a4bff42_0_84"/>
          <p:cNvSpPr txBox="1"/>
          <p:nvPr/>
        </p:nvSpPr>
        <p:spPr>
          <a:xfrm>
            <a:off x="6533775" y="4894000"/>
            <a:ext cx="52767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https://architizer.com/projects/caixaforum/</a:t>
            </a:r>
            <a:r>
              <a:rPr lang="en-US" sz="800"/>
              <a:t> </a:t>
            </a:r>
            <a:endParaRPr sz="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8"/>
          <p:cNvSpPr txBox="1">
            <a:spLocks noGrp="1"/>
          </p:cNvSpPr>
          <p:nvPr>
            <p:ph type="title"/>
          </p:nvPr>
        </p:nvSpPr>
        <p:spPr>
          <a:xfrm>
            <a:off x="1262625" y="2768600"/>
            <a:ext cx="58122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QUIZ/ASSIGNMENT/ACTIVITY</a:t>
            </a:r>
            <a:endParaRPr/>
          </a:p>
        </p:txBody>
      </p:sp>
      <p:sp>
        <p:nvSpPr>
          <p:cNvPr id="501" name="Google Shape;501;p18"/>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43</a:t>
            </a:fld>
            <a:endParaRPr/>
          </a:p>
        </p:txBody>
      </p:sp>
      <p:pic>
        <p:nvPicPr>
          <p:cNvPr id="502" name="Google Shape;502;p18" descr="https://lh5.googleusercontent.com/rzAdUHQMZB-L8S1yVpifhObG0nUCK11_6fuWAET-64qi5VvjdapMTJs-46yzGo-ItYQkwgHgsQMoyLojZcx1LzSopApwIjUlFsUtrG-4miFg2t50DSYoDnyRW2izR0yZLtKWjegac19vtBFzCJ3styqKz52lkTOMdX5HOrnfr0vFgqY4IQRu1hFrGatBfpsiGF7POG8nFQ=nw"/>
          <p:cNvPicPr preferRelativeResize="0"/>
          <p:nvPr/>
        </p:nvPicPr>
        <p:blipFill rotWithShape="1">
          <a:blip r:embed="rId3">
            <a:alphaModFix/>
          </a:blip>
          <a:srcRect l="16906" t="16800" r="16743" b="19082"/>
          <a:stretch/>
        </p:blipFill>
        <p:spPr>
          <a:xfrm>
            <a:off x="7695029" y="1886052"/>
            <a:ext cx="3193365" cy="308589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9"/>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EXTRA READING/STUDY</a:t>
            </a:r>
            <a:endParaRPr/>
          </a:p>
        </p:txBody>
      </p:sp>
      <p:sp>
        <p:nvSpPr>
          <p:cNvPr id="509" name="Google Shape;509;p19"/>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44</a:t>
            </a:fld>
            <a:endParaRPr/>
          </a:p>
        </p:txBody>
      </p:sp>
      <p:pic>
        <p:nvPicPr>
          <p:cNvPr id="510" name="Google Shape;510;p19" descr="A picture containing chart&#10;&#10;Description automatically generated"/>
          <p:cNvPicPr preferRelativeResize="0"/>
          <p:nvPr/>
        </p:nvPicPr>
        <p:blipFill rotWithShape="1">
          <a:blip r:embed="rId3">
            <a:alphaModFix/>
          </a:blip>
          <a:srcRect l="19162" t="10667" r="19710" b="10715"/>
          <a:stretch/>
        </p:blipFill>
        <p:spPr>
          <a:xfrm>
            <a:off x="7695029" y="1827820"/>
            <a:ext cx="2489982" cy="320235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13a551f72a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45</a:t>
            </a:fld>
            <a:endParaRPr/>
          </a:p>
        </p:txBody>
      </p:sp>
      <p:sp>
        <p:nvSpPr>
          <p:cNvPr id="517" name="Google Shape;517;g213a551f72a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EXTRA READING/STUDY  </a:t>
            </a:r>
            <a:endParaRPr/>
          </a:p>
        </p:txBody>
      </p:sp>
      <p:sp>
        <p:nvSpPr>
          <p:cNvPr id="518" name="Google Shape;518;g213a551f72a_0_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t>For Further Case Studies and Training Material Please Follow the Link Below </a:t>
            </a:r>
            <a:endParaRPr sz="1800"/>
          </a:p>
          <a:p>
            <a:pPr marL="0" lvl="0" indent="0" algn="l" rtl="0">
              <a:lnSpc>
                <a:spcPct val="115000"/>
              </a:lnSpc>
              <a:spcBef>
                <a:spcPts val="1000"/>
              </a:spcBef>
              <a:spcAft>
                <a:spcPts val="0"/>
              </a:spcAft>
              <a:buNone/>
            </a:pPr>
            <a:r>
              <a:rPr lang="en-US" sz="1800" u="sng">
                <a:solidFill>
                  <a:schemeClr val="hlink"/>
                </a:solidFill>
                <a:highlight>
                  <a:srgbClr val="FFFFFF"/>
                </a:highlight>
                <a:hlinkClick r:id="rId3"/>
              </a:rPr>
              <a:t>https://docs.google.com/spreadsheets/d/1DTte4Ph8pQ4lKzYGFt2_S-d1Z_Rmd9-i/edit?usp=sharing&amp;ouid=112148808974461842163&amp;rtpof=true&amp;sd=true</a:t>
            </a:r>
            <a:r>
              <a:rPr lang="en-US" sz="1800">
                <a:solidFill>
                  <a:srgbClr val="000000"/>
                </a:solidFill>
                <a:highlight>
                  <a:srgbClr val="FFFFFF"/>
                </a:highlight>
              </a:rPr>
              <a:t> </a:t>
            </a:r>
            <a:endParaRPr sz="1800">
              <a:solidFill>
                <a:srgbClr val="000000"/>
              </a:solidFill>
              <a:highlight>
                <a:srgbClr val="FFFFFF"/>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13a551f72a_0_6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46</a:t>
            </a:fld>
            <a:endParaRPr/>
          </a:p>
        </p:txBody>
      </p:sp>
      <p:sp>
        <p:nvSpPr>
          <p:cNvPr id="525" name="Google Shape;525;g213a551f72a_0_6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EXTRA READING/STUDY  </a:t>
            </a:r>
            <a:endParaRPr/>
          </a:p>
        </p:txBody>
      </p:sp>
      <p:sp>
        <p:nvSpPr>
          <p:cNvPr id="526" name="Google Shape;526;g213a551f72a_0_6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BAMB - Building as Material Banks</a:t>
            </a:r>
            <a:endParaRPr/>
          </a:p>
          <a:p>
            <a:pPr marL="0" lvl="0" indent="0" algn="l" rtl="0">
              <a:lnSpc>
                <a:spcPct val="115000"/>
              </a:lnSpc>
              <a:spcBef>
                <a:spcPts val="1000"/>
              </a:spcBef>
              <a:spcAft>
                <a:spcPts val="0"/>
              </a:spcAft>
              <a:buNone/>
            </a:pPr>
            <a:r>
              <a:rPr lang="en-US" u="sng">
                <a:solidFill>
                  <a:schemeClr val="hlink"/>
                </a:solidFill>
                <a:hlinkClick r:id="rId3"/>
              </a:rPr>
              <a:t>https://www.bamb2020.eu/topics/reversible-building-design/</a:t>
            </a:r>
            <a:endParaRPr/>
          </a:p>
          <a:p>
            <a:pPr marL="0" lvl="0" indent="0" algn="l" rtl="0">
              <a:lnSpc>
                <a:spcPct val="115000"/>
              </a:lnSpc>
              <a:spcBef>
                <a:spcPts val="1000"/>
              </a:spcBef>
              <a:spcAft>
                <a:spcPts val="0"/>
              </a:spcAft>
              <a:buNone/>
            </a:pPr>
            <a:r>
              <a:rPr lang="en-US">
                <a:highlight>
                  <a:srgbClr val="FFFFFF"/>
                </a:highlight>
              </a:rPr>
              <a:t>Urban Mining: The Future of Material Sourcing</a:t>
            </a:r>
            <a:endParaRPr/>
          </a:p>
          <a:p>
            <a:pPr marL="0" lvl="0" indent="0" algn="l" rtl="0">
              <a:lnSpc>
                <a:spcPct val="115000"/>
              </a:lnSpc>
              <a:spcBef>
                <a:spcPts val="1000"/>
              </a:spcBef>
              <a:spcAft>
                <a:spcPts val="0"/>
              </a:spcAft>
              <a:buNone/>
            </a:pPr>
            <a:r>
              <a:rPr lang="en-US" u="sng">
                <a:solidFill>
                  <a:schemeClr val="hlink"/>
                </a:solidFill>
                <a:hlinkClick r:id="rId4"/>
              </a:rPr>
              <a:t>https://www.malbaproject.com/post/urban-mining-the-future-of-material-sourcing</a:t>
            </a:r>
            <a:endParaRPr/>
          </a:p>
          <a:p>
            <a:pPr marL="0" lvl="0" indent="0" algn="l" rtl="0">
              <a:lnSpc>
                <a:spcPct val="115000"/>
              </a:lnSpc>
              <a:spcBef>
                <a:spcPts val="100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0"/>
          <p:cNvSpPr txBox="1">
            <a:spLocks noGrp="1"/>
          </p:cNvSpPr>
          <p:nvPr>
            <p:ph type="title"/>
          </p:nvPr>
        </p:nvSpPr>
        <p:spPr>
          <a:xfrm>
            <a:off x="838200" y="365125"/>
            <a:ext cx="502015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B781"/>
              </a:buClr>
              <a:buSzPts val="4400"/>
              <a:buFont typeface="Arial"/>
              <a:buNone/>
            </a:pPr>
            <a:endParaRPr/>
          </a:p>
        </p:txBody>
      </p:sp>
      <p:sp>
        <p:nvSpPr>
          <p:cNvPr id="532" name="Google Shape;532;p20"/>
          <p:cNvSpPr txBox="1">
            <a:spLocks noGrp="1"/>
          </p:cNvSpPr>
          <p:nvPr>
            <p:ph type="body" idx="1"/>
          </p:nvPr>
        </p:nvSpPr>
        <p:spPr>
          <a:xfrm>
            <a:off x="838200" y="1860550"/>
            <a:ext cx="5019675" cy="392394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11855"/>
              </a:buClr>
              <a:buSzPts val="28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41" name="Google Shape;141;p4"/>
          <p:cNvSpPr txBox="1">
            <a:spLocks noGrp="1"/>
          </p:cNvSpPr>
          <p:nvPr>
            <p:ph type="body" idx="1"/>
          </p:nvPr>
        </p:nvSpPr>
        <p:spPr>
          <a:xfrm>
            <a:off x="2078175" y="1930500"/>
            <a:ext cx="8944500" cy="3995700"/>
          </a:xfrm>
          <a:prstGeom prst="rect">
            <a:avLst/>
          </a:prstGeom>
          <a:noFill/>
          <a:ln>
            <a:noFill/>
          </a:ln>
        </p:spPr>
        <p:txBody>
          <a:bodyPr spcFirstLastPara="1" wrap="square" lIns="91425" tIns="45700" rIns="91425" bIns="45700" anchor="t" anchorCtr="0">
            <a:normAutofit/>
          </a:bodyPr>
          <a:lstStyle/>
          <a:p>
            <a:pPr marL="457200" lvl="0" indent="-330200" algn="l" rtl="0">
              <a:lnSpc>
                <a:spcPct val="150000"/>
              </a:lnSpc>
              <a:spcBef>
                <a:spcPts val="1000"/>
              </a:spcBef>
              <a:spcAft>
                <a:spcPts val="0"/>
              </a:spcAft>
              <a:buSzPts val="1600"/>
              <a:buChar char="•"/>
            </a:pPr>
            <a:r>
              <a:rPr lang="en-US"/>
              <a:t>78 – Assess quality of materials to be reused from multifunctional green roofs, façades, and interior elements (audit of waste)</a:t>
            </a:r>
            <a:endParaRPr/>
          </a:p>
          <a:p>
            <a:pPr marL="457200" lvl="0" indent="-330200" algn="l" rtl="0">
              <a:lnSpc>
                <a:spcPct val="150000"/>
              </a:lnSpc>
              <a:spcBef>
                <a:spcPts val="1000"/>
              </a:spcBef>
              <a:spcAft>
                <a:spcPts val="0"/>
              </a:spcAft>
              <a:buSzPts val="1600"/>
              <a:buChar char="•"/>
            </a:pPr>
            <a:r>
              <a:rPr lang="en-US"/>
              <a:t>79 – Trade secondary materials and products on digital marketplaces</a:t>
            </a:r>
            <a:endParaRPr/>
          </a:p>
        </p:txBody>
      </p:sp>
      <p:sp>
        <p:nvSpPr>
          <p:cNvPr id="142" name="Google Shape;142;p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Content</a:t>
            </a:r>
            <a:endParaRPr/>
          </a:p>
        </p:txBody>
      </p:sp>
      <p:sp>
        <p:nvSpPr>
          <p:cNvPr id="149" name="Google Shape;149;p5"/>
          <p:cNvSpPr txBox="1">
            <a:spLocks noGrp="1"/>
          </p:cNvSpPr>
          <p:nvPr>
            <p:ph type="body" idx="1"/>
          </p:nvPr>
        </p:nvSpPr>
        <p:spPr>
          <a:xfrm>
            <a:off x="2078175" y="1930500"/>
            <a:ext cx="8944500" cy="3995700"/>
          </a:xfrm>
          <a:prstGeom prst="rect">
            <a:avLst/>
          </a:prstGeom>
          <a:noFill/>
          <a:ln>
            <a:noFill/>
          </a:ln>
        </p:spPr>
        <p:txBody>
          <a:bodyPr spcFirstLastPara="1" wrap="square" lIns="91425" tIns="45700" rIns="91425" bIns="45700" anchor="t" anchorCtr="0">
            <a:normAutofit/>
          </a:bodyPr>
          <a:lstStyle/>
          <a:p>
            <a:pPr marL="457200" lvl="0" indent="-355600" algn="l" rtl="0">
              <a:lnSpc>
                <a:spcPct val="150000"/>
              </a:lnSpc>
              <a:spcBef>
                <a:spcPts val="1000"/>
              </a:spcBef>
              <a:spcAft>
                <a:spcPts val="0"/>
              </a:spcAft>
              <a:buSzPts val="2000"/>
              <a:buChar char="•"/>
            </a:pPr>
            <a:r>
              <a:rPr lang="en-US" sz="2000"/>
              <a:t>Waste as a Resource </a:t>
            </a:r>
            <a:endParaRPr sz="2000"/>
          </a:p>
          <a:p>
            <a:pPr marL="914400" lvl="1" indent="-355600" algn="l" rtl="0">
              <a:lnSpc>
                <a:spcPct val="150000"/>
              </a:lnSpc>
              <a:spcBef>
                <a:spcPts val="1000"/>
              </a:spcBef>
              <a:spcAft>
                <a:spcPts val="0"/>
              </a:spcAft>
              <a:buSzPts val="2000"/>
              <a:buChar char="•"/>
            </a:pPr>
            <a:r>
              <a:rPr lang="en-US" sz="2000"/>
              <a:t>Implementing material </a:t>
            </a:r>
            <a:r>
              <a:rPr lang="en-US"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reuse</a:t>
            </a:r>
            <a:endParaRPr sz="2000"/>
          </a:p>
          <a:p>
            <a:pPr marL="457200" lvl="0" indent="-355600" algn="l" rtl="0">
              <a:lnSpc>
                <a:spcPct val="150000"/>
              </a:lnSpc>
              <a:spcBef>
                <a:spcPts val="1000"/>
              </a:spcBef>
              <a:spcAft>
                <a:spcPts val="0"/>
              </a:spcAft>
              <a:buSzPts val="2000"/>
              <a:buChar char="•"/>
            </a:pPr>
            <a:r>
              <a:rPr lang="en-US" sz="2000"/>
              <a:t>Digital marketspace</a:t>
            </a:r>
            <a:endParaRPr sz="2000"/>
          </a:p>
          <a:p>
            <a:pPr marL="457200" lvl="0" indent="-355600" algn="l" rtl="0">
              <a:lnSpc>
                <a:spcPct val="150000"/>
              </a:lnSpc>
              <a:spcBef>
                <a:spcPts val="1000"/>
              </a:spcBef>
              <a:spcAft>
                <a:spcPts val="0"/>
              </a:spcAft>
              <a:buSzPts val="2000"/>
              <a:buChar char="•"/>
            </a:pPr>
            <a:r>
              <a:rPr lang="en-US" sz="2000"/>
              <a:t>Material Banks </a:t>
            </a:r>
            <a:endParaRPr sz="2000"/>
          </a:p>
          <a:p>
            <a:pPr marL="457200" lvl="0" indent="-355600" algn="l" rtl="0">
              <a:spcBef>
                <a:spcPts val="1000"/>
              </a:spcBef>
              <a:spcAft>
                <a:spcPts val="0"/>
              </a:spcAft>
              <a:buSzPts val="2000"/>
              <a:buChar char="•"/>
            </a:pPr>
            <a:r>
              <a:rPr lang="en-US" sz="2000"/>
              <a:t>Application for Multi-functional Green Roofs Facades and Interior Elements</a:t>
            </a:r>
            <a:endParaRPr sz="2000"/>
          </a:p>
        </p:txBody>
      </p:sp>
      <p:sp>
        <p:nvSpPr>
          <p:cNvPr id="150" name="Google Shape;150;p5"/>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Waste as a Resource </a:t>
            </a:r>
            <a:endParaRPr/>
          </a:p>
        </p:txBody>
      </p:sp>
      <p:sp>
        <p:nvSpPr>
          <p:cNvPr id="157" name="Google Shape;157;p6"/>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a:t>
            </a:fld>
            <a:endParaRPr/>
          </a:p>
        </p:txBody>
      </p:sp>
      <p:pic>
        <p:nvPicPr>
          <p:cNvPr id="158" name="Google Shape;158;p6"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600"/>
              <a:buNone/>
            </a:pPr>
            <a:r>
              <a:rPr lang="en-US"/>
              <a:t>Waste as a Resource </a:t>
            </a:r>
            <a:endParaRPr/>
          </a:p>
        </p:txBody>
      </p:sp>
      <p:sp>
        <p:nvSpPr>
          <p:cNvPr id="165" name="Google Shape;165;p7"/>
          <p:cNvSpPr txBox="1">
            <a:spLocks noGrp="1"/>
          </p:cNvSpPr>
          <p:nvPr>
            <p:ph type="body" idx="1"/>
          </p:nvPr>
        </p:nvSpPr>
        <p:spPr>
          <a:xfrm>
            <a:off x="2078175" y="1930500"/>
            <a:ext cx="8944500" cy="3995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The EU Data Centre on Waste compiles waste data at European level. </a:t>
            </a:r>
            <a:endParaRPr/>
          </a:p>
          <a:p>
            <a:pPr marL="457200" lvl="0" indent="-330200" algn="l" rtl="0">
              <a:lnSpc>
                <a:spcPct val="115000"/>
              </a:lnSpc>
              <a:spcBef>
                <a:spcPts val="1200"/>
              </a:spcBef>
              <a:spcAft>
                <a:spcPts val="0"/>
              </a:spcAft>
              <a:buSzPts val="1600"/>
              <a:buChar char="•"/>
            </a:pPr>
            <a:r>
              <a:rPr lang="en-US"/>
              <a:t>According to data for 2010 for 29 European countries (i.e. EU‑28 and Norway), around 60 % of the waste generated consisted of mineral waste and soil, largely from construction and demolition activities and mining. </a:t>
            </a:r>
            <a:endParaRPr/>
          </a:p>
          <a:p>
            <a:pPr marL="457200" lvl="0" indent="-330200" algn="l" rtl="0">
              <a:lnSpc>
                <a:spcPct val="115000"/>
              </a:lnSpc>
              <a:spcBef>
                <a:spcPts val="1200"/>
              </a:spcBef>
              <a:spcAft>
                <a:spcPts val="0"/>
              </a:spcAft>
              <a:buSzPts val="1600"/>
              <a:buChar char="•"/>
            </a:pPr>
            <a:r>
              <a:rPr lang="en-US"/>
              <a:t>For metal, paper and cardboard, wood, chemical and medical waste and animal and vegetal wastes, each waste type ranged from 2 % to 4 % of the total.</a:t>
            </a:r>
            <a:endParaRPr/>
          </a:p>
          <a:p>
            <a:pPr marL="342900" lvl="0" indent="-241300" algn="l" rtl="0">
              <a:lnSpc>
                <a:spcPct val="115000"/>
              </a:lnSpc>
              <a:spcBef>
                <a:spcPts val="1200"/>
              </a:spcBef>
              <a:spcAft>
                <a:spcPts val="0"/>
              </a:spcAft>
              <a:buSzPts val="1600"/>
              <a:buNone/>
            </a:pPr>
            <a:endParaRPr/>
          </a:p>
        </p:txBody>
      </p:sp>
      <p:sp>
        <p:nvSpPr>
          <p:cNvPr id="166" name="Google Shape;166;p7"/>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a:t>
            </a:fld>
            <a:endParaRPr/>
          </a:p>
        </p:txBody>
      </p:sp>
      <p:sp>
        <p:nvSpPr>
          <p:cNvPr id="167" name="Google Shape;167;p7"/>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https://www.eea.europa.eu/publications/signals-2014/articles/waste-a-problem-or-a-resource</a:t>
            </a:r>
            <a:r>
              <a:rPr lang="en-US" sz="1000" i="1"/>
              <a:t> </a:t>
            </a:r>
            <a:endParaRPr sz="1000" i="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129a4bff42_0_0"/>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600"/>
              <a:buNone/>
            </a:pPr>
            <a:r>
              <a:rPr lang="en-US"/>
              <a:t>Waste as a Resource </a:t>
            </a:r>
            <a:endParaRPr/>
          </a:p>
        </p:txBody>
      </p:sp>
      <p:sp>
        <p:nvSpPr>
          <p:cNvPr id="174" name="Google Shape;174;g2129a4bff42_0_0"/>
          <p:cNvSpPr txBox="1">
            <a:spLocks noGrp="1"/>
          </p:cNvSpPr>
          <p:nvPr>
            <p:ph type="body" idx="1"/>
          </p:nvPr>
        </p:nvSpPr>
        <p:spPr>
          <a:xfrm>
            <a:off x="2078175" y="1930500"/>
            <a:ext cx="8944500" cy="3995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Around 10 % of the total waste generated in Europe consists of what is known as ‘municipal waste’ </a:t>
            </a:r>
            <a:endParaRPr/>
          </a:p>
          <a:p>
            <a:pPr marL="457200" lvl="0" indent="-330200" algn="l" rtl="0">
              <a:lnSpc>
                <a:spcPct val="115000"/>
              </a:lnSpc>
              <a:spcBef>
                <a:spcPts val="1200"/>
              </a:spcBef>
              <a:spcAft>
                <a:spcPts val="0"/>
              </a:spcAft>
              <a:buSzPts val="1600"/>
              <a:buChar char="•"/>
            </a:pPr>
            <a:r>
              <a:rPr lang="en-US"/>
              <a:t>Waste generated mainly by households, and to a lesser extent by small businesses, and by public buildings such as schools and hospitals.</a:t>
            </a:r>
            <a:endParaRPr/>
          </a:p>
          <a:p>
            <a:pPr marL="0" lvl="0" indent="0" algn="l" rtl="0">
              <a:lnSpc>
                <a:spcPct val="115000"/>
              </a:lnSpc>
              <a:spcBef>
                <a:spcPts val="1200"/>
              </a:spcBef>
              <a:spcAft>
                <a:spcPts val="0"/>
              </a:spcAft>
              <a:buNone/>
            </a:pPr>
            <a:r>
              <a:rPr lang="en-US"/>
              <a:t>In 2012, 481 kg of municipal solid waste was generated per person in the 33 member countries of the European Environment Agency (EEA). There is a slight downward trend from 2007 onwards, which can be explained partly by the economic crisis affecting Europe since 2008.</a:t>
            </a:r>
            <a:endParaRPr/>
          </a:p>
          <a:p>
            <a:pPr marL="101600" lvl="0" indent="0" algn="l" rtl="0">
              <a:lnSpc>
                <a:spcPct val="115000"/>
              </a:lnSpc>
              <a:spcBef>
                <a:spcPts val="1200"/>
              </a:spcBef>
              <a:spcAft>
                <a:spcPts val="0"/>
              </a:spcAft>
              <a:buSzPts val="1600"/>
              <a:buNone/>
            </a:pPr>
            <a:endParaRPr/>
          </a:p>
          <a:p>
            <a:pPr marL="342900" lvl="0" indent="-241300" algn="l" rtl="0">
              <a:lnSpc>
                <a:spcPct val="115000"/>
              </a:lnSpc>
              <a:spcBef>
                <a:spcPts val="0"/>
              </a:spcBef>
              <a:spcAft>
                <a:spcPts val="0"/>
              </a:spcAft>
              <a:buSzPts val="1600"/>
              <a:buNone/>
            </a:pPr>
            <a:endParaRPr/>
          </a:p>
        </p:txBody>
      </p:sp>
      <p:sp>
        <p:nvSpPr>
          <p:cNvPr id="175" name="Google Shape;175;g2129a4bff42_0_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9</a:t>
            </a:fld>
            <a:endParaRPr/>
          </a:p>
        </p:txBody>
      </p:sp>
      <p:sp>
        <p:nvSpPr>
          <p:cNvPr id="176" name="Google Shape;176;g2129a4bff42_0_0"/>
          <p:cNvSpPr txBox="1"/>
          <p:nvPr/>
        </p:nvSpPr>
        <p:spPr>
          <a:xfrm>
            <a:off x="1837700" y="6136250"/>
            <a:ext cx="7661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https://www.eea.europa.eu/publications/signals-2014/articles/waste-a-problem-or-a-resource</a:t>
            </a:r>
            <a:r>
              <a:rPr lang="en-US" sz="1000" i="1"/>
              <a:t> </a:t>
            </a:r>
            <a:endParaRPr sz="1000" i="1"/>
          </a:p>
        </p:txBody>
      </p:sp>
    </p:spTree>
  </p:cSld>
  <p:clrMapOvr>
    <a:masterClrMapping/>
  </p:clrMapOvr>
</p:sld>
</file>

<file path=ppt/theme/theme1.xml><?xml version="1.0" encoding="utf-8"?>
<a:theme xmlns:a="http://schemas.openxmlformats.org/drawingml/2006/main" name="BGC Master">
  <a:themeElements>
    <a:clrScheme name="ARISE">
      <a:dk1>
        <a:srgbClr val="4F504F"/>
      </a:dk1>
      <a:lt1>
        <a:srgbClr val="FFFFFF"/>
      </a:lt1>
      <a:dk2>
        <a:srgbClr val="335B74"/>
      </a:dk2>
      <a:lt2>
        <a:srgbClr val="DFE3E5"/>
      </a:lt2>
      <a:accent1>
        <a:srgbClr val="5BBCEA"/>
      </a:accent1>
      <a:accent2>
        <a:srgbClr val="2683C6"/>
      </a:accent2>
      <a:accent3>
        <a:srgbClr val="27CED7"/>
      </a:accent3>
      <a:accent4>
        <a:srgbClr val="A8CE3A"/>
      </a:accent4>
      <a:accent5>
        <a:srgbClr val="3E8853"/>
      </a:accent5>
      <a:accent6>
        <a:srgbClr val="62A39F"/>
      </a:accent6>
      <a:hlink>
        <a:srgbClr val="A8CE3A"/>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3427</Words>
  <Application>Microsoft Office PowerPoint</Application>
  <PresentationFormat>Panorámica</PresentationFormat>
  <Paragraphs>312</Paragraphs>
  <Slides>48</Slides>
  <Notes>48</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48</vt:i4>
      </vt:variant>
    </vt:vector>
  </HeadingPairs>
  <TitlesOfParts>
    <vt:vector size="54" baseType="lpstr">
      <vt:lpstr>Arial</vt:lpstr>
      <vt:lpstr>Calibri</vt:lpstr>
      <vt:lpstr>Georgia</vt:lpstr>
      <vt:lpstr>Trebuchet MS</vt:lpstr>
      <vt:lpstr>BGC Master</vt:lpstr>
      <vt:lpstr>Custom Design</vt:lpstr>
      <vt:lpstr>Waste as a Resource in Circular Economy</vt:lpstr>
      <vt:lpstr>Summery</vt:lpstr>
      <vt:lpstr>Objectives/Learning Outcomes</vt:lpstr>
      <vt:lpstr>Objectives/Learning Outcomes</vt:lpstr>
      <vt:lpstr>Objectives/Learning Outcomes</vt:lpstr>
      <vt:lpstr>Content</vt:lpstr>
      <vt:lpstr>Waste as a Resource </vt:lpstr>
      <vt:lpstr>Waste as a Resource </vt:lpstr>
      <vt:lpstr>Waste as a Resource </vt:lpstr>
      <vt:lpstr>Presentación de PowerPoint</vt:lpstr>
      <vt:lpstr>Irish Context </vt:lpstr>
      <vt:lpstr>Irish Context </vt:lpstr>
      <vt:lpstr>Presentación de PowerPoint</vt:lpstr>
      <vt:lpstr>Circular Economy &amp; Waste </vt:lpstr>
      <vt:lpstr>Circular Economy &amp; Waste</vt:lpstr>
      <vt:lpstr>Circular Economy &amp; Waste</vt:lpstr>
      <vt:lpstr>Circular Economy &amp; Waste</vt:lpstr>
      <vt:lpstr>Circular Economy &amp; Waste - Example</vt:lpstr>
      <vt:lpstr>Circular Economy &amp; Waste - Example Expanded polystyrene (EPS)</vt:lpstr>
      <vt:lpstr>Enablers for Reuse</vt:lpstr>
      <vt:lpstr>Barriers for Reuse</vt:lpstr>
      <vt:lpstr>Lendager Group -  Resource Rows Project  Oerestad, Copenhagen</vt:lpstr>
      <vt:lpstr>Limerick 2020 -  OPERA SQUARE Limerick, Ireland</vt:lpstr>
      <vt:lpstr>Limerick 2020 -  OPERA SQUARE Limerick, Ireland</vt:lpstr>
      <vt:lpstr>Digital Marketspace</vt:lpstr>
      <vt:lpstr>What is a Digital Marketspace</vt:lpstr>
      <vt:lpstr>Types of a Digital Marketspace</vt:lpstr>
      <vt:lpstr>Benefits of a Digital Marketspace</vt:lpstr>
      <vt:lpstr>Examples of Digital Marketspaces in Construction</vt:lpstr>
      <vt:lpstr>Ireland CMEx Project</vt:lpstr>
      <vt:lpstr>Ireland CMEx Project</vt:lpstr>
      <vt:lpstr>Excess Materials Exchange Platform</vt:lpstr>
      <vt:lpstr>Excess Materials Exchange Platform</vt:lpstr>
      <vt:lpstr>Material Banks </vt:lpstr>
      <vt:lpstr>Material Banks</vt:lpstr>
      <vt:lpstr>BAMB</vt:lpstr>
      <vt:lpstr>BAMB</vt:lpstr>
      <vt:lpstr>BAMB</vt:lpstr>
      <vt:lpstr>Application for Multi-functional Green Roofs Facades and Interior Elements </vt:lpstr>
      <vt:lpstr>Caixa Foundation - Madrid, Spain - Herzog &amp; De Meuron</vt:lpstr>
      <vt:lpstr>Caixa Foundation - Madrid, Spain - Herzog &amp; De Meuron</vt:lpstr>
      <vt:lpstr>Caixa Foundation - Madrid, Spain - Herzog &amp; De Meuron</vt:lpstr>
      <vt:lpstr>QUIZ/ASSIGNMENT/ACTIVITY</vt:lpstr>
      <vt:lpstr>EXTRA READING/STUDY</vt:lpstr>
      <vt:lpstr>EXTRA READING/STUDY  </vt:lpstr>
      <vt:lpstr>EXTRA READING/STUDY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 as a Resource in Circular Economy</dc:title>
  <dc:creator>Martin.Breen</dc:creator>
  <cp:lastModifiedBy>MJ Esparza IVE</cp:lastModifiedBy>
  <cp:revision>1</cp:revision>
  <dcterms:modified xsi:type="dcterms:W3CDTF">2023-05-03T16:47:05Z</dcterms:modified>
</cp:coreProperties>
</file>