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54" r:id="rId2"/>
  </p:sldMasterIdLst>
  <p:notesMasterIdLst>
    <p:notesMasterId r:id="rId5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1" roundtripDataSignature="AMtx7misTzdLM7Uy2Y5kykiAKf824aPSu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72" y="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 Type="http://schemas.openxmlformats.org/officeDocument/2006/relationships/slide" Target="slides/slide3.xml"/><Relationship Id="rId61" Type="http://customschemas.google.com/relationships/presentationmetadata" Target="meta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9deec036d4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9deec036d4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g19deec036d4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9deec036d4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9deec036d4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g19deec036d4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c4a881089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c4a881089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g1c4a881089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9deec036d4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9deec036d4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g19deec036d4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9deec036d4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9deec036d4_0_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g19deec036d4_0_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9deec036d4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9deec036d4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g19deec036d4_0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9deec036d4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9deec036d4_0_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g19deec036d4_0_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9deec036d4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9deec036d4_0_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g19deec036d4_0_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c4a8810893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1c4a8810893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g1c4a8810893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10ecb14da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10ecb14da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g210ecb14da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10ecb14da8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10ecb14da8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g210ecb14da8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9deec036d4_0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9deec036d4_0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g19deec036d4_0_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9fa9e1ea1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9fa9e1ea1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g19fa9e1ea1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97e1cbe0eb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197e1cbe0eb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g197e1cbe0eb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c73cb6f80d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1c73cb6f80d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g1c73cb6f80d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c73cb6f80d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c73cb6f80d_0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g1c73cb6f80d_0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078f3f469b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2078f3f469b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g2078f3f469b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c5ded6702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c5ded6702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g1fc5ded6702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fc5ded6702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fc5ded6702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g1fc5ded6702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fc5ded6702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fc5ded6702_0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g1fc5ded6702_0_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c73cb6f80d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1c73cb6f80d_0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g1c73cb6f80d_0_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c73cb6f80d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1c73cb6f80d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g1c73cb6f80d_0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bd8888469f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bd8888469f_0_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g1bd8888469f_0_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1bd8888469f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1bd8888469f_0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g1bd8888469f_0_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078f3f469b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078f3f469b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g2078f3f469b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c623ae0c03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1c623ae0c03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g1c623ae0c03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c623ae0c03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1c623ae0c03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g1c623ae0c03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c623ae0c03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c623ae0c03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g1c623ae0c03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c623ae0c03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1c623ae0c03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g1c623ae0c03_0_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1c623ae0c03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1c623ae0c03_0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g1c623ae0c03_0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bd8888469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1bd8888469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 name="Google Shape;131;g1bd8888469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97e1cbe0e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g197e1cbe0e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5" name="Google Shape;475;g197e1cbe0e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1c623ae0c03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1c623ae0c03_0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g1c623ae0c03_0_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dc96e35b0a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1dc96e35b0a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1" name="Google Shape;491;g1dc96e35b0a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dc96e35b0a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1dc96e35b0a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g1dc96e35b0a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c623ae0c03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1c623ae0c03_0_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g1c623ae0c03_0_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c623ae0c03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1c623ae0c03_0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3" name="Google Shape;523;g1c623ae0c03_0_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1c623ae0c03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1c623ae0c03_0_1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1" name="Google Shape;531;g1c623ae0c03_0_10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c73cb6f80d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1c73cb6f80d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g1c73cb6f80d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c73cb6f80d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1c73cb6f80d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g1c73cb6f80d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1" name="Google Shape;561;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9" name="Google Shape;569;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2139dff9c79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2139dff9c79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g2139dff9c79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2139dff9c79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2139dff9c79_0_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g2139dff9c79_0_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2" name="Google Shape;59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8" name="Google Shape;59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fc5ded670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fc5ded670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g1fc5ded670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fc5ded6702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fc5ded6702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g1fc5ded6702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bd8888469f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bd8888469f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g1bd8888469f_0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hyperlink" Target="https://www.linkedin.com/company/busgocircular" TargetMode="External"/><Relationship Id="rId4" Type="http://schemas.openxmlformats.org/officeDocument/2006/relationships/hyperlink" Target="https://twitter.com/BusGoCircular" TargetMode="Externa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jpg"/><Relationship Id="rId2" Type="http://schemas.openxmlformats.org/officeDocument/2006/relationships/image" Target="../media/image7.png"/><Relationship Id="rId16"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png"/><Relationship Id="rId1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GC Title Slide 1">
  <p:cSld name="BGC Title Slide_1">
    <p:spTree>
      <p:nvGrpSpPr>
        <p:cNvPr id="1" name="Shape 19"/>
        <p:cNvGrpSpPr/>
        <p:nvPr/>
      </p:nvGrpSpPr>
      <p:grpSpPr>
        <a:xfrm>
          <a:off x="0" y="0"/>
          <a:ext cx="0" cy="0"/>
          <a:chOff x="0" y="0"/>
          <a:chExt cx="0" cy="0"/>
        </a:xfrm>
      </p:grpSpPr>
      <p:sp>
        <p:nvSpPr>
          <p:cNvPr id="20" name="Google Shape;20;g19cbf142aff_0_46"/>
          <p:cNvSpPr txBox="1">
            <a:spLocks noGrp="1"/>
          </p:cNvSpPr>
          <p:nvPr>
            <p:ph type="subTitle" idx="1"/>
          </p:nvPr>
        </p:nvSpPr>
        <p:spPr>
          <a:xfrm>
            <a:off x="1926450" y="5423874"/>
            <a:ext cx="8339100" cy="4764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1000"/>
              </a:spcBef>
              <a:spcAft>
                <a:spcPts val="0"/>
              </a:spcAft>
              <a:buSzPts val="2000"/>
              <a:buNone/>
              <a:defRPr>
                <a:solidFill>
                  <a:srgbClr val="A5A8A5"/>
                </a:solidFill>
              </a:defRPr>
            </a:lvl1pPr>
            <a:lvl2pPr lvl="1" algn="ctr" rtl="0">
              <a:lnSpc>
                <a:spcPct val="100000"/>
              </a:lnSpc>
              <a:spcBef>
                <a:spcPts val="1000"/>
              </a:spcBef>
              <a:spcAft>
                <a:spcPts val="0"/>
              </a:spcAft>
              <a:buSzPts val="2000"/>
              <a:buNone/>
              <a:defRPr>
                <a:solidFill>
                  <a:srgbClr val="959595"/>
                </a:solidFill>
              </a:defRPr>
            </a:lvl2pPr>
            <a:lvl3pPr lvl="2" algn="ctr" rtl="0">
              <a:lnSpc>
                <a:spcPct val="100000"/>
              </a:lnSpc>
              <a:spcBef>
                <a:spcPts val="1000"/>
              </a:spcBef>
              <a:spcAft>
                <a:spcPts val="0"/>
              </a:spcAft>
              <a:buSzPts val="2000"/>
              <a:buNone/>
              <a:defRPr>
                <a:solidFill>
                  <a:srgbClr val="959595"/>
                </a:solidFill>
              </a:defRPr>
            </a:lvl3pPr>
            <a:lvl4pPr lvl="3" algn="ctr" rtl="0">
              <a:lnSpc>
                <a:spcPct val="100000"/>
              </a:lnSpc>
              <a:spcBef>
                <a:spcPts val="1000"/>
              </a:spcBef>
              <a:spcAft>
                <a:spcPts val="0"/>
              </a:spcAft>
              <a:buSzPts val="2000"/>
              <a:buNone/>
              <a:defRPr>
                <a:solidFill>
                  <a:srgbClr val="959595"/>
                </a:solidFill>
              </a:defRPr>
            </a:lvl4pPr>
            <a:lvl5pPr lvl="4" algn="ctr" rtl="0">
              <a:lnSpc>
                <a:spcPct val="100000"/>
              </a:lnSpc>
              <a:spcBef>
                <a:spcPts val="1000"/>
              </a:spcBef>
              <a:spcAft>
                <a:spcPts val="0"/>
              </a:spcAft>
              <a:buSzPts val="2000"/>
              <a:buNone/>
              <a:defRPr>
                <a:solidFill>
                  <a:srgbClr val="959595"/>
                </a:solidFill>
              </a:defRPr>
            </a:lvl5pPr>
            <a:lvl6pPr lvl="5" algn="ctr" rtl="0">
              <a:lnSpc>
                <a:spcPct val="100000"/>
              </a:lnSpc>
              <a:spcBef>
                <a:spcPts val="1000"/>
              </a:spcBef>
              <a:spcAft>
                <a:spcPts val="0"/>
              </a:spcAft>
              <a:buSzPts val="2000"/>
              <a:buFont typeface="Arial"/>
              <a:buNone/>
              <a:defRPr sz="2000">
                <a:solidFill>
                  <a:srgbClr val="959595"/>
                </a:solidFill>
                <a:latin typeface="Arial"/>
                <a:ea typeface="Arial"/>
                <a:cs typeface="Arial"/>
                <a:sym typeface="Arial"/>
              </a:defRPr>
            </a:lvl6pPr>
            <a:lvl7pPr lvl="6" algn="ctr" rtl="0">
              <a:lnSpc>
                <a:spcPct val="100000"/>
              </a:lnSpc>
              <a:spcBef>
                <a:spcPts val="1000"/>
              </a:spcBef>
              <a:spcAft>
                <a:spcPts val="0"/>
              </a:spcAft>
              <a:buSzPts val="2000"/>
              <a:buFont typeface="Arial"/>
              <a:buNone/>
              <a:defRPr sz="2000">
                <a:solidFill>
                  <a:srgbClr val="959595"/>
                </a:solidFill>
                <a:latin typeface="Arial"/>
                <a:ea typeface="Arial"/>
                <a:cs typeface="Arial"/>
                <a:sym typeface="Arial"/>
              </a:defRPr>
            </a:lvl7pPr>
            <a:lvl8pPr lvl="7" algn="ctr" rtl="0">
              <a:lnSpc>
                <a:spcPct val="100000"/>
              </a:lnSpc>
              <a:spcBef>
                <a:spcPts val="1000"/>
              </a:spcBef>
              <a:spcAft>
                <a:spcPts val="0"/>
              </a:spcAft>
              <a:buSzPts val="2000"/>
              <a:buFont typeface="Arial"/>
              <a:buNone/>
              <a:defRPr sz="2000">
                <a:solidFill>
                  <a:srgbClr val="959595"/>
                </a:solidFill>
                <a:latin typeface="Arial"/>
                <a:ea typeface="Arial"/>
                <a:cs typeface="Arial"/>
                <a:sym typeface="Arial"/>
              </a:defRPr>
            </a:lvl8pPr>
            <a:lvl9pPr lvl="8" algn="ctr" rtl="0">
              <a:lnSpc>
                <a:spcPct val="100000"/>
              </a:lnSpc>
              <a:spcBef>
                <a:spcPts val="1000"/>
              </a:spcBef>
              <a:spcAft>
                <a:spcPts val="0"/>
              </a:spcAft>
              <a:buSzPts val="2000"/>
              <a:buFont typeface="Arial"/>
              <a:buNone/>
              <a:defRPr sz="2000">
                <a:solidFill>
                  <a:srgbClr val="959595"/>
                </a:solidFill>
                <a:latin typeface="Arial"/>
                <a:ea typeface="Arial"/>
                <a:cs typeface="Arial"/>
                <a:sym typeface="Arial"/>
              </a:defRPr>
            </a:lvl9pPr>
          </a:lstStyle>
          <a:p>
            <a:endParaRPr/>
          </a:p>
        </p:txBody>
      </p:sp>
      <p:sp>
        <p:nvSpPr>
          <p:cNvPr id="21" name="Google Shape;21;g19cbf142aff_0_46"/>
          <p:cNvSpPr txBox="1">
            <a:spLocks noGrp="1"/>
          </p:cNvSpPr>
          <p:nvPr>
            <p:ph type="ctrTitle"/>
          </p:nvPr>
        </p:nvSpPr>
        <p:spPr>
          <a:xfrm>
            <a:off x="1926450" y="4118751"/>
            <a:ext cx="8339100" cy="11763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Clr>
                <a:schemeClr val="dk1"/>
              </a:buClr>
              <a:buSzPts val="2600"/>
              <a:buFont typeface="Arial"/>
              <a:buNone/>
              <a:defRPr sz="2600" b="0" i="0">
                <a:solidFill>
                  <a:schemeClr val="dk1"/>
                </a:solidFill>
                <a:latin typeface="Arial"/>
                <a:ea typeface="Arial"/>
                <a:cs typeface="Arial"/>
                <a:sym typeface="Arial"/>
              </a:defRPr>
            </a:lvl1pPr>
            <a:lvl2pPr lvl="1" algn="l" rtl="0">
              <a:lnSpc>
                <a:spcPct val="100000"/>
              </a:lnSpc>
              <a:spcBef>
                <a:spcPts val="0"/>
              </a:spcBef>
              <a:spcAft>
                <a:spcPts val="0"/>
              </a:spcAft>
              <a:buSzPts val="2600"/>
              <a:buNone/>
              <a:defRPr sz="2600"/>
            </a:lvl2pPr>
            <a:lvl3pPr lvl="2" algn="l" rtl="0">
              <a:lnSpc>
                <a:spcPct val="100000"/>
              </a:lnSpc>
              <a:spcBef>
                <a:spcPts val="0"/>
              </a:spcBef>
              <a:spcAft>
                <a:spcPts val="0"/>
              </a:spcAft>
              <a:buSzPts val="2600"/>
              <a:buNone/>
              <a:defRPr sz="2600"/>
            </a:lvl3pPr>
            <a:lvl4pPr lvl="3" algn="l" rtl="0">
              <a:lnSpc>
                <a:spcPct val="100000"/>
              </a:lnSpc>
              <a:spcBef>
                <a:spcPts val="0"/>
              </a:spcBef>
              <a:spcAft>
                <a:spcPts val="0"/>
              </a:spcAft>
              <a:buSzPts val="2600"/>
              <a:buNone/>
              <a:defRPr sz="2600"/>
            </a:lvl4pPr>
            <a:lvl5pPr lvl="4" algn="l" rtl="0">
              <a:lnSpc>
                <a:spcPct val="100000"/>
              </a:lnSpc>
              <a:spcBef>
                <a:spcPts val="0"/>
              </a:spcBef>
              <a:spcAft>
                <a:spcPts val="0"/>
              </a:spcAft>
              <a:buSzPts val="2600"/>
              <a:buNone/>
              <a:defRPr sz="2600"/>
            </a:lvl5pPr>
            <a:lvl6pPr lvl="5" algn="l" rtl="0">
              <a:lnSpc>
                <a:spcPct val="100000"/>
              </a:lnSpc>
              <a:spcBef>
                <a:spcPts val="0"/>
              </a:spcBef>
              <a:spcAft>
                <a:spcPts val="0"/>
              </a:spcAft>
              <a:buSzPts val="2600"/>
              <a:buNone/>
              <a:defRPr sz="2600"/>
            </a:lvl6pPr>
            <a:lvl7pPr lvl="6" algn="l" rtl="0">
              <a:lnSpc>
                <a:spcPct val="100000"/>
              </a:lnSpc>
              <a:spcBef>
                <a:spcPts val="0"/>
              </a:spcBef>
              <a:spcAft>
                <a:spcPts val="0"/>
              </a:spcAft>
              <a:buSzPts val="2600"/>
              <a:buNone/>
              <a:defRPr sz="2600"/>
            </a:lvl7pPr>
            <a:lvl8pPr lvl="7" algn="l" rtl="0">
              <a:lnSpc>
                <a:spcPct val="100000"/>
              </a:lnSpc>
              <a:spcBef>
                <a:spcPts val="0"/>
              </a:spcBef>
              <a:spcAft>
                <a:spcPts val="0"/>
              </a:spcAft>
              <a:buSzPts val="2600"/>
              <a:buNone/>
              <a:defRPr sz="2600"/>
            </a:lvl8pPr>
            <a:lvl9pPr lvl="8" algn="l" rtl="0">
              <a:lnSpc>
                <a:spcPct val="100000"/>
              </a:lnSpc>
              <a:spcBef>
                <a:spcPts val="0"/>
              </a:spcBef>
              <a:spcAft>
                <a:spcPts val="0"/>
              </a:spcAft>
              <a:buSzPts val="2600"/>
              <a:buNone/>
              <a:defRPr sz="2600"/>
            </a:lvl9pPr>
          </a:lstStyle>
          <a:p>
            <a:endParaRPr/>
          </a:p>
        </p:txBody>
      </p:sp>
      <p:pic>
        <p:nvPicPr>
          <p:cNvPr id="22" name="Google Shape;22;g19cbf142aff_0_46"/>
          <p:cNvPicPr preferRelativeResize="0"/>
          <p:nvPr/>
        </p:nvPicPr>
        <p:blipFill rotWithShape="1">
          <a:blip r:embed="rId2">
            <a:alphaModFix/>
          </a:blip>
          <a:srcRect r="61688"/>
          <a:stretch/>
        </p:blipFill>
        <p:spPr>
          <a:xfrm>
            <a:off x="0" y="-13112"/>
            <a:ext cx="2665710" cy="3903420"/>
          </a:xfrm>
          <a:prstGeom prst="rect">
            <a:avLst/>
          </a:prstGeom>
          <a:noFill/>
          <a:ln>
            <a:noFill/>
          </a:ln>
        </p:spPr>
      </p:pic>
      <p:pic>
        <p:nvPicPr>
          <p:cNvPr id="23" name="Google Shape;23;g19cbf142aff_0_46"/>
          <p:cNvPicPr preferRelativeResize="0"/>
          <p:nvPr/>
        </p:nvPicPr>
        <p:blipFill rotWithShape="1">
          <a:blip r:embed="rId2">
            <a:alphaModFix/>
          </a:blip>
          <a:srcRect l="55132"/>
          <a:stretch/>
        </p:blipFill>
        <p:spPr>
          <a:xfrm>
            <a:off x="9072080" y="-13112"/>
            <a:ext cx="3119920" cy="3900883"/>
          </a:xfrm>
          <a:prstGeom prst="rect">
            <a:avLst/>
          </a:prstGeom>
          <a:noFill/>
          <a:ln>
            <a:noFill/>
          </a:ln>
        </p:spPr>
      </p:pic>
      <p:sp>
        <p:nvSpPr>
          <p:cNvPr id="24" name="Google Shape;24;g19cbf142aff_0_46"/>
          <p:cNvSpPr/>
          <p:nvPr/>
        </p:nvSpPr>
        <p:spPr>
          <a:xfrm>
            <a:off x="2665708" y="-13112"/>
            <a:ext cx="6406500" cy="3890100"/>
          </a:xfrm>
          <a:prstGeom prst="rect">
            <a:avLst/>
          </a:prstGeom>
          <a:solidFill>
            <a:srgbClr val="011855"/>
          </a:solidFill>
          <a:ln w="19050" cap="rnd" cmpd="sng">
            <a:solidFill>
              <a:srgbClr val="0118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5" name="Google Shape;25;g19cbf142aff_0_46"/>
          <p:cNvSpPr/>
          <p:nvPr/>
        </p:nvSpPr>
        <p:spPr>
          <a:xfrm>
            <a:off x="7488789" y="-13112"/>
            <a:ext cx="2203800" cy="2254500"/>
          </a:xfrm>
          <a:prstGeom prst="rect">
            <a:avLst/>
          </a:prstGeom>
          <a:solidFill>
            <a:srgbClr val="011855"/>
          </a:solidFill>
          <a:ln w="19050" cap="rnd" cmpd="sng">
            <a:solidFill>
              <a:srgbClr val="0118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6" name="Google Shape;26;g19cbf142aff_0_46"/>
          <p:cNvSpPr/>
          <p:nvPr/>
        </p:nvSpPr>
        <p:spPr>
          <a:xfrm>
            <a:off x="2367046" y="1564063"/>
            <a:ext cx="2203800" cy="2254500"/>
          </a:xfrm>
          <a:prstGeom prst="rect">
            <a:avLst/>
          </a:prstGeom>
          <a:solidFill>
            <a:srgbClr val="011855"/>
          </a:solidFill>
          <a:ln w="19050" cap="rnd" cmpd="sng">
            <a:solidFill>
              <a:srgbClr val="0118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7" name="Google Shape;27;g19cbf142aff_0_46"/>
          <p:cNvSpPr/>
          <p:nvPr/>
        </p:nvSpPr>
        <p:spPr>
          <a:xfrm>
            <a:off x="13969" y="-13112"/>
            <a:ext cx="1008900" cy="883500"/>
          </a:xfrm>
          <a:prstGeom prst="rect">
            <a:avLst/>
          </a:prstGeom>
          <a:solidFill>
            <a:srgbClr val="011855"/>
          </a:solidFill>
          <a:ln w="19050" cap="rnd" cmpd="sng">
            <a:solidFill>
              <a:srgbClr val="0118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28" name="Google Shape;28;g19cbf142aff_0_46"/>
          <p:cNvPicPr preferRelativeResize="0"/>
          <p:nvPr/>
        </p:nvPicPr>
        <p:blipFill rotWithShape="1">
          <a:blip r:embed="rId3">
            <a:alphaModFix/>
          </a:blip>
          <a:srcRect/>
          <a:stretch/>
        </p:blipFill>
        <p:spPr>
          <a:xfrm>
            <a:off x="4648777" y="1202819"/>
            <a:ext cx="2894450" cy="1628130"/>
          </a:xfrm>
          <a:prstGeom prst="rect">
            <a:avLst/>
          </a:prstGeom>
          <a:noFill/>
          <a:ln>
            <a:noFill/>
          </a:ln>
        </p:spPr>
      </p:pic>
      <p:pic>
        <p:nvPicPr>
          <p:cNvPr id="29" name="Google Shape;29;g19cbf142aff_0_46" descr="A picture containing flower, sunflower&#10;&#10;Description automatically generated"/>
          <p:cNvPicPr preferRelativeResize="0"/>
          <p:nvPr/>
        </p:nvPicPr>
        <p:blipFill rotWithShape="1">
          <a:blip r:embed="rId4">
            <a:alphaModFix/>
          </a:blip>
          <a:srcRect/>
          <a:stretch/>
        </p:blipFill>
        <p:spPr>
          <a:xfrm>
            <a:off x="637308" y="6080547"/>
            <a:ext cx="611459" cy="407639"/>
          </a:xfrm>
          <a:prstGeom prst="rect">
            <a:avLst/>
          </a:prstGeom>
          <a:noFill/>
          <a:ln>
            <a:noFill/>
          </a:ln>
        </p:spPr>
      </p:pic>
      <p:sp>
        <p:nvSpPr>
          <p:cNvPr id="30" name="Google Shape;30;g19cbf142aff_0_46"/>
          <p:cNvSpPr txBox="1"/>
          <p:nvPr/>
        </p:nvSpPr>
        <p:spPr>
          <a:xfrm>
            <a:off x="1248767" y="6130422"/>
            <a:ext cx="106383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This project has received funding from the European Union’s Horizon 2020 research and innovation programme under grant agreement No </a:t>
            </a:r>
            <a:r>
              <a:rPr lang="en-US" sz="1200" b="0" i="0" u="none" strike="noStrike" cap="none">
                <a:solidFill>
                  <a:schemeClr val="dk1"/>
                </a:solidFill>
                <a:latin typeface="Trebuchet MS"/>
                <a:ea typeface="Trebuchet MS"/>
                <a:cs typeface="Trebuchet MS"/>
                <a:sym typeface="Trebuchet MS"/>
              </a:rPr>
              <a:t>101033740</a:t>
            </a:r>
            <a:endParaRPr sz="1400" b="0" i="0" u="none" strike="noStrike" cap="none">
              <a:solidFill>
                <a:srgbClr val="000000"/>
              </a:solidFill>
              <a:latin typeface="Arial"/>
              <a:ea typeface="Arial"/>
              <a:cs typeface="Arial"/>
              <a:sym typeface="Arial"/>
            </a:endParaRPr>
          </a:p>
        </p:txBody>
      </p:sp>
      <p:sp>
        <p:nvSpPr>
          <p:cNvPr id="31" name="Google Shape;31;g19cbf142aff_0_46"/>
          <p:cNvSpPr>
            <a:spLocks noGrp="1"/>
          </p:cNvSpPr>
          <p:nvPr>
            <p:ph type="pic" idx="2"/>
          </p:nvPr>
        </p:nvSpPr>
        <p:spPr>
          <a:xfrm>
            <a:off x="10321871" y="4902481"/>
            <a:ext cx="1299600" cy="950700"/>
          </a:xfrm>
          <a:prstGeom prst="rect">
            <a:avLst/>
          </a:prstGeom>
          <a:noFill/>
          <a:ln>
            <a:noFill/>
          </a:ln>
        </p:spPr>
      </p:sp>
      <p:sp>
        <p:nvSpPr>
          <p:cNvPr id="32" name="Google Shape;32;g19cbf142aff_0_46"/>
          <p:cNvSpPr/>
          <p:nvPr/>
        </p:nvSpPr>
        <p:spPr>
          <a:xfrm>
            <a:off x="4120932" y="3183513"/>
            <a:ext cx="3950100" cy="3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chemeClr val="lt2"/>
                </a:solidFill>
                <a:latin typeface="Arial"/>
                <a:ea typeface="Arial"/>
                <a:cs typeface="Arial"/>
                <a:sym typeface="Arial"/>
              </a:rPr>
              <a:t>Shaping a Circular Sustainable Future</a:t>
            </a:r>
            <a:endParaRPr sz="1700" b="0" i="0" u="none" strike="noStrike" cap="none">
              <a:solidFill>
                <a:schemeClr val="lt2"/>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GC Title and Content 1">
  <p:cSld name="BGC Title and Content_1">
    <p:spTree>
      <p:nvGrpSpPr>
        <p:cNvPr id="1" name="Shape 33"/>
        <p:cNvGrpSpPr/>
        <p:nvPr/>
      </p:nvGrpSpPr>
      <p:grpSpPr>
        <a:xfrm>
          <a:off x="0" y="0"/>
          <a:ext cx="0" cy="0"/>
          <a:chOff x="0" y="0"/>
          <a:chExt cx="0" cy="0"/>
        </a:xfrm>
      </p:grpSpPr>
      <p:sp>
        <p:nvSpPr>
          <p:cNvPr id="34" name="Google Shape;34;g19cbf142aff_0_60"/>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rgbClr val="011855"/>
              </a:buClr>
              <a:buSzPts val="3000"/>
              <a:buFont typeface="Arial"/>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
        <p:nvSpPr>
          <p:cNvPr id="35" name="Google Shape;35;g19cbf142aff_0_60"/>
          <p:cNvSpPr txBox="1">
            <a:spLocks noGrp="1"/>
          </p:cNvSpPr>
          <p:nvPr>
            <p:ph type="body" idx="1"/>
          </p:nvPr>
        </p:nvSpPr>
        <p:spPr>
          <a:xfrm>
            <a:off x="2078182" y="1930494"/>
            <a:ext cx="8944500" cy="3880800"/>
          </a:xfrm>
          <a:prstGeom prst="rect">
            <a:avLst/>
          </a:prstGeom>
          <a:noFill/>
          <a:ln>
            <a:noFill/>
          </a:ln>
        </p:spPr>
        <p:txBody>
          <a:bodyPr spcFirstLastPara="1" wrap="square" lIns="91425" tIns="45700" rIns="91425" bIns="45700" anchor="t" anchorCtr="0">
            <a:normAutofit/>
          </a:bodyPr>
          <a:lstStyle>
            <a:lvl1pPr marL="457200" lvl="0" indent="-330200" algn="l" rtl="0">
              <a:lnSpc>
                <a:spcPct val="100000"/>
              </a:lnSpc>
              <a:spcBef>
                <a:spcPts val="1000"/>
              </a:spcBef>
              <a:spcAft>
                <a:spcPts val="0"/>
              </a:spcAft>
              <a:buClr>
                <a:srgbClr val="34B781"/>
              </a:buClr>
              <a:buSzPts val="1600"/>
              <a:buChar char="•"/>
              <a:defRPr sz="1600"/>
            </a:lvl1pPr>
            <a:lvl2pPr marL="914400" lvl="1" indent="-330200" algn="l" rtl="0">
              <a:lnSpc>
                <a:spcPct val="100000"/>
              </a:lnSpc>
              <a:spcBef>
                <a:spcPts val="1000"/>
              </a:spcBef>
              <a:spcAft>
                <a:spcPts val="0"/>
              </a:spcAft>
              <a:buClr>
                <a:srgbClr val="34B781"/>
              </a:buClr>
              <a:buSzPts val="1600"/>
              <a:buChar char="•"/>
              <a:defRPr sz="1600"/>
            </a:lvl2pPr>
            <a:lvl3pPr marL="1371600" lvl="2" indent="-330200" algn="l" rtl="0">
              <a:lnSpc>
                <a:spcPct val="100000"/>
              </a:lnSpc>
              <a:spcBef>
                <a:spcPts val="1000"/>
              </a:spcBef>
              <a:spcAft>
                <a:spcPts val="0"/>
              </a:spcAft>
              <a:buClr>
                <a:srgbClr val="34B781"/>
              </a:buClr>
              <a:buSzPts val="1600"/>
              <a:buChar char="•"/>
              <a:defRPr sz="1600"/>
            </a:lvl3pPr>
            <a:lvl4pPr marL="1828800" lvl="3" indent="-330200" algn="l" rtl="0">
              <a:lnSpc>
                <a:spcPct val="100000"/>
              </a:lnSpc>
              <a:spcBef>
                <a:spcPts val="1000"/>
              </a:spcBef>
              <a:spcAft>
                <a:spcPts val="0"/>
              </a:spcAft>
              <a:buClr>
                <a:srgbClr val="34B781"/>
              </a:buClr>
              <a:buSzPts val="1600"/>
              <a:buChar char="•"/>
              <a:defRPr sz="1600"/>
            </a:lvl4pPr>
            <a:lvl5pPr marL="2286000" lvl="4" indent="-330200" algn="l" rtl="0">
              <a:lnSpc>
                <a:spcPct val="100000"/>
              </a:lnSpc>
              <a:spcBef>
                <a:spcPts val="1000"/>
              </a:spcBef>
              <a:spcAft>
                <a:spcPts val="0"/>
              </a:spcAft>
              <a:buClr>
                <a:srgbClr val="34B781"/>
              </a:buClr>
              <a:buSzPts val="1600"/>
              <a:buChar char="•"/>
              <a:defRPr sz="1600"/>
            </a:lvl5pPr>
            <a:lvl6pPr marL="2743200" lvl="5" indent="-330200" algn="l" rtl="0">
              <a:lnSpc>
                <a:spcPct val="100000"/>
              </a:lnSpc>
              <a:spcBef>
                <a:spcPts val="1000"/>
              </a:spcBef>
              <a:spcAft>
                <a:spcPts val="0"/>
              </a:spcAft>
              <a:buSzPts val="1600"/>
              <a:buFont typeface="Arial"/>
              <a:buChar char="►"/>
              <a:defRPr sz="1600">
                <a:latin typeface="Arial"/>
                <a:ea typeface="Arial"/>
                <a:cs typeface="Arial"/>
                <a:sym typeface="Arial"/>
              </a:defRPr>
            </a:lvl6pPr>
            <a:lvl7pPr marL="3200400" lvl="6" indent="-330200" algn="l" rtl="0">
              <a:lnSpc>
                <a:spcPct val="100000"/>
              </a:lnSpc>
              <a:spcBef>
                <a:spcPts val="1000"/>
              </a:spcBef>
              <a:spcAft>
                <a:spcPts val="0"/>
              </a:spcAft>
              <a:buSzPts val="1600"/>
              <a:buFont typeface="Arial"/>
              <a:buChar char="►"/>
              <a:defRPr sz="1600">
                <a:latin typeface="Arial"/>
                <a:ea typeface="Arial"/>
                <a:cs typeface="Arial"/>
                <a:sym typeface="Arial"/>
              </a:defRPr>
            </a:lvl7pPr>
            <a:lvl8pPr marL="3657600" lvl="7" indent="-330200" algn="l" rtl="0">
              <a:lnSpc>
                <a:spcPct val="100000"/>
              </a:lnSpc>
              <a:spcBef>
                <a:spcPts val="1000"/>
              </a:spcBef>
              <a:spcAft>
                <a:spcPts val="0"/>
              </a:spcAft>
              <a:buSzPts val="1600"/>
              <a:buFont typeface="Arial"/>
              <a:buChar char="►"/>
              <a:defRPr sz="1600">
                <a:latin typeface="Arial"/>
                <a:ea typeface="Arial"/>
                <a:cs typeface="Arial"/>
                <a:sym typeface="Arial"/>
              </a:defRPr>
            </a:lvl8pPr>
            <a:lvl9pPr marL="4114800" lvl="8" indent="-330200" algn="l" rtl="0">
              <a:lnSpc>
                <a:spcPct val="100000"/>
              </a:lnSpc>
              <a:spcBef>
                <a:spcPts val="1000"/>
              </a:spcBef>
              <a:spcAft>
                <a:spcPts val="0"/>
              </a:spcAft>
              <a:buSzPts val="1600"/>
              <a:buFont typeface="Arial"/>
              <a:buChar char="►"/>
              <a:defRPr sz="1600">
                <a:latin typeface="Arial"/>
                <a:ea typeface="Arial"/>
                <a:cs typeface="Arial"/>
                <a:sym typeface="Arial"/>
              </a:defRPr>
            </a:lvl9pPr>
          </a:lstStyle>
          <a:p>
            <a:endParaRPr/>
          </a:p>
        </p:txBody>
      </p:sp>
      <p:sp>
        <p:nvSpPr>
          <p:cNvPr id="36" name="Google Shape;36;g19cbf142aff_0_60"/>
          <p:cNvSpPr txBox="1">
            <a:spLocks noGrp="1"/>
          </p:cNvSpPr>
          <p:nvPr>
            <p:ph type="dt" idx="10"/>
          </p:nvPr>
        </p:nvSpPr>
        <p:spPr>
          <a:xfrm>
            <a:off x="1262623" y="6101803"/>
            <a:ext cx="6633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 name="Google Shape;37;g19cbf142aff_0_60"/>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38" name="Google Shape;38;g19cbf142aff_0_60"/>
          <p:cNvSpPr txBox="1">
            <a:spLocks noGrp="1"/>
          </p:cNvSpPr>
          <p:nvPr>
            <p:ph type="ftr" idx="11"/>
          </p:nvPr>
        </p:nvSpPr>
        <p:spPr>
          <a:xfrm>
            <a:off x="2078182" y="6101803"/>
            <a:ext cx="8944500" cy="386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 name="Google Shape;39;g19cbf142aff_0_60"/>
          <p:cNvSpPr txBox="1"/>
          <p:nvPr/>
        </p:nvSpPr>
        <p:spPr>
          <a:xfrm>
            <a:off x="1837700" y="6550200"/>
            <a:ext cx="8719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This project has received funding from the European Union’s Horizon 2020 research and innovation programme under grant agreement No 101033740</a:t>
            </a:r>
            <a:endParaRPr sz="8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GC Two Content 1">
  <p:cSld name="TWO_OBJECTS_1">
    <p:spTree>
      <p:nvGrpSpPr>
        <p:cNvPr id="1" name="Shape 40"/>
        <p:cNvGrpSpPr/>
        <p:nvPr/>
      </p:nvGrpSpPr>
      <p:grpSpPr>
        <a:xfrm>
          <a:off x="0" y="0"/>
          <a:ext cx="0" cy="0"/>
          <a:chOff x="0" y="0"/>
          <a:chExt cx="0" cy="0"/>
        </a:xfrm>
      </p:grpSpPr>
      <p:sp>
        <p:nvSpPr>
          <p:cNvPr id="41" name="Google Shape;41;g19cbf142aff_0_72"/>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rgbClr val="011855"/>
              </a:buClr>
              <a:buSzPts val="3000"/>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
        <p:nvSpPr>
          <p:cNvPr id="42" name="Google Shape;42;g19cbf142aff_0_72"/>
          <p:cNvSpPr txBox="1">
            <a:spLocks noGrp="1"/>
          </p:cNvSpPr>
          <p:nvPr>
            <p:ph type="body" idx="1"/>
          </p:nvPr>
        </p:nvSpPr>
        <p:spPr>
          <a:xfrm>
            <a:off x="2078181" y="1930489"/>
            <a:ext cx="4455600" cy="3880800"/>
          </a:xfrm>
          <a:prstGeom prst="rect">
            <a:avLst/>
          </a:prstGeom>
          <a:noFill/>
          <a:ln>
            <a:noFill/>
          </a:ln>
        </p:spPr>
        <p:txBody>
          <a:bodyPr spcFirstLastPara="1" wrap="square" lIns="91425" tIns="45700" rIns="91425" bIns="45700" anchor="t" anchorCtr="0">
            <a:normAutofit/>
          </a:bodyPr>
          <a:lstStyle>
            <a:lvl1pPr marL="457200" lvl="0" indent="-330200" algn="l" rtl="0">
              <a:lnSpc>
                <a:spcPct val="100000"/>
              </a:lnSpc>
              <a:spcBef>
                <a:spcPts val="1000"/>
              </a:spcBef>
              <a:spcAft>
                <a:spcPts val="0"/>
              </a:spcAft>
              <a:buSzPts val="1600"/>
              <a:buChar char="•"/>
              <a:defRPr sz="1600"/>
            </a:lvl1pPr>
            <a:lvl2pPr marL="914400" lvl="1" indent="-330200" algn="l" rtl="0">
              <a:lnSpc>
                <a:spcPct val="100000"/>
              </a:lnSpc>
              <a:spcBef>
                <a:spcPts val="1000"/>
              </a:spcBef>
              <a:spcAft>
                <a:spcPts val="0"/>
              </a:spcAft>
              <a:buSzPts val="1600"/>
              <a:buChar char="•"/>
              <a:defRPr sz="1600"/>
            </a:lvl2pPr>
            <a:lvl3pPr marL="1371600" lvl="2" indent="-330200" algn="l" rtl="0">
              <a:lnSpc>
                <a:spcPct val="100000"/>
              </a:lnSpc>
              <a:spcBef>
                <a:spcPts val="1000"/>
              </a:spcBef>
              <a:spcAft>
                <a:spcPts val="0"/>
              </a:spcAft>
              <a:buSzPts val="1600"/>
              <a:buChar char="•"/>
              <a:defRPr sz="1600"/>
            </a:lvl3pPr>
            <a:lvl4pPr marL="1828800" lvl="3" indent="-330200" algn="l" rtl="0">
              <a:lnSpc>
                <a:spcPct val="100000"/>
              </a:lnSpc>
              <a:spcBef>
                <a:spcPts val="1000"/>
              </a:spcBef>
              <a:spcAft>
                <a:spcPts val="0"/>
              </a:spcAft>
              <a:buSzPts val="1600"/>
              <a:buChar char="•"/>
              <a:defRPr sz="1600"/>
            </a:lvl4pPr>
            <a:lvl5pPr marL="2286000" lvl="4" indent="-330200" algn="l" rtl="0">
              <a:lnSpc>
                <a:spcPct val="100000"/>
              </a:lnSpc>
              <a:spcBef>
                <a:spcPts val="1000"/>
              </a:spcBef>
              <a:spcAft>
                <a:spcPts val="0"/>
              </a:spcAft>
              <a:buSzPts val="1600"/>
              <a:buChar char="•"/>
              <a:defRPr sz="1600"/>
            </a:lvl5pPr>
            <a:lvl6pPr marL="2743200" lvl="5" indent="-330200" algn="l" rtl="0">
              <a:lnSpc>
                <a:spcPct val="100000"/>
              </a:lnSpc>
              <a:spcBef>
                <a:spcPts val="1000"/>
              </a:spcBef>
              <a:spcAft>
                <a:spcPts val="0"/>
              </a:spcAft>
              <a:buSzPts val="1600"/>
              <a:buFont typeface="Arial"/>
              <a:buChar char="►"/>
              <a:defRPr sz="1600">
                <a:latin typeface="Arial"/>
                <a:ea typeface="Arial"/>
                <a:cs typeface="Arial"/>
                <a:sym typeface="Arial"/>
              </a:defRPr>
            </a:lvl6pPr>
            <a:lvl7pPr marL="3200400" lvl="6" indent="-330200" algn="l" rtl="0">
              <a:lnSpc>
                <a:spcPct val="100000"/>
              </a:lnSpc>
              <a:spcBef>
                <a:spcPts val="1000"/>
              </a:spcBef>
              <a:spcAft>
                <a:spcPts val="0"/>
              </a:spcAft>
              <a:buSzPts val="1600"/>
              <a:buFont typeface="Arial"/>
              <a:buChar char="►"/>
              <a:defRPr sz="1600">
                <a:latin typeface="Arial"/>
                <a:ea typeface="Arial"/>
                <a:cs typeface="Arial"/>
                <a:sym typeface="Arial"/>
              </a:defRPr>
            </a:lvl7pPr>
            <a:lvl8pPr marL="3657600" lvl="7" indent="-330200" algn="l" rtl="0">
              <a:lnSpc>
                <a:spcPct val="100000"/>
              </a:lnSpc>
              <a:spcBef>
                <a:spcPts val="1000"/>
              </a:spcBef>
              <a:spcAft>
                <a:spcPts val="0"/>
              </a:spcAft>
              <a:buSzPts val="1600"/>
              <a:buFont typeface="Arial"/>
              <a:buChar char="►"/>
              <a:defRPr sz="1600">
                <a:latin typeface="Arial"/>
                <a:ea typeface="Arial"/>
                <a:cs typeface="Arial"/>
                <a:sym typeface="Arial"/>
              </a:defRPr>
            </a:lvl8pPr>
            <a:lvl9pPr marL="4114800" lvl="8" indent="-330200" algn="l" rtl="0">
              <a:lnSpc>
                <a:spcPct val="100000"/>
              </a:lnSpc>
              <a:spcBef>
                <a:spcPts val="1000"/>
              </a:spcBef>
              <a:spcAft>
                <a:spcPts val="0"/>
              </a:spcAft>
              <a:buSzPts val="1600"/>
              <a:buFont typeface="Arial"/>
              <a:buChar char="►"/>
              <a:defRPr sz="1600">
                <a:latin typeface="Arial"/>
                <a:ea typeface="Arial"/>
                <a:cs typeface="Arial"/>
                <a:sym typeface="Arial"/>
              </a:defRPr>
            </a:lvl9pPr>
          </a:lstStyle>
          <a:p>
            <a:endParaRPr/>
          </a:p>
        </p:txBody>
      </p:sp>
      <p:sp>
        <p:nvSpPr>
          <p:cNvPr id="43" name="Google Shape;43;g19cbf142aff_0_72"/>
          <p:cNvSpPr txBox="1">
            <a:spLocks noGrp="1"/>
          </p:cNvSpPr>
          <p:nvPr>
            <p:ph type="body" idx="2"/>
          </p:nvPr>
        </p:nvSpPr>
        <p:spPr>
          <a:xfrm>
            <a:off x="6666807" y="1930488"/>
            <a:ext cx="4356000" cy="3880800"/>
          </a:xfrm>
          <a:prstGeom prst="rect">
            <a:avLst/>
          </a:prstGeom>
          <a:noFill/>
          <a:ln>
            <a:noFill/>
          </a:ln>
        </p:spPr>
        <p:txBody>
          <a:bodyPr spcFirstLastPara="1" wrap="square" lIns="91425" tIns="45700" rIns="91425" bIns="45700" anchor="t" anchorCtr="0">
            <a:normAutofit/>
          </a:bodyPr>
          <a:lstStyle>
            <a:lvl1pPr marL="457200" lvl="0" indent="-330200" algn="l" rtl="0">
              <a:lnSpc>
                <a:spcPct val="100000"/>
              </a:lnSpc>
              <a:spcBef>
                <a:spcPts val="1000"/>
              </a:spcBef>
              <a:spcAft>
                <a:spcPts val="0"/>
              </a:spcAft>
              <a:buSzPts val="1600"/>
              <a:buChar char="•"/>
              <a:defRPr sz="1600"/>
            </a:lvl1pPr>
            <a:lvl2pPr marL="914400" lvl="1" indent="-330200" algn="l" rtl="0">
              <a:lnSpc>
                <a:spcPct val="100000"/>
              </a:lnSpc>
              <a:spcBef>
                <a:spcPts val="1000"/>
              </a:spcBef>
              <a:spcAft>
                <a:spcPts val="0"/>
              </a:spcAft>
              <a:buSzPts val="1600"/>
              <a:buChar char="•"/>
              <a:defRPr sz="1600"/>
            </a:lvl2pPr>
            <a:lvl3pPr marL="1371600" lvl="2" indent="-330200" algn="l" rtl="0">
              <a:lnSpc>
                <a:spcPct val="100000"/>
              </a:lnSpc>
              <a:spcBef>
                <a:spcPts val="1000"/>
              </a:spcBef>
              <a:spcAft>
                <a:spcPts val="0"/>
              </a:spcAft>
              <a:buSzPts val="1600"/>
              <a:buChar char="•"/>
              <a:defRPr sz="1600"/>
            </a:lvl3pPr>
            <a:lvl4pPr marL="1828800" lvl="3" indent="-330200" algn="l" rtl="0">
              <a:lnSpc>
                <a:spcPct val="100000"/>
              </a:lnSpc>
              <a:spcBef>
                <a:spcPts val="1000"/>
              </a:spcBef>
              <a:spcAft>
                <a:spcPts val="0"/>
              </a:spcAft>
              <a:buSzPts val="1600"/>
              <a:buChar char="•"/>
              <a:defRPr sz="1600"/>
            </a:lvl4pPr>
            <a:lvl5pPr marL="2286000" lvl="4" indent="-330200" algn="l" rtl="0">
              <a:lnSpc>
                <a:spcPct val="100000"/>
              </a:lnSpc>
              <a:spcBef>
                <a:spcPts val="1000"/>
              </a:spcBef>
              <a:spcAft>
                <a:spcPts val="0"/>
              </a:spcAft>
              <a:buSzPts val="1600"/>
              <a:buChar char="•"/>
              <a:defRPr sz="1600"/>
            </a:lvl5pPr>
            <a:lvl6pPr marL="2743200" lvl="5" indent="-330200" algn="l" rtl="0">
              <a:lnSpc>
                <a:spcPct val="100000"/>
              </a:lnSpc>
              <a:spcBef>
                <a:spcPts val="1000"/>
              </a:spcBef>
              <a:spcAft>
                <a:spcPts val="0"/>
              </a:spcAft>
              <a:buSzPts val="1600"/>
              <a:buFont typeface="Arial"/>
              <a:buChar char="►"/>
              <a:defRPr sz="1600">
                <a:latin typeface="Arial"/>
                <a:ea typeface="Arial"/>
                <a:cs typeface="Arial"/>
                <a:sym typeface="Arial"/>
              </a:defRPr>
            </a:lvl6pPr>
            <a:lvl7pPr marL="3200400" lvl="6" indent="-330200" algn="l" rtl="0">
              <a:lnSpc>
                <a:spcPct val="100000"/>
              </a:lnSpc>
              <a:spcBef>
                <a:spcPts val="1000"/>
              </a:spcBef>
              <a:spcAft>
                <a:spcPts val="0"/>
              </a:spcAft>
              <a:buSzPts val="1600"/>
              <a:buFont typeface="Arial"/>
              <a:buChar char="►"/>
              <a:defRPr sz="1600">
                <a:latin typeface="Arial"/>
                <a:ea typeface="Arial"/>
                <a:cs typeface="Arial"/>
                <a:sym typeface="Arial"/>
              </a:defRPr>
            </a:lvl7pPr>
            <a:lvl8pPr marL="3657600" lvl="7" indent="-330200" algn="l" rtl="0">
              <a:lnSpc>
                <a:spcPct val="100000"/>
              </a:lnSpc>
              <a:spcBef>
                <a:spcPts val="1000"/>
              </a:spcBef>
              <a:spcAft>
                <a:spcPts val="0"/>
              </a:spcAft>
              <a:buSzPts val="1600"/>
              <a:buFont typeface="Arial"/>
              <a:buChar char="►"/>
              <a:defRPr sz="1600">
                <a:latin typeface="Arial"/>
                <a:ea typeface="Arial"/>
                <a:cs typeface="Arial"/>
                <a:sym typeface="Arial"/>
              </a:defRPr>
            </a:lvl8pPr>
            <a:lvl9pPr marL="4114800" lvl="8" indent="-330200" algn="l" rtl="0">
              <a:lnSpc>
                <a:spcPct val="100000"/>
              </a:lnSpc>
              <a:spcBef>
                <a:spcPts val="1000"/>
              </a:spcBef>
              <a:spcAft>
                <a:spcPts val="0"/>
              </a:spcAft>
              <a:buSzPts val="1600"/>
              <a:buFont typeface="Arial"/>
              <a:buChar char="►"/>
              <a:defRPr sz="1600">
                <a:latin typeface="Arial"/>
                <a:ea typeface="Arial"/>
                <a:cs typeface="Arial"/>
                <a:sym typeface="Arial"/>
              </a:defRPr>
            </a:lvl9pPr>
          </a:lstStyle>
          <a:p>
            <a:endParaRPr/>
          </a:p>
        </p:txBody>
      </p:sp>
      <p:sp>
        <p:nvSpPr>
          <p:cNvPr id="44" name="Google Shape;44;g19cbf142aff_0_72"/>
          <p:cNvSpPr txBox="1">
            <a:spLocks noGrp="1"/>
          </p:cNvSpPr>
          <p:nvPr>
            <p:ph type="dt" idx="10"/>
          </p:nvPr>
        </p:nvSpPr>
        <p:spPr>
          <a:xfrm>
            <a:off x="1262623" y="6101803"/>
            <a:ext cx="6633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 name="Google Shape;45;g19cbf142aff_0_72"/>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46" name="Google Shape;46;g19cbf142aff_0_72"/>
          <p:cNvSpPr txBox="1">
            <a:spLocks noGrp="1"/>
          </p:cNvSpPr>
          <p:nvPr>
            <p:ph type="ftr" idx="11"/>
          </p:nvPr>
        </p:nvSpPr>
        <p:spPr>
          <a:xfrm>
            <a:off x="2078182" y="6101803"/>
            <a:ext cx="8944500" cy="386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 name="Google Shape;47;g19cbf142aff_0_72"/>
          <p:cNvSpPr txBox="1"/>
          <p:nvPr/>
        </p:nvSpPr>
        <p:spPr>
          <a:xfrm>
            <a:off x="1837700" y="6550200"/>
            <a:ext cx="8719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This project has received funding from the European Union’s Horizon 2020 research and innovation programme under grant agreement No 101033740</a:t>
            </a:r>
            <a:endParaRPr sz="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GC Title Only 1">
  <p:cSld name="BGC Title Only_1">
    <p:spTree>
      <p:nvGrpSpPr>
        <p:cNvPr id="1" name="Shape 48"/>
        <p:cNvGrpSpPr/>
        <p:nvPr/>
      </p:nvGrpSpPr>
      <p:grpSpPr>
        <a:xfrm>
          <a:off x="0" y="0"/>
          <a:ext cx="0" cy="0"/>
          <a:chOff x="0" y="0"/>
          <a:chExt cx="0" cy="0"/>
        </a:xfrm>
      </p:grpSpPr>
      <p:sp>
        <p:nvSpPr>
          <p:cNvPr id="49" name="Google Shape;49;g19cbf142aff_0_86"/>
          <p:cNvSpPr txBox="1">
            <a:spLocks noGrp="1"/>
          </p:cNvSpPr>
          <p:nvPr>
            <p:ph type="dt" idx="10"/>
          </p:nvPr>
        </p:nvSpPr>
        <p:spPr>
          <a:xfrm>
            <a:off x="1262623" y="6101803"/>
            <a:ext cx="6633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0" name="Google Shape;50;g19cbf142aff_0_86"/>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51" name="Google Shape;51;g19cbf142aff_0_86"/>
          <p:cNvSpPr txBox="1">
            <a:spLocks noGrp="1"/>
          </p:cNvSpPr>
          <p:nvPr>
            <p:ph type="ftr" idx="11"/>
          </p:nvPr>
        </p:nvSpPr>
        <p:spPr>
          <a:xfrm>
            <a:off x="2078182" y="6101803"/>
            <a:ext cx="8944500" cy="386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 name="Google Shape;52;g19cbf142aff_0_86"/>
          <p:cNvSpPr txBox="1">
            <a:spLocks noGrp="1"/>
          </p:cNvSpPr>
          <p:nvPr>
            <p:ph type="title"/>
          </p:nvPr>
        </p:nvSpPr>
        <p:spPr>
          <a:xfrm>
            <a:off x="1262627" y="2768600"/>
            <a:ext cx="5498700" cy="13209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rgbClr val="011855"/>
              </a:buClr>
              <a:buSzPts val="3000"/>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
        <p:nvSpPr>
          <p:cNvPr id="53" name="Google Shape;53;g19cbf142aff_0_86"/>
          <p:cNvSpPr txBox="1"/>
          <p:nvPr/>
        </p:nvSpPr>
        <p:spPr>
          <a:xfrm>
            <a:off x="1837700" y="6550200"/>
            <a:ext cx="8719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This project has received funding from the European Union’s Horizon 2020 research and innovation programme under grant agreement No 101033740</a:t>
            </a:r>
            <a:endParaRPr sz="8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GC Two Content 1 1">
  <p:cSld name="TWO_OBJECTS_1_1">
    <p:spTree>
      <p:nvGrpSpPr>
        <p:cNvPr id="1" name="Shape 54"/>
        <p:cNvGrpSpPr/>
        <p:nvPr/>
      </p:nvGrpSpPr>
      <p:grpSpPr>
        <a:xfrm>
          <a:off x="0" y="0"/>
          <a:ext cx="0" cy="0"/>
          <a:chOff x="0" y="0"/>
          <a:chExt cx="0" cy="0"/>
        </a:xfrm>
      </p:grpSpPr>
      <p:sp>
        <p:nvSpPr>
          <p:cNvPr id="55" name="Google Shape;55;g1dc96e35b0a_0_69"/>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rgbClr val="011855"/>
              </a:buClr>
              <a:buSzPts val="3000"/>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
        <p:nvSpPr>
          <p:cNvPr id="56" name="Google Shape;56;g1dc96e35b0a_0_69"/>
          <p:cNvSpPr txBox="1">
            <a:spLocks noGrp="1"/>
          </p:cNvSpPr>
          <p:nvPr>
            <p:ph type="body" idx="1"/>
          </p:nvPr>
        </p:nvSpPr>
        <p:spPr>
          <a:xfrm>
            <a:off x="2078181" y="1930489"/>
            <a:ext cx="4455600" cy="3880800"/>
          </a:xfrm>
          <a:prstGeom prst="rect">
            <a:avLst/>
          </a:prstGeom>
          <a:noFill/>
          <a:ln>
            <a:noFill/>
          </a:ln>
        </p:spPr>
        <p:txBody>
          <a:bodyPr spcFirstLastPara="1" wrap="square" lIns="91425" tIns="45700" rIns="91425" bIns="45700" anchor="t" anchorCtr="0">
            <a:normAutofit/>
          </a:bodyPr>
          <a:lstStyle>
            <a:lvl1pPr marL="457200" lvl="0" indent="-330200" algn="l" rtl="0">
              <a:lnSpc>
                <a:spcPct val="100000"/>
              </a:lnSpc>
              <a:spcBef>
                <a:spcPts val="1000"/>
              </a:spcBef>
              <a:spcAft>
                <a:spcPts val="0"/>
              </a:spcAft>
              <a:buSzPts val="1600"/>
              <a:buChar char="•"/>
              <a:defRPr sz="1600"/>
            </a:lvl1pPr>
            <a:lvl2pPr marL="914400" lvl="1" indent="-330200" algn="l" rtl="0">
              <a:lnSpc>
                <a:spcPct val="100000"/>
              </a:lnSpc>
              <a:spcBef>
                <a:spcPts val="1000"/>
              </a:spcBef>
              <a:spcAft>
                <a:spcPts val="0"/>
              </a:spcAft>
              <a:buSzPts val="1600"/>
              <a:buChar char="•"/>
              <a:defRPr sz="1600"/>
            </a:lvl2pPr>
            <a:lvl3pPr marL="1371600" lvl="2" indent="-330200" algn="l" rtl="0">
              <a:lnSpc>
                <a:spcPct val="100000"/>
              </a:lnSpc>
              <a:spcBef>
                <a:spcPts val="1000"/>
              </a:spcBef>
              <a:spcAft>
                <a:spcPts val="0"/>
              </a:spcAft>
              <a:buSzPts val="1600"/>
              <a:buChar char="•"/>
              <a:defRPr sz="1600"/>
            </a:lvl3pPr>
            <a:lvl4pPr marL="1828800" lvl="3" indent="-330200" algn="l" rtl="0">
              <a:lnSpc>
                <a:spcPct val="100000"/>
              </a:lnSpc>
              <a:spcBef>
                <a:spcPts val="1000"/>
              </a:spcBef>
              <a:spcAft>
                <a:spcPts val="0"/>
              </a:spcAft>
              <a:buSzPts val="1600"/>
              <a:buChar char="•"/>
              <a:defRPr sz="1600"/>
            </a:lvl4pPr>
            <a:lvl5pPr marL="2286000" lvl="4" indent="-330200" algn="l" rtl="0">
              <a:lnSpc>
                <a:spcPct val="100000"/>
              </a:lnSpc>
              <a:spcBef>
                <a:spcPts val="1000"/>
              </a:spcBef>
              <a:spcAft>
                <a:spcPts val="0"/>
              </a:spcAft>
              <a:buSzPts val="1600"/>
              <a:buChar char="•"/>
              <a:defRPr sz="1600"/>
            </a:lvl5pPr>
            <a:lvl6pPr marL="2743200" lvl="5" indent="-330200" algn="l" rtl="0">
              <a:lnSpc>
                <a:spcPct val="100000"/>
              </a:lnSpc>
              <a:spcBef>
                <a:spcPts val="1000"/>
              </a:spcBef>
              <a:spcAft>
                <a:spcPts val="0"/>
              </a:spcAft>
              <a:buSzPts val="1600"/>
              <a:buFont typeface="Arial"/>
              <a:buChar char="►"/>
              <a:defRPr sz="1600">
                <a:latin typeface="Arial"/>
                <a:ea typeface="Arial"/>
                <a:cs typeface="Arial"/>
                <a:sym typeface="Arial"/>
              </a:defRPr>
            </a:lvl6pPr>
            <a:lvl7pPr marL="3200400" lvl="6" indent="-330200" algn="l" rtl="0">
              <a:lnSpc>
                <a:spcPct val="100000"/>
              </a:lnSpc>
              <a:spcBef>
                <a:spcPts val="1000"/>
              </a:spcBef>
              <a:spcAft>
                <a:spcPts val="0"/>
              </a:spcAft>
              <a:buSzPts val="1600"/>
              <a:buFont typeface="Arial"/>
              <a:buChar char="►"/>
              <a:defRPr sz="1600">
                <a:latin typeface="Arial"/>
                <a:ea typeface="Arial"/>
                <a:cs typeface="Arial"/>
                <a:sym typeface="Arial"/>
              </a:defRPr>
            </a:lvl7pPr>
            <a:lvl8pPr marL="3657600" lvl="7" indent="-330200" algn="l" rtl="0">
              <a:lnSpc>
                <a:spcPct val="100000"/>
              </a:lnSpc>
              <a:spcBef>
                <a:spcPts val="1000"/>
              </a:spcBef>
              <a:spcAft>
                <a:spcPts val="0"/>
              </a:spcAft>
              <a:buSzPts val="1600"/>
              <a:buFont typeface="Arial"/>
              <a:buChar char="►"/>
              <a:defRPr sz="1600">
                <a:latin typeface="Arial"/>
                <a:ea typeface="Arial"/>
                <a:cs typeface="Arial"/>
                <a:sym typeface="Arial"/>
              </a:defRPr>
            </a:lvl8pPr>
            <a:lvl9pPr marL="4114800" lvl="8" indent="-330200" algn="l" rtl="0">
              <a:lnSpc>
                <a:spcPct val="100000"/>
              </a:lnSpc>
              <a:spcBef>
                <a:spcPts val="1000"/>
              </a:spcBef>
              <a:spcAft>
                <a:spcPts val="0"/>
              </a:spcAft>
              <a:buSzPts val="1600"/>
              <a:buFont typeface="Arial"/>
              <a:buChar char="►"/>
              <a:defRPr sz="1600">
                <a:latin typeface="Arial"/>
                <a:ea typeface="Arial"/>
                <a:cs typeface="Arial"/>
                <a:sym typeface="Arial"/>
              </a:defRPr>
            </a:lvl9pPr>
          </a:lstStyle>
          <a:p>
            <a:endParaRPr/>
          </a:p>
        </p:txBody>
      </p:sp>
      <p:sp>
        <p:nvSpPr>
          <p:cNvPr id="57" name="Google Shape;57;g1dc96e35b0a_0_69"/>
          <p:cNvSpPr txBox="1">
            <a:spLocks noGrp="1"/>
          </p:cNvSpPr>
          <p:nvPr>
            <p:ph type="body" idx="2"/>
          </p:nvPr>
        </p:nvSpPr>
        <p:spPr>
          <a:xfrm>
            <a:off x="6666807" y="1930488"/>
            <a:ext cx="4356000" cy="3880800"/>
          </a:xfrm>
          <a:prstGeom prst="rect">
            <a:avLst/>
          </a:prstGeom>
          <a:noFill/>
          <a:ln>
            <a:noFill/>
          </a:ln>
        </p:spPr>
        <p:txBody>
          <a:bodyPr spcFirstLastPara="1" wrap="square" lIns="91425" tIns="45700" rIns="91425" bIns="45700" anchor="t" anchorCtr="0">
            <a:normAutofit/>
          </a:bodyPr>
          <a:lstStyle>
            <a:lvl1pPr marL="457200" lvl="0" indent="-330200" algn="l" rtl="0">
              <a:lnSpc>
                <a:spcPct val="100000"/>
              </a:lnSpc>
              <a:spcBef>
                <a:spcPts val="1000"/>
              </a:spcBef>
              <a:spcAft>
                <a:spcPts val="0"/>
              </a:spcAft>
              <a:buSzPts val="1600"/>
              <a:buChar char="•"/>
              <a:defRPr sz="1600"/>
            </a:lvl1pPr>
            <a:lvl2pPr marL="914400" lvl="1" indent="-330200" algn="l" rtl="0">
              <a:lnSpc>
                <a:spcPct val="100000"/>
              </a:lnSpc>
              <a:spcBef>
                <a:spcPts val="1000"/>
              </a:spcBef>
              <a:spcAft>
                <a:spcPts val="0"/>
              </a:spcAft>
              <a:buSzPts val="1600"/>
              <a:buChar char="•"/>
              <a:defRPr sz="1600"/>
            </a:lvl2pPr>
            <a:lvl3pPr marL="1371600" lvl="2" indent="-330200" algn="l" rtl="0">
              <a:lnSpc>
                <a:spcPct val="100000"/>
              </a:lnSpc>
              <a:spcBef>
                <a:spcPts val="1000"/>
              </a:spcBef>
              <a:spcAft>
                <a:spcPts val="0"/>
              </a:spcAft>
              <a:buSzPts val="1600"/>
              <a:buChar char="•"/>
              <a:defRPr sz="1600"/>
            </a:lvl3pPr>
            <a:lvl4pPr marL="1828800" lvl="3" indent="-330200" algn="l" rtl="0">
              <a:lnSpc>
                <a:spcPct val="100000"/>
              </a:lnSpc>
              <a:spcBef>
                <a:spcPts val="1000"/>
              </a:spcBef>
              <a:spcAft>
                <a:spcPts val="0"/>
              </a:spcAft>
              <a:buSzPts val="1600"/>
              <a:buChar char="•"/>
              <a:defRPr sz="1600"/>
            </a:lvl4pPr>
            <a:lvl5pPr marL="2286000" lvl="4" indent="-330200" algn="l" rtl="0">
              <a:lnSpc>
                <a:spcPct val="100000"/>
              </a:lnSpc>
              <a:spcBef>
                <a:spcPts val="1000"/>
              </a:spcBef>
              <a:spcAft>
                <a:spcPts val="0"/>
              </a:spcAft>
              <a:buSzPts val="1600"/>
              <a:buChar char="•"/>
              <a:defRPr sz="1600"/>
            </a:lvl5pPr>
            <a:lvl6pPr marL="2743200" lvl="5" indent="-330200" algn="l" rtl="0">
              <a:lnSpc>
                <a:spcPct val="100000"/>
              </a:lnSpc>
              <a:spcBef>
                <a:spcPts val="1000"/>
              </a:spcBef>
              <a:spcAft>
                <a:spcPts val="0"/>
              </a:spcAft>
              <a:buSzPts val="1600"/>
              <a:buFont typeface="Arial"/>
              <a:buChar char="►"/>
              <a:defRPr sz="1600">
                <a:latin typeface="Arial"/>
                <a:ea typeface="Arial"/>
                <a:cs typeface="Arial"/>
                <a:sym typeface="Arial"/>
              </a:defRPr>
            </a:lvl6pPr>
            <a:lvl7pPr marL="3200400" lvl="6" indent="-330200" algn="l" rtl="0">
              <a:lnSpc>
                <a:spcPct val="100000"/>
              </a:lnSpc>
              <a:spcBef>
                <a:spcPts val="1000"/>
              </a:spcBef>
              <a:spcAft>
                <a:spcPts val="0"/>
              </a:spcAft>
              <a:buSzPts val="1600"/>
              <a:buFont typeface="Arial"/>
              <a:buChar char="►"/>
              <a:defRPr sz="1600">
                <a:latin typeface="Arial"/>
                <a:ea typeface="Arial"/>
                <a:cs typeface="Arial"/>
                <a:sym typeface="Arial"/>
              </a:defRPr>
            </a:lvl7pPr>
            <a:lvl8pPr marL="3657600" lvl="7" indent="-330200" algn="l" rtl="0">
              <a:lnSpc>
                <a:spcPct val="100000"/>
              </a:lnSpc>
              <a:spcBef>
                <a:spcPts val="1000"/>
              </a:spcBef>
              <a:spcAft>
                <a:spcPts val="0"/>
              </a:spcAft>
              <a:buSzPts val="1600"/>
              <a:buFont typeface="Arial"/>
              <a:buChar char="►"/>
              <a:defRPr sz="1600">
                <a:latin typeface="Arial"/>
                <a:ea typeface="Arial"/>
                <a:cs typeface="Arial"/>
                <a:sym typeface="Arial"/>
              </a:defRPr>
            </a:lvl8pPr>
            <a:lvl9pPr marL="4114800" lvl="8" indent="-330200" algn="l" rtl="0">
              <a:lnSpc>
                <a:spcPct val="100000"/>
              </a:lnSpc>
              <a:spcBef>
                <a:spcPts val="1000"/>
              </a:spcBef>
              <a:spcAft>
                <a:spcPts val="0"/>
              </a:spcAft>
              <a:buSzPts val="1600"/>
              <a:buFont typeface="Arial"/>
              <a:buChar char="►"/>
              <a:defRPr sz="1600">
                <a:latin typeface="Arial"/>
                <a:ea typeface="Arial"/>
                <a:cs typeface="Arial"/>
                <a:sym typeface="Arial"/>
              </a:defRPr>
            </a:lvl9pPr>
          </a:lstStyle>
          <a:p>
            <a:endParaRPr/>
          </a:p>
        </p:txBody>
      </p:sp>
      <p:sp>
        <p:nvSpPr>
          <p:cNvPr id="58" name="Google Shape;58;g1dc96e35b0a_0_69"/>
          <p:cNvSpPr txBox="1">
            <a:spLocks noGrp="1"/>
          </p:cNvSpPr>
          <p:nvPr>
            <p:ph type="dt" idx="10"/>
          </p:nvPr>
        </p:nvSpPr>
        <p:spPr>
          <a:xfrm>
            <a:off x="1262623" y="6101803"/>
            <a:ext cx="6633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 name="Google Shape;59;g1dc96e35b0a_0_69"/>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60" name="Google Shape;60;g1dc96e35b0a_0_69"/>
          <p:cNvSpPr txBox="1">
            <a:spLocks noGrp="1"/>
          </p:cNvSpPr>
          <p:nvPr>
            <p:ph type="ftr" idx="11"/>
          </p:nvPr>
        </p:nvSpPr>
        <p:spPr>
          <a:xfrm>
            <a:off x="2078182" y="6101803"/>
            <a:ext cx="8944500" cy="386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g1dc96e35b0a_0_69"/>
          <p:cNvSpPr txBox="1"/>
          <p:nvPr/>
        </p:nvSpPr>
        <p:spPr>
          <a:xfrm>
            <a:off x="1990100" y="6702600"/>
            <a:ext cx="8719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This project has received funding from the European Union’s Horizon 2020 research and innovation programme under grant agreement No 101033740</a:t>
            </a:r>
            <a:endParaRPr sz="8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ollow us">
  <p:cSld name="Follow us">
    <p:spTree>
      <p:nvGrpSpPr>
        <p:cNvPr id="1" name="Shape 68"/>
        <p:cNvGrpSpPr/>
        <p:nvPr/>
      </p:nvGrpSpPr>
      <p:grpSpPr>
        <a:xfrm>
          <a:off x="0" y="0"/>
          <a:ext cx="0" cy="0"/>
          <a:chOff x="0" y="0"/>
          <a:chExt cx="0" cy="0"/>
        </a:xfrm>
      </p:grpSpPr>
      <p:pic>
        <p:nvPicPr>
          <p:cNvPr id="69" name="Google Shape;69;p21"/>
          <p:cNvPicPr preferRelativeResize="0"/>
          <p:nvPr/>
        </p:nvPicPr>
        <p:blipFill rotWithShape="1">
          <a:blip r:embed="rId2">
            <a:alphaModFix/>
          </a:blip>
          <a:srcRect/>
          <a:stretch/>
        </p:blipFill>
        <p:spPr>
          <a:xfrm>
            <a:off x="9508958" y="603623"/>
            <a:ext cx="2408230" cy="1432995"/>
          </a:xfrm>
          <a:prstGeom prst="rect">
            <a:avLst/>
          </a:prstGeom>
          <a:noFill/>
          <a:ln>
            <a:noFill/>
          </a:ln>
        </p:spPr>
      </p:pic>
      <p:pic>
        <p:nvPicPr>
          <p:cNvPr id="70" name="Google Shape;70;p21" descr="A picture containing flower, sunflower&#10;&#10;Description automatically generated"/>
          <p:cNvPicPr preferRelativeResize="0"/>
          <p:nvPr/>
        </p:nvPicPr>
        <p:blipFill rotWithShape="1">
          <a:blip r:embed="rId3">
            <a:alphaModFix/>
          </a:blip>
          <a:srcRect/>
          <a:stretch/>
        </p:blipFill>
        <p:spPr>
          <a:xfrm>
            <a:off x="637308" y="6080547"/>
            <a:ext cx="611459" cy="407639"/>
          </a:xfrm>
          <a:prstGeom prst="rect">
            <a:avLst/>
          </a:prstGeom>
          <a:noFill/>
          <a:ln>
            <a:noFill/>
          </a:ln>
        </p:spPr>
      </p:pic>
      <p:sp>
        <p:nvSpPr>
          <p:cNvPr id="71" name="Google Shape;71;p21"/>
          <p:cNvSpPr txBox="1"/>
          <p:nvPr/>
        </p:nvSpPr>
        <p:spPr>
          <a:xfrm>
            <a:off x="1248767" y="6130422"/>
            <a:ext cx="1063843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This project has received funding from the European Union’s Horizon 2020 research and innovation programme under grant agreement No </a:t>
            </a:r>
            <a:r>
              <a:rPr lang="en-US" sz="1200" b="0" i="0" u="none" strike="noStrike" cap="none">
                <a:solidFill>
                  <a:schemeClr val="dk1"/>
                </a:solidFill>
                <a:latin typeface="Calibri"/>
                <a:ea typeface="Calibri"/>
                <a:cs typeface="Calibri"/>
                <a:sym typeface="Calibri"/>
              </a:rPr>
              <a:t>101033740</a:t>
            </a:r>
            <a:endParaRPr sz="1400" b="0" i="0" u="none" strike="noStrike" cap="none">
              <a:solidFill>
                <a:srgbClr val="000000"/>
              </a:solidFill>
              <a:latin typeface="Arial"/>
              <a:ea typeface="Arial"/>
              <a:cs typeface="Arial"/>
              <a:sym typeface="Arial"/>
            </a:endParaRPr>
          </a:p>
        </p:txBody>
      </p:sp>
      <p:sp>
        <p:nvSpPr>
          <p:cNvPr id="72" name="Google Shape;72;p21"/>
          <p:cNvSpPr/>
          <p:nvPr/>
        </p:nvSpPr>
        <p:spPr>
          <a:xfrm>
            <a:off x="6270441" y="3117290"/>
            <a:ext cx="143617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222222"/>
                </a:solidFill>
                <a:latin typeface="Arial"/>
                <a:ea typeface="Arial"/>
                <a:cs typeface="Arial"/>
                <a:sym typeface="Arial"/>
              </a:rPr>
              <a:t>Follow us</a:t>
            </a:r>
            <a:endParaRPr sz="1800" b="0" i="0" u="none" strike="noStrike" cap="none">
              <a:solidFill>
                <a:schemeClr val="dk1"/>
              </a:solidFill>
              <a:latin typeface="Arial"/>
              <a:ea typeface="Arial"/>
              <a:cs typeface="Arial"/>
              <a:sym typeface="Arial"/>
            </a:endParaRPr>
          </a:p>
        </p:txBody>
      </p:sp>
      <p:sp>
        <p:nvSpPr>
          <p:cNvPr id="73" name="Google Shape;73;p21"/>
          <p:cNvSpPr/>
          <p:nvPr/>
        </p:nvSpPr>
        <p:spPr>
          <a:xfrm>
            <a:off x="7046058" y="3738472"/>
            <a:ext cx="3466012"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sng" strike="noStrike" cap="none">
                <a:solidFill>
                  <a:schemeClr val="hlink"/>
                </a:solidFill>
                <a:latin typeface="Arial"/>
                <a:ea typeface="Arial"/>
                <a:cs typeface="Arial"/>
                <a:sym typeface="Arial"/>
                <a:hlinkClick r:id="rId4"/>
              </a:rPr>
              <a:t>https://twitter.com/BusGoCircular</a:t>
            </a:r>
            <a:endParaRPr sz="1600" b="0" i="0" u="none" strike="noStrike" cap="none">
              <a:solidFill>
                <a:srgbClr val="34B781"/>
              </a:solidFill>
              <a:latin typeface="Arial"/>
              <a:ea typeface="Arial"/>
              <a:cs typeface="Arial"/>
              <a:sym typeface="Arial"/>
            </a:endParaRPr>
          </a:p>
        </p:txBody>
      </p:sp>
      <p:sp>
        <p:nvSpPr>
          <p:cNvPr id="74" name="Google Shape;74;p21"/>
          <p:cNvSpPr txBox="1"/>
          <p:nvPr/>
        </p:nvSpPr>
        <p:spPr>
          <a:xfrm>
            <a:off x="6988529" y="4421904"/>
            <a:ext cx="5040858"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sng" strike="noStrike" cap="none">
                <a:solidFill>
                  <a:schemeClr val="hlink"/>
                </a:solidFill>
                <a:latin typeface="Arial"/>
                <a:ea typeface="Arial"/>
                <a:cs typeface="Arial"/>
                <a:sym typeface="Arial"/>
                <a:hlinkClick r:id="rId5"/>
              </a:rPr>
              <a:t>https://www.linkedin.com/company/busgocircular</a:t>
            </a:r>
            <a:endParaRPr sz="1600" b="0" i="0" u="none" strike="noStrike" cap="none">
              <a:solidFill>
                <a:srgbClr val="34B781"/>
              </a:solidFill>
              <a:latin typeface="Arial"/>
              <a:ea typeface="Arial"/>
              <a:cs typeface="Arial"/>
              <a:sym typeface="Arial"/>
            </a:endParaRPr>
          </a:p>
        </p:txBody>
      </p:sp>
      <p:pic>
        <p:nvPicPr>
          <p:cNvPr id="75" name="Google Shape;75;p21" descr="twitter facebook linkedin icons | Multiple social media accounts,  Marketing, Marketing strategy social media"/>
          <p:cNvPicPr preferRelativeResize="0"/>
          <p:nvPr/>
        </p:nvPicPr>
        <p:blipFill rotWithShape="1">
          <a:blip r:embed="rId6">
            <a:alphaModFix/>
          </a:blip>
          <a:srcRect l="32747" r="34334" b="15845"/>
          <a:stretch/>
        </p:blipFill>
        <p:spPr>
          <a:xfrm>
            <a:off x="6399673" y="3553046"/>
            <a:ext cx="549337" cy="664121"/>
          </a:xfrm>
          <a:prstGeom prst="rect">
            <a:avLst/>
          </a:prstGeom>
          <a:noFill/>
          <a:ln>
            <a:noFill/>
          </a:ln>
        </p:spPr>
      </p:pic>
      <p:pic>
        <p:nvPicPr>
          <p:cNvPr id="76" name="Google Shape;76;p21" descr="twitter facebook linkedin icons | Multiple social media accounts,  Marketing, Marketing strategy social media"/>
          <p:cNvPicPr preferRelativeResize="0"/>
          <p:nvPr/>
        </p:nvPicPr>
        <p:blipFill rotWithShape="1">
          <a:blip r:embed="rId6">
            <a:alphaModFix/>
          </a:blip>
          <a:srcRect l="65666" t="14328" b="16636"/>
          <a:stretch/>
        </p:blipFill>
        <p:spPr>
          <a:xfrm>
            <a:off x="6415573" y="4279770"/>
            <a:ext cx="572956" cy="544800"/>
          </a:xfrm>
          <a:prstGeom prst="rect">
            <a:avLst/>
          </a:prstGeom>
          <a:noFill/>
          <a:ln>
            <a:noFill/>
          </a:ln>
        </p:spPr>
      </p:pic>
      <p:sp>
        <p:nvSpPr>
          <p:cNvPr id="77" name="Google Shape;77;p21"/>
          <p:cNvSpPr/>
          <p:nvPr/>
        </p:nvSpPr>
        <p:spPr>
          <a:xfrm>
            <a:off x="6567983" y="1985588"/>
            <a:ext cx="2603598"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34B781"/>
                </a:solidFill>
                <a:latin typeface="Arial"/>
                <a:ea typeface="Arial"/>
                <a:cs typeface="Arial"/>
                <a:sym typeface="Arial"/>
              </a:rPr>
              <a:t>https://busgocircular.eu/</a:t>
            </a:r>
            <a:endParaRPr sz="1400" b="0" i="0" u="none" strike="noStrike" cap="none">
              <a:solidFill>
                <a:srgbClr val="000000"/>
              </a:solidFill>
              <a:latin typeface="Arial"/>
              <a:ea typeface="Arial"/>
              <a:cs typeface="Arial"/>
              <a:sym typeface="Arial"/>
            </a:endParaRPr>
          </a:p>
        </p:txBody>
      </p:sp>
      <p:sp>
        <p:nvSpPr>
          <p:cNvPr id="78" name="Google Shape;78;p21"/>
          <p:cNvSpPr txBox="1">
            <a:spLocks noGrp="1"/>
          </p:cNvSpPr>
          <p:nvPr>
            <p:ph type="title"/>
          </p:nvPr>
        </p:nvSpPr>
        <p:spPr>
          <a:xfrm>
            <a:off x="838200" y="365125"/>
            <a:ext cx="5020159"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34B781"/>
              </a:buClr>
              <a:buSzPts val="4400"/>
              <a:buFont typeface="Arial"/>
              <a:buNone/>
              <a:defRPr b="0" i="0">
                <a:solidFill>
                  <a:srgbClr val="34B78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1"/>
          <p:cNvSpPr txBox="1">
            <a:spLocks noGrp="1"/>
          </p:cNvSpPr>
          <p:nvPr>
            <p:ph type="body" idx="1"/>
          </p:nvPr>
        </p:nvSpPr>
        <p:spPr>
          <a:xfrm>
            <a:off x="838200" y="1860550"/>
            <a:ext cx="5019675" cy="392394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011855"/>
              </a:buClr>
              <a:buSzPts val="2800"/>
              <a:buNone/>
              <a:defRPr>
                <a:solidFill>
                  <a:srgbClr val="011855"/>
                </a:solidFill>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0" name="Google Shape;80;p21"/>
          <p:cNvPicPr preferRelativeResize="0"/>
          <p:nvPr/>
        </p:nvPicPr>
        <p:blipFill rotWithShape="1">
          <a:blip r:embed="rId7">
            <a:alphaModFix/>
          </a:blip>
          <a:srcRect/>
          <a:stretch/>
        </p:blipFill>
        <p:spPr>
          <a:xfrm>
            <a:off x="6391293" y="4929865"/>
            <a:ext cx="654765" cy="654765"/>
          </a:xfrm>
          <a:prstGeom prst="rect">
            <a:avLst/>
          </a:prstGeom>
          <a:noFill/>
          <a:ln>
            <a:noFill/>
          </a:ln>
        </p:spPr>
      </p:pic>
      <p:sp>
        <p:nvSpPr>
          <p:cNvPr id="81" name="Google Shape;81;p21"/>
          <p:cNvSpPr/>
          <p:nvPr/>
        </p:nvSpPr>
        <p:spPr>
          <a:xfrm>
            <a:off x="7054438" y="4901371"/>
            <a:ext cx="3724398"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rgbClr val="34B781"/>
                </a:solidFill>
                <a:latin typeface="Arial"/>
                <a:ea typeface="Arial"/>
                <a:cs typeface="Arial"/>
                <a:sym typeface="Arial"/>
              </a:rPr>
              <a:t>https://www.youtube.com/channel/UCXu4Rjs5WDXBE-yqda5kt5A</a:t>
            </a:r>
            <a:endParaRPr sz="1400" b="0" i="0" u="none" strike="noStrike" cap="none">
              <a:solidFill>
                <a:srgbClr val="000000"/>
              </a:solidFill>
              <a:latin typeface="Arial"/>
              <a:ea typeface="Arial"/>
              <a:cs typeface="Arial"/>
              <a:sym typeface="Arial"/>
            </a:endParaRPr>
          </a:p>
        </p:txBody>
      </p:sp>
      <p:pic>
        <p:nvPicPr>
          <p:cNvPr id="82" name="Google Shape;82;p21"/>
          <p:cNvPicPr preferRelativeResize="0"/>
          <p:nvPr/>
        </p:nvPicPr>
        <p:blipFill rotWithShape="1">
          <a:blip r:embed="rId8">
            <a:alphaModFix/>
          </a:blip>
          <a:srcRect/>
          <a:stretch/>
        </p:blipFill>
        <p:spPr>
          <a:xfrm>
            <a:off x="6824899" y="232794"/>
            <a:ext cx="1717035" cy="171703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CG Partners">
  <p:cSld name="1_BCG Partners">
    <p:spTree>
      <p:nvGrpSpPr>
        <p:cNvPr id="1" name="Shape 83"/>
        <p:cNvGrpSpPr/>
        <p:nvPr/>
      </p:nvGrpSpPr>
      <p:grpSpPr>
        <a:xfrm>
          <a:off x="0" y="0"/>
          <a:ext cx="0" cy="0"/>
          <a:chOff x="0" y="0"/>
          <a:chExt cx="0" cy="0"/>
        </a:xfrm>
      </p:grpSpPr>
      <p:pic>
        <p:nvPicPr>
          <p:cNvPr id="84" name="Google Shape;84;p22"/>
          <p:cNvPicPr preferRelativeResize="0"/>
          <p:nvPr/>
        </p:nvPicPr>
        <p:blipFill rotWithShape="1">
          <a:blip r:embed="rId2">
            <a:alphaModFix/>
          </a:blip>
          <a:srcRect/>
          <a:stretch/>
        </p:blipFill>
        <p:spPr>
          <a:xfrm>
            <a:off x="9508958" y="603623"/>
            <a:ext cx="2408230" cy="1432995"/>
          </a:xfrm>
          <a:prstGeom prst="rect">
            <a:avLst/>
          </a:prstGeom>
          <a:noFill/>
          <a:ln>
            <a:noFill/>
          </a:ln>
        </p:spPr>
      </p:pic>
      <p:pic>
        <p:nvPicPr>
          <p:cNvPr id="85" name="Google Shape;85;p22" descr="A picture containing flower, sunflower&#10;&#10;Description automatically generated"/>
          <p:cNvPicPr preferRelativeResize="0"/>
          <p:nvPr/>
        </p:nvPicPr>
        <p:blipFill rotWithShape="1">
          <a:blip r:embed="rId3">
            <a:alphaModFix/>
          </a:blip>
          <a:srcRect/>
          <a:stretch/>
        </p:blipFill>
        <p:spPr>
          <a:xfrm>
            <a:off x="637308" y="6080547"/>
            <a:ext cx="611459" cy="407639"/>
          </a:xfrm>
          <a:prstGeom prst="rect">
            <a:avLst/>
          </a:prstGeom>
          <a:noFill/>
          <a:ln>
            <a:noFill/>
          </a:ln>
        </p:spPr>
      </p:pic>
      <p:sp>
        <p:nvSpPr>
          <p:cNvPr id="86" name="Google Shape;86;p22"/>
          <p:cNvSpPr txBox="1"/>
          <p:nvPr/>
        </p:nvSpPr>
        <p:spPr>
          <a:xfrm>
            <a:off x="1248767" y="6130422"/>
            <a:ext cx="1063843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This project has received funding from the European Union’s Horizon 2020 research and innovation programme under grant agreement No </a:t>
            </a:r>
            <a:r>
              <a:rPr lang="en-US" sz="1200" b="0" i="0" u="none" strike="noStrike" cap="none">
                <a:solidFill>
                  <a:schemeClr val="dk1"/>
                </a:solidFill>
                <a:latin typeface="Calibri"/>
                <a:ea typeface="Calibri"/>
                <a:cs typeface="Calibri"/>
                <a:sym typeface="Calibri"/>
              </a:rPr>
              <a:t>101033740</a:t>
            </a:r>
            <a:endParaRPr sz="1400" b="0" i="0" u="none" strike="noStrike" cap="none">
              <a:solidFill>
                <a:srgbClr val="000000"/>
              </a:solidFill>
              <a:latin typeface="Arial"/>
              <a:ea typeface="Arial"/>
              <a:cs typeface="Arial"/>
              <a:sym typeface="Arial"/>
            </a:endParaRPr>
          </a:p>
        </p:txBody>
      </p:sp>
      <p:sp>
        <p:nvSpPr>
          <p:cNvPr id="87" name="Google Shape;87;p22"/>
          <p:cNvSpPr/>
          <p:nvPr/>
        </p:nvSpPr>
        <p:spPr>
          <a:xfrm>
            <a:off x="6345679" y="1874660"/>
            <a:ext cx="143617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222222"/>
                </a:solidFill>
                <a:latin typeface="Arial"/>
                <a:ea typeface="Arial"/>
                <a:cs typeface="Arial"/>
                <a:sym typeface="Arial"/>
              </a:rPr>
              <a:t>Partners</a:t>
            </a:r>
            <a:endParaRPr sz="1800" b="0" i="0" u="none" strike="noStrike" cap="none">
              <a:solidFill>
                <a:schemeClr val="dk1"/>
              </a:solidFill>
              <a:latin typeface="Arial"/>
              <a:ea typeface="Arial"/>
              <a:cs typeface="Arial"/>
              <a:sym typeface="Arial"/>
            </a:endParaRPr>
          </a:p>
        </p:txBody>
      </p:sp>
      <p:grpSp>
        <p:nvGrpSpPr>
          <p:cNvPr id="88" name="Google Shape;88;p22"/>
          <p:cNvGrpSpPr/>
          <p:nvPr/>
        </p:nvGrpSpPr>
        <p:grpSpPr>
          <a:xfrm>
            <a:off x="6216164" y="2508519"/>
            <a:ext cx="5334484" cy="2858356"/>
            <a:chOff x="6368564" y="2806568"/>
            <a:chExt cx="5334484" cy="2858356"/>
          </a:xfrm>
        </p:grpSpPr>
        <p:pic>
          <p:nvPicPr>
            <p:cNvPr id="89" name="Google Shape;89;p22"/>
            <p:cNvPicPr preferRelativeResize="0"/>
            <p:nvPr/>
          </p:nvPicPr>
          <p:blipFill rotWithShape="1">
            <a:blip r:embed="rId4">
              <a:alphaModFix/>
            </a:blip>
            <a:srcRect/>
            <a:stretch/>
          </p:blipFill>
          <p:spPr>
            <a:xfrm>
              <a:off x="6495769" y="2941707"/>
              <a:ext cx="1080185" cy="336151"/>
            </a:xfrm>
            <a:prstGeom prst="rect">
              <a:avLst/>
            </a:prstGeom>
            <a:noFill/>
            <a:ln>
              <a:noFill/>
            </a:ln>
          </p:spPr>
        </p:pic>
        <p:pic>
          <p:nvPicPr>
            <p:cNvPr id="90" name="Google Shape;90;p22"/>
            <p:cNvPicPr preferRelativeResize="0"/>
            <p:nvPr/>
          </p:nvPicPr>
          <p:blipFill rotWithShape="1">
            <a:blip r:embed="rId5">
              <a:alphaModFix/>
            </a:blip>
            <a:srcRect l="25379" t="17347" r="26556" b="17737"/>
            <a:stretch/>
          </p:blipFill>
          <p:spPr>
            <a:xfrm>
              <a:off x="6508355" y="4069344"/>
              <a:ext cx="1055012" cy="1006858"/>
            </a:xfrm>
            <a:prstGeom prst="rect">
              <a:avLst/>
            </a:prstGeom>
            <a:noFill/>
            <a:ln>
              <a:noFill/>
            </a:ln>
          </p:spPr>
        </p:pic>
        <p:pic>
          <p:nvPicPr>
            <p:cNvPr id="91" name="Google Shape;91;p22"/>
            <p:cNvPicPr preferRelativeResize="0"/>
            <p:nvPr/>
          </p:nvPicPr>
          <p:blipFill rotWithShape="1">
            <a:blip r:embed="rId6">
              <a:alphaModFix/>
            </a:blip>
            <a:srcRect/>
            <a:stretch/>
          </p:blipFill>
          <p:spPr>
            <a:xfrm>
              <a:off x="7857126" y="2806568"/>
              <a:ext cx="1597149" cy="471290"/>
            </a:xfrm>
            <a:prstGeom prst="rect">
              <a:avLst/>
            </a:prstGeom>
            <a:noFill/>
            <a:ln>
              <a:noFill/>
            </a:ln>
          </p:spPr>
        </p:pic>
        <p:pic>
          <p:nvPicPr>
            <p:cNvPr id="92" name="Google Shape;92;p22"/>
            <p:cNvPicPr preferRelativeResize="0"/>
            <p:nvPr/>
          </p:nvPicPr>
          <p:blipFill rotWithShape="1">
            <a:blip r:embed="rId7">
              <a:alphaModFix/>
            </a:blip>
            <a:srcRect/>
            <a:stretch/>
          </p:blipFill>
          <p:spPr>
            <a:xfrm>
              <a:off x="6368564" y="3557263"/>
              <a:ext cx="1298791" cy="526537"/>
            </a:xfrm>
            <a:prstGeom prst="rect">
              <a:avLst/>
            </a:prstGeom>
            <a:noFill/>
            <a:ln>
              <a:noFill/>
            </a:ln>
          </p:spPr>
        </p:pic>
        <p:pic>
          <p:nvPicPr>
            <p:cNvPr id="93" name="Google Shape;93;p22"/>
            <p:cNvPicPr preferRelativeResize="0"/>
            <p:nvPr/>
          </p:nvPicPr>
          <p:blipFill rotWithShape="1">
            <a:blip r:embed="rId8">
              <a:alphaModFix/>
            </a:blip>
            <a:srcRect/>
            <a:stretch/>
          </p:blipFill>
          <p:spPr>
            <a:xfrm>
              <a:off x="8222027" y="4265393"/>
              <a:ext cx="1203463" cy="601732"/>
            </a:xfrm>
            <a:prstGeom prst="rect">
              <a:avLst/>
            </a:prstGeom>
            <a:noFill/>
            <a:ln>
              <a:noFill/>
            </a:ln>
          </p:spPr>
        </p:pic>
        <p:pic>
          <p:nvPicPr>
            <p:cNvPr id="94" name="Google Shape;94;p22"/>
            <p:cNvPicPr preferRelativeResize="0"/>
            <p:nvPr/>
          </p:nvPicPr>
          <p:blipFill rotWithShape="1">
            <a:blip r:embed="rId9">
              <a:alphaModFix/>
            </a:blip>
            <a:srcRect/>
            <a:stretch/>
          </p:blipFill>
          <p:spPr>
            <a:xfrm>
              <a:off x="9849258" y="4234188"/>
              <a:ext cx="1658240" cy="829120"/>
            </a:xfrm>
            <a:prstGeom prst="rect">
              <a:avLst/>
            </a:prstGeom>
            <a:noFill/>
            <a:ln>
              <a:noFill/>
            </a:ln>
          </p:spPr>
        </p:pic>
        <p:pic>
          <p:nvPicPr>
            <p:cNvPr id="95" name="Google Shape;95;p22"/>
            <p:cNvPicPr preferRelativeResize="0"/>
            <p:nvPr/>
          </p:nvPicPr>
          <p:blipFill rotWithShape="1">
            <a:blip r:embed="rId10">
              <a:alphaModFix/>
            </a:blip>
            <a:srcRect/>
            <a:stretch/>
          </p:blipFill>
          <p:spPr>
            <a:xfrm>
              <a:off x="10165331" y="3525094"/>
              <a:ext cx="1537717" cy="548154"/>
            </a:xfrm>
            <a:prstGeom prst="rect">
              <a:avLst/>
            </a:prstGeom>
            <a:noFill/>
            <a:ln>
              <a:noFill/>
            </a:ln>
          </p:spPr>
        </p:pic>
        <p:pic>
          <p:nvPicPr>
            <p:cNvPr id="96" name="Google Shape;96;p22"/>
            <p:cNvPicPr preferRelativeResize="0"/>
            <p:nvPr/>
          </p:nvPicPr>
          <p:blipFill rotWithShape="1">
            <a:blip r:embed="rId11">
              <a:alphaModFix/>
            </a:blip>
            <a:srcRect/>
            <a:stretch/>
          </p:blipFill>
          <p:spPr>
            <a:xfrm>
              <a:off x="7857126" y="5191320"/>
              <a:ext cx="941636" cy="473604"/>
            </a:xfrm>
            <a:prstGeom prst="rect">
              <a:avLst/>
            </a:prstGeom>
            <a:noFill/>
            <a:ln>
              <a:noFill/>
            </a:ln>
          </p:spPr>
        </p:pic>
        <p:pic>
          <p:nvPicPr>
            <p:cNvPr id="97" name="Google Shape;97;p22"/>
            <p:cNvPicPr preferRelativeResize="0"/>
            <p:nvPr/>
          </p:nvPicPr>
          <p:blipFill rotWithShape="1">
            <a:blip r:embed="rId12">
              <a:alphaModFix/>
            </a:blip>
            <a:srcRect/>
            <a:stretch/>
          </p:blipFill>
          <p:spPr>
            <a:xfrm>
              <a:off x="8892209" y="5188937"/>
              <a:ext cx="1233498" cy="470125"/>
            </a:xfrm>
            <a:prstGeom prst="rect">
              <a:avLst/>
            </a:prstGeom>
            <a:noFill/>
            <a:ln>
              <a:noFill/>
            </a:ln>
          </p:spPr>
        </p:pic>
        <p:pic>
          <p:nvPicPr>
            <p:cNvPr id="98" name="Google Shape;98;p22"/>
            <p:cNvPicPr preferRelativeResize="0"/>
            <p:nvPr/>
          </p:nvPicPr>
          <p:blipFill rotWithShape="1">
            <a:blip r:embed="rId13">
              <a:alphaModFix/>
            </a:blip>
            <a:srcRect/>
            <a:stretch/>
          </p:blipFill>
          <p:spPr>
            <a:xfrm>
              <a:off x="7696432" y="3570857"/>
              <a:ext cx="1342471" cy="383563"/>
            </a:xfrm>
            <a:prstGeom prst="rect">
              <a:avLst/>
            </a:prstGeom>
            <a:noFill/>
            <a:ln>
              <a:noFill/>
            </a:ln>
          </p:spPr>
        </p:pic>
        <p:pic>
          <p:nvPicPr>
            <p:cNvPr id="99" name="Google Shape;99;p22"/>
            <p:cNvPicPr preferRelativeResize="0"/>
            <p:nvPr/>
          </p:nvPicPr>
          <p:blipFill rotWithShape="1">
            <a:blip r:embed="rId14">
              <a:alphaModFix/>
            </a:blip>
            <a:srcRect/>
            <a:stretch/>
          </p:blipFill>
          <p:spPr>
            <a:xfrm>
              <a:off x="9735447" y="2853796"/>
              <a:ext cx="1651813" cy="370423"/>
            </a:xfrm>
            <a:prstGeom prst="rect">
              <a:avLst/>
            </a:prstGeom>
            <a:noFill/>
            <a:ln>
              <a:noFill/>
            </a:ln>
          </p:spPr>
        </p:pic>
        <p:pic>
          <p:nvPicPr>
            <p:cNvPr id="100" name="Google Shape;100;p22"/>
            <p:cNvPicPr preferRelativeResize="0"/>
            <p:nvPr/>
          </p:nvPicPr>
          <p:blipFill rotWithShape="1">
            <a:blip r:embed="rId15">
              <a:alphaModFix/>
            </a:blip>
            <a:srcRect/>
            <a:stretch/>
          </p:blipFill>
          <p:spPr>
            <a:xfrm>
              <a:off x="10362618" y="5174248"/>
              <a:ext cx="1024642" cy="436979"/>
            </a:xfrm>
            <a:prstGeom prst="rect">
              <a:avLst/>
            </a:prstGeom>
            <a:noFill/>
            <a:ln>
              <a:noFill/>
            </a:ln>
          </p:spPr>
        </p:pic>
        <p:pic>
          <p:nvPicPr>
            <p:cNvPr id="101" name="Google Shape;101;p22"/>
            <p:cNvPicPr preferRelativeResize="0"/>
            <p:nvPr/>
          </p:nvPicPr>
          <p:blipFill rotWithShape="1">
            <a:blip r:embed="rId16">
              <a:alphaModFix/>
            </a:blip>
            <a:srcRect/>
            <a:stretch/>
          </p:blipFill>
          <p:spPr>
            <a:xfrm>
              <a:off x="6375290" y="5191126"/>
              <a:ext cx="1321142" cy="412099"/>
            </a:xfrm>
            <a:prstGeom prst="rect">
              <a:avLst/>
            </a:prstGeom>
            <a:noFill/>
            <a:ln>
              <a:noFill/>
            </a:ln>
          </p:spPr>
        </p:pic>
        <p:pic>
          <p:nvPicPr>
            <p:cNvPr id="102" name="Google Shape;102;p22"/>
            <p:cNvPicPr preferRelativeResize="0"/>
            <p:nvPr/>
          </p:nvPicPr>
          <p:blipFill rotWithShape="1">
            <a:blip r:embed="rId17">
              <a:alphaModFix/>
            </a:blip>
            <a:srcRect/>
            <a:stretch/>
          </p:blipFill>
          <p:spPr>
            <a:xfrm>
              <a:off x="9240054" y="3509719"/>
              <a:ext cx="656590" cy="531678"/>
            </a:xfrm>
            <a:prstGeom prst="rect">
              <a:avLst/>
            </a:prstGeom>
            <a:noFill/>
            <a:ln>
              <a:noFill/>
            </a:ln>
          </p:spPr>
        </p:pic>
      </p:grpSp>
      <p:sp>
        <p:nvSpPr>
          <p:cNvPr id="103" name="Google Shape;103;p22"/>
          <p:cNvSpPr/>
          <p:nvPr/>
        </p:nvSpPr>
        <p:spPr>
          <a:xfrm>
            <a:off x="998996" y="1196503"/>
            <a:ext cx="4560333" cy="417037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200"/>
              <a:buFont typeface="Arial"/>
              <a:buNone/>
            </a:pPr>
            <a:r>
              <a:rPr lang="en-US" sz="1200" b="0" i="0" u="none" strike="noStrike" cap="none">
                <a:solidFill>
                  <a:srgbClr val="1A5673"/>
                </a:solidFill>
                <a:latin typeface="Arial"/>
                <a:ea typeface="Arial"/>
                <a:cs typeface="Arial"/>
                <a:sym typeface="Arial"/>
              </a:rPr>
              <a:t>Colophon </a:t>
            </a:r>
            <a:endParaRPr sz="1200" b="0" i="0" u="none" strike="noStrike" cap="none">
              <a:solidFill>
                <a:schemeClr val="dk1"/>
              </a:solidFill>
              <a:latin typeface="Arial"/>
              <a:ea typeface="Arial"/>
              <a:cs typeface="Arial"/>
              <a:sym typeface="Arial"/>
            </a:endParaRPr>
          </a:p>
          <a:p>
            <a:pPr marL="0" marR="0" lvl="0" indent="0" algn="just" rtl="0">
              <a:lnSpc>
                <a:spcPct val="100000"/>
              </a:lnSpc>
              <a:spcBef>
                <a:spcPts val="120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Copyright © 2021 by BUSGoCircular consortium</a:t>
            </a:r>
            <a:endParaRPr sz="1200" b="0" i="0" u="none" strike="noStrike" cap="none">
              <a:solidFill>
                <a:schemeClr val="dk1"/>
              </a:solidFill>
              <a:latin typeface="Arial"/>
              <a:ea typeface="Arial"/>
              <a:cs typeface="Arial"/>
              <a:sym typeface="Arial"/>
            </a:endParaRPr>
          </a:p>
          <a:p>
            <a:pPr marL="0" marR="0" lvl="0" indent="0" algn="just" rtl="0">
              <a:lnSpc>
                <a:spcPct val="100000"/>
              </a:lnSpc>
              <a:spcBef>
                <a:spcPts val="120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Use of any knowledge, information or data contained in this document shall be at the user's sole risk. Neither the BUSGoCircular Consortium nor any of its members, their officers, employees or agents shall be liable or responsible, in negligence or otherwise, for any loss, damage or expense whatever sustained by any person as a result of the use, in any manner or form, of any knowledge, information or data contained in this document, or due to any inaccuracy, omission or error therein contained. If you notice information in this publication that you believe should be corrected or updated, please get in contact with the project coordinator. </a:t>
            </a:r>
            <a:endParaRPr sz="1200" b="0" i="0" u="none" strike="noStrike" cap="none">
              <a:solidFill>
                <a:schemeClr val="dk1"/>
              </a:solidFill>
              <a:latin typeface="Arial"/>
              <a:ea typeface="Arial"/>
              <a:cs typeface="Arial"/>
              <a:sym typeface="Arial"/>
            </a:endParaRPr>
          </a:p>
          <a:p>
            <a:pPr marL="0" marR="0" lvl="0" indent="0" algn="just" rtl="0">
              <a:lnSpc>
                <a:spcPct val="100000"/>
              </a:lnSpc>
              <a:spcBef>
                <a:spcPts val="60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The authors intended not to use any copyrighted material for the publication or, if not possible, to indicate the copyright of the respective object. The copyright for any material created by the authors is reserved. Any duplication or use of objects such as diagrams, sounds or texts in other electronic or printed publications is not permitted without the author's agreement </a:t>
            </a:r>
            <a:endParaRPr sz="1200" b="0" i="0" u="none" strike="noStrike" cap="none">
              <a:solidFill>
                <a:schemeClr val="dk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dt" idx="10"/>
          </p:nvPr>
        </p:nvSpPr>
        <p:spPr>
          <a:xfrm>
            <a:off x="1262623" y="6101803"/>
            <a:ext cx="66316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pic>
        <p:nvPicPr>
          <p:cNvPr id="11" name="Google Shape;11;p17"/>
          <p:cNvPicPr preferRelativeResize="0"/>
          <p:nvPr/>
        </p:nvPicPr>
        <p:blipFill rotWithShape="1">
          <a:blip r:embed="rId7">
            <a:alphaModFix amt="70000"/>
          </a:blip>
          <a:srcRect l="55789" r="-34096"/>
          <a:stretch/>
        </p:blipFill>
        <p:spPr>
          <a:xfrm>
            <a:off x="9701099" y="3667339"/>
            <a:ext cx="4432178" cy="3175163"/>
          </a:xfrm>
          <a:prstGeom prst="rect">
            <a:avLst/>
          </a:prstGeom>
          <a:noFill/>
          <a:ln>
            <a:noFill/>
          </a:ln>
        </p:spPr>
      </p:pic>
      <p:sp>
        <p:nvSpPr>
          <p:cNvPr id="12" name="Google Shape;12;p17"/>
          <p:cNvSpPr txBox="1">
            <a:spLocks noGrp="1"/>
          </p:cNvSpPr>
          <p:nvPr>
            <p:ph type="ftr" idx="11"/>
          </p:nvPr>
        </p:nvSpPr>
        <p:spPr>
          <a:xfrm>
            <a:off x="2078182" y="6101803"/>
            <a:ext cx="8944494" cy="38638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3" name="Google Shape;13;p17"/>
          <p:cNvSpPr txBox="1">
            <a:spLocks noGrp="1"/>
          </p:cNvSpPr>
          <p:nvPr>
            <p:ph type="sldNum" idx="12"/>
          </p:nvPr>
        </p:nvSpPr>
        <p:spPr>
          <a:xfrm>
            <a:off x="11152130" y="6123061"/>
            <a:ext cx="76505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pic>
        <p:nvPicPr>
          <p:cNvPr id="14" name="Google Shape;14;p17"/>
          <p:cNvPicPr preferRelativeResize="0"/>
          <p:nvPr/>
        </p:nvPicPr>
        <p:blipFill rotWithShape="1">
          <a:blip r:embed="rId8">
            <a:alphaModFix amt="70000"/>
          </a:blip>
          <a:srcRect r="61689"/>
          <a:stretch/>
        </p:blipFill>
        <p:spPr>
          <a:xfrm>
            <a:off x="0" y="-46182"/>
            <a:ext cx="2665708" cy="3903419"/>
          </a:xfrm>
          <a:prstGeom prst="rect">
            <a:avLst/>
          </a:prstGeom>
          <a:noFill/>
          <a:ln>
            <a:noFill/>
          </a:ln>
        </p:spPr>
      </p:pic>
      <p:pic>
        <p:nvPicPr>
          <p:cNvPr id="15" name="Google Shape;15;p17"/>
          <p:cNvPicPr preferRelativeResize="0"/>
          <p:nvPr/>
        </p:nvPicPr>
        <p:blipFill rotWithShape="1">
          <a:blip r:embed="rId9">
            <a:alphaModFix/>
          </a:blip>
          <a:srcRect/>
          <a:stretch/>
        </p:blipFill>
        <p:spPr>
          <a:xfrm>
            <a:off x="9508958" y="583172"/>
            <a:ext cx="2408230" cy="1354629"/>
          </a:xfrm>
          <a:prstGeom prst="rect">
            <a:avLst/>
          </a:prstGeom>
          <a:noFill/>
          <a:ln>
            <a:noFill/>
          </a:ln>
        </p:spPr>
      </p:pic>
      <p:sp>
        <p:nvSpPr>
          <p:cNvPr id="16" name="Google Shape;16;p17"/>
          <p:cNvSpPr txBox="1">
            <a:spLocks noGrp="1"/>
          </p:cNvSpPr>
          <p:nvPr>
            <p:ph type="title"/>
          </p:nvPr>
        </p:nvSpPr>
        <p:spPr>
          <a:xfrm>
            <a:off x="2078182" y="609600"/>
            <a:ext cx="7430776" cy="1320800"/>
          </a:xfrm>
          <a:prstGeom prst="rect">
            <a:avLst/>
          </a:prstGeom>
          <a:noFill/>
          <a:ln>
            <a:noFill/>
          </a:ln>
        </p:spPr>
        <p:txBody>
          <a:bodyPr spcFirstLastPara="1" wrap="square" lIns="91425" tIns="45700" rIns="91425" bIns="45700" anchor="t" anchorCtr="0">
            <a:normAutofit/>
          </a:bodyPr>
          <a:lstStyle>
            <a:lvl1pPr marR="0" lvl="0" algn="ctr" rtl="0">
              <a:lnSpc>
                <a:spcPct val="100000"/>
              </a:lnSpc>
              <a:spcBef>
                <a:spcPts val="0"/>
              </a:spcBef>
              <a:spcAft>
                <a:spcPts val="0"/>
              </a:spcAft>
              <a:buClr>
                <a:srgbClr val="011855"/>
              </a:buClr>
              <a:buSzPts val="3600"/>
              <a:buFont typeface="Arial"/>
              <a:buNone/>
              <a:defRPr sz="3600" b="0" i="0" u="none" strike="noStrike" cap="none">
                <a:solidFill>
                  <a:srgbClr val="01185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7" name="Google Shape;17;p17"/>
          <p:cNvSpPr txBox="1">
            <a:spLocks noGrp="1"/>
          </p:cNvSpPr>
          <p:nvPr>
            <p:ph type="body" idx="1"/>
          </p:nvPr>
        </p:nvSpPr>
        <p:spPr>
          <a:xfrm>
            <a:off x="2078182" y="2045494"/>
            <a:ext cx="8944494" cy="388077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00000"/>
              </a:lnSpc>
              <a:spcBef>
                <a:spcPts val="1000"/>
              </a:spcBef>
              <a:spcAft>
                <a:spcPts val="0"/>
              </a:spcAft>
              <a:buClr>
                <a:schemeClr val="accent1"/>
              </a:buClr>
              <a:buSzPts val="1600"/>
              <a:buFont typeface="Arial"/>
              <a:buChar char="•"/>
              <a:defRPr sz="2000" b="0" i="0" u="none" strike="noStrike" cap="none">
                <a:solidFill>
                  <a:schemeClr val="dk1"/>
                </a:solidFill>
                <a:latin typeface="Arial"/>
                <a:ea typeface="Arial"/>
                <a:cs typeface="Arial"/>
                <a:sym typeface="Arial"/>
              </a:defRPr>
            </a:lvl1pPr>
            <a:lvl2pPr marL="914400" marR="0" lvl="1" indent="-330200" algn="l" rtl="0">
              <a:lnSpc>
                <a:spcPct val="100000"/>
              </a:lnSpc>
              <a:spcBef>
                <a:spcPts val="1000"/>
              </a:spcBef>
              <a:spcAft>
                <a:spcPts val="0"/>
              </a:spcAft>
              <a:buClr>
                <a:schemeClr val="accent1"/>
              </a:buClr>
              <a:buSzPts val="16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100000"/>
              </a:lnSpc>
              <a:spcBef>
                <a:spcPts val="1000"/>
              </a:spcBef>
              <a:spcAft>
                <a:spcPts val="0"/>
              </a:spcAft>
              <a:buClr>
                <a:schemeClr val="accent1"/>
              </a:buClr>
              <a:buSzPts val="1600"/>
              <a:buFont typeface="Arial"/>
              <a:buChar char="•"/>
              <a:defRPr sz="2000" b="0" i="0" u="none" strike="noStrike" cap="none">
                <a:solidFill>
                  <a:schemeClr val="dk1"/>
                </a:solidFill>
                <a:latin typeface="Arial"/>
                <a:ea typeface="Arial"/>
                <a:cs typeface="Arial"/>
                <a:sym typeface="Arial"/>
              </a:defRPr>
            </a:lvl3pPr>
            <a:lvl4pPr marL="1828800" marR="0" lvl="3" indent="-330200" algn="l" rtl="0">
              <a:lnSpc>
                <a:spcPct val="100000"/>
              </a:lnSpc>
              <a:spcBef>
                <a:spcPts val="1000"/>
              </a:spcBef>
              <a:spcAft>
                <a:spcPts val="0"/>
              </a:spcAft>
              <a:buClr>
                <a:schemeClr val="accent1"/>
              </a:buClr>
              <a:buSzPts val="1600"/>
              <a:buFont typeface="Arial"/>
              <a:buChar char="•"/>
              <a:defRPr sz="2000" b="0" i="0" u="none" strike="noStrike" cap="none">
                <a:solidFill>
                  <a:schemeClr val="dk1"/>
                </a:solidFill>
                <a:latin typeface="Arial"/>
                <a:ea typeface="Arial"/>
                <a:cs typeface="Arial"/>
                <a:sym typeface="Arial"/>
              </a:defRPr>
            </a:lvl4pPr>
            <a:lvl5pPr marL="2286000" marR="0" lvl="4" indent="-330200" algn="l" rtl="0">
              <a:lnSpc>
                <a:spcPct val="100000"/>
              </a:lnSpc>
              <a:spcBef>
                <a:spcPts val="1000"/>
              </a:spcBef>
              <a:spcAft>
                <a:spcPts val="0"/>
              </a:spcAft>
              <a:buClr>
                <a:schemeClr val="accent1"/>
              </a:buClr>
              <a:buSzPts val="1600"/>
              <a:buFont typeface="Arial"/>
              <a:buChar char="•"/>
              <a:defRPr sz="2000" b="0" i="0" u="none" strike="noStrike" cap="none">
                <a:solidFill>
                  <a:schemeClr val="dk1"/>
                </a:solidFill>
                <a:latin typeface="Arial"/>
                <a:ea typeface="Arial"/>
                <a:cs typeface="Arial"/>
                <a:sym typeface="Arial"/>
              </a:defRPr>
            </a:lvl5pPr>
            <a:lvl6pPr marL="2743200" marR="0" lvl="5" indent="-289560" algn="l" rtl="0">
              <a:lnSpc>
                <a:spcPct val="100000"/>
              </a:lnSpc>
              <a:spcBef>
                <a:spcPts val="1000"/>
              </a:spcBef>
              <a:spcAft>
                <a:spcPts val="0"/>
              </a:spcAft>
              <a:buClr>
                <a:schemeClr val="accent1"/>
              </a:buClr>
              <a:buSzPts val="960"/>
              <a:buFont typeface="Noto Sans"/>
              <a:buChar char="►"/>
              <a:defRPr sz="1200" b="0" i="0" u="none" strike="noStrike" cap="none">
                <a:solidFill>
                  <a:srgbClr val="7A7C7A"/>
                </a:solidFill>
                <a:latin typeface="Trebuchet MS"/>
                <a:ea typeface="Trebuchet MS"/>
                <a:cs typeface="Trebuchet MS"/>
                <a:sym typeface="Trebuchet MS"/>
              </a:defRPr>
            </a:lvl6pPr>
            <a:lvl7pPr marL="3200400" marR="0" lvl="6" indent="-289560" algn="l" rtl="0">
              <a:lnSpc>
                <a:spcPct val="100000"/>
              </a:lnSpc>
              <a:spcBef>
                <a:spcPts val="1000"/>
              </a:spcBef>
              <a:spcAft>
                <a:spcPts val="0"/>
              </a:spcAft>
              <a:buClr>
                <a:schemeClr val="accent1"/>
              </a:buClr>
              <a:buSzPts val="960"/>
              <a:buFont typeface="Noto Sans"/>
              <a:buChar char="►"/>
              <a:defRPr sz="1200" b="0" i="0" u="none" strike="noStrike" cap="none">
                <a:solidFill>
                  <a:srgbClr val="7A7C7A"/>
                </a:solidFill>
                <a:latin typeface="Trebuchet MS"/>
                <a:ea typeface="Trebuchet MS"/>
                <a:cs typeface="Trebuchet MS"/>
                <a:sym typeface="Trebuchet MS"/>
              </a:defRPr>
            </a:lvl7pPr>
            <a:lvl8pPr marL="3657600" marR="0" lvl="7" indent="-289559" algn="l" rtl="0">
              <a:lnSpc>
                <a:spcPct val="100000"/>
              </a:lnSpc>
              <a:spcBef>
                <a:spcPts val="1000"/>
              </a:spcBef>
              <a:spcAft>
                <a:spcPts val="0"/>
              </a:spcAft>
              <a:buClr>
                <a:schemeClr val="accent1"/>
              </a:buClr>
              <a:buSzPts val="960"/>
              <a:buFont typeface="Noto Sans"/>
              <a:buChar char="►"/>
              <a:defRPr sz="1200" b="0" i="0" u="none" strike="noStrike" cap="none">
                <a:solidFill>
                  <a:srgbClr val="7A7C7A"/>
                </a:solidFill>
                <a:latin typeface="Trebuchet MS"/>
                <a:ea typeface="Trebuchet MS"/>
                <a:cs typeface="Trebuchet MS"/>
                <a:sym typeface="Trebuchet MS"/>
              </a:defRPr>
            </a:lvl8pPr>
            <a:lvl9pPr marL="4114800" marR="0" lvl="8" indent="-289559" algn="l" rtl="0">
              <a:lnSpc>
                <a:spcPct val="100000"/>
              </a:lnSpc>
              <a:spcBef>
                <a:spcPts val="1000"/>
              </a:spcBef>
              <a:spcAft>
                <a:spcPts val="0"/>
              </a:spcAft>
              <a:buClr>
                <a:schemeClr val="accent1"/>
              </a:buClr>
              <a:buSzPts val="960"/>
              <a:buFont typeface="Noto Sans"/>
              <a:buChar char="►"/>
              <a:defRPr sz="1200" b="0" i="0" u="none" strike="noStrike" cap="none">
                <a:solidFill>
                  <a:srgbClr val="7A7C7A"/>
                </a:solidFill>
                <a:latin typeface="Trebuchet MS"/>
                <a:ea typeface="Trebuchet MS"/>
                <a:cs typeface="Trebuchet MS"/>
                <a:sym typeface="Trebuchet MS"/>
              </a:defRPr>
            </a:lvl9pPr>
          </a:lstStyle>
          <a:p>
            <a:endParaRPr/>
          </a:p>
        </p:txBody>
      </p:sp>
      <p:pic>
        <p:nvPicPr>
          <p:cNvPr id="18" name="Google Shape;18;p17" descr="A picture containing flower, sunflower&#10;&#10;Description automatically generated"/>
          <p:cNvPicPr preferRelativeResize="0"/>
          <p:nvPr/>
        </p:nvPicPr>
        <p:blipFill rotWithShape="1">
          <a:blip r:embed="rId10">
            <a:alphaModFix/>
          </a:blip>
          <a:srcRect/>
          <a:stretch/>
        </p:blipFill>
        <p:spPr>
          <a:xfrm>
            <a:off x="637308" y="6080547"/>
            <a:ext cx="611459" cy="40763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sp>
        <p:nvSpPr>
          <p:cNvPr id="63" name="Google Shape;6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 name="Google Shape;64;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modular.org/what-is-modular-construction/"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hyperlink" Target="https://www.chapmantaylor.com/insights/what-is-modular-construction-and-why-has-chapman-taylor-embraced-it" TargetMode="Externa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koma-modular.cz/en/modularity" TargetMode="External"/><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hyperlink" Target="https://www.koma-modular.cz/en/modularity"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koma-modular.cz/en/modularity"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koma-modular.cz/en/modularity"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koma-modular.cz/en/modularity"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koma-modular.cz/en/modularity"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koma-modular.cz/en/modularity"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modular.org/what-is-modular-construction/"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modular.org/what-is-modular-construction/"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modular.org/what-is-modular-construction/"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koma-modular.cz/en/references/docasne-komunitni-centrum-pro-uprchliky-v-roztylech"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hyperlink" Target="https://i.ytimg.com/vi/WcyhM5QqJFQ/maxresdefault.jpg" TargetMode="Externa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hyperlink" Target="https://www.koma-modular.cz/en/references"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s://i.ytimg.com/vi/WcyhM5QqJFQ/maxresdefault.jpg" TargetMode="External"/><Relationship Id="rId5" Type="http://schemas.openxmlformats.org/officeDocument/2006/relationships/hyperlink" Target="https://www.youtube.com/watch?time_continue=22&amp;v=obP7sh3PNCM&amp;feature=emb_logo" TargetMode="Externa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hyperlink" Target="https://i.ytimg.com/vi/WcyhM5QqJFQ/maxresdefault.jpg" TargetMode="External"/><Relationship Id="rId4" Type="http://schemas.openxmlformats.org/officeDocument/2006/relationships/hyperlink" Target="https://www.archdaily.com/943366/a-guide-to-design-for-disassembly"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lifecyclebuilding.org/docs/DfDseattle.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lifecyclebuilding.org/docs/DfDseattle.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archdaily.com/943366/a-guide-to-design-for-disassembly"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hyperlink" Target="https://www.archdaily.com/943366/a-guide-to-design-for-disassembly" TargetMode="External"/><Relationship Id="rId4" Type="http://schemas.openxmlformats.org/officeDocument/2006/relationships/hyperlink" Target="https://images.adsttc.com/media/images/5f06/3c89/b357/655d/4600/029d/slideshow/R_Hjortshoj-Wasteland_855.jpg?1594244228"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hyperlink" Target="https://images.adsttc.com/media/images/5f06/aa99/b357/655d/4600/032b/slideshow/kfi.jpg?1594272401"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lifecyclebuilding.org/docs/DfDseattle.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assets.website-files.com/5d26d80e8836af2d12ed1269/5e4d0b66eb0887cb4ffa5e7c_PaaS-Question-Kit.pdf"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hyperlink" Target="https://assets.website-files.com/5d26d80e8836af2d12ed1269/5e4d0b66eb0887cb4ffa5e7c_PaaS-Question-Kit.pdf"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assets.website-files.com/5d26d80e8836af2d12ed1269/5e4d0b66eb0887cb4ffa5e7c_PaaS-Question-Kit.pdf"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assets.website-files.com/5d26d80e8836af2d12ed1269/5e4d0b66eb0887cb4ffa5e7c_PaaS-Question-Kit.pdf"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ellenmacarthurfoundation.org/circular-examples/gerrard-street"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hyperlink" Target="https://ellenmacarthurfoundation.org/circular-examples/gerrard-street" TargetMode="External"/><Relationship Id="rId4" Type="http://schemas.openxmlformats.org/officeDocument/2006/relationships/hyperlink" Target="https://repeat.audio/"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circle-economy.com/resources/facade-as-a-service#:~:text=The%20Facades%2Das%2Da%2D,all%20adjustable%20by%20remote%20control"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hyperlink" Target="https://www.google.com/url?sa=i&amp;url=https%3A%2F%2Fwww.sciencedirect.com%2Fscience%2Farticle%2Fpii%2FB978012822477900005X&amp;psig=AOvVaw2xsNYttvxlCqbaxsTOTR4K&amp;ust=1673009990874000&amp;source=images&amp;cd=vfe&amp;ved=0CBAQjRxqFwoTCKit1Zu-sPwCFQAAAAAdAAAAABAJ" TargetMode="Externa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hyperlink" Target="https://www.circle-economy.com/resources/facade-as-a-service#:~:text=The%20Facades%2Das%2Da%2D,all%20adjustable%20by%20remote%20control"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archdaily.com/search/projects/country/france"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hyperlink" Target="https://www.metalocus.es/en/news/modular-and-nomadic-building-paris-wooden-nursery-luxembourg-gardens-djuric-tardio-architectes" TargetMode="External"/><Relationship Id="rId5" Type="http://schemas.openxmlformats.org/officeDocument/2006/relationships/image" Target="../media/image46.png"/><Relationship Id="rId4" Type="http://schemas.openxmlformats.org/officeDocument/2006/relationships/hyperlink" Target="https://www.metalocus.es/en/author/djuric-tardio-architecte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hyperlink" Target="https://www.archdaily.com/935476/wooden-nursery-djuric-tardio-architectes" TargetMode="External"/><Relationship Id="rId5" Type="http://schemas.openxmlformats.org/officeDocument/2006/relationships/hyperlink" Target="https://www.archdaily.com/search/projects/country/france" TargetMode="External"/><Relationship Id="rId4" Type="http://schemas.openxmlformats.org/officeDocument/2006/relationships/hyperlink" Target="https://www.archdaily.com/943366/a-guide-to-design-for-disassembly"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livingroofs.org/noahs-ark-childrens-hospice-green-roof-start/" TargetMode="External"/><Relationship Id="rId3" Type="http://schemas.openxmlformats.org/officeDocument/2006/relationships/hyperlink" Target="https://www.noahsarkhospice.org.uk/" TargetMode="External"/><Relationship Id="rId7"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hyperlink" Target="https://www.bauder.co.uk/" TargetMode="External"/><Relationship Id="rId5" Type="http://schemas.openxmlformats.org/officeDocument/2006/relationships/hyperlink" Target="http://www.bridgmanlandscapes.co.uk/" TargetMode="External"/><Relationship Id="rId4" Type="http://schemas.openxmlformats.org/officeDocument/2006/relationships/hyperlink" Target="https://livingroofs.org/green-roofs-solar-power/"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www.youtube.com/watch?v=B0W_PVmiWjA"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hyperlink" Target="https://youtu.be/B0W_PVmiWjA" TargetMode="External"/><Relationship Id="rId4" Type="http://schemas.openxmlformats.org/officeDocument/2006/relationships/image" Target="../media/image49.jp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hyperlink" Target="https://www.bauder.co.uk/case-studies/noah%E2%80%99s-ark-children%E2%80%99s-hospice"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hyperlink" Target="http://www.greenroofs.com/projects/pa-dept-of-environmental-protection-southeast-regional-headquarter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hyperlink" Target="https://www.bauder.co.uk/case-studies/noah%E2%80%99s-ark-children%E2%80%99s-hospic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s://docs.google.com/spreadsheets/d/1DTte4Ph8pQ4lKzYGFt2_S-d1Z_Rmd9-i/edit?usp=sharing&amp;ouid=112148808974461842163&amp;rtpof=true&amp;sd=true"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a.storyblok.com/f/64835/x/7ddfdf5224/emea-green-construction-v1.pdf"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hyperlink" Target="https://www.stenarecycling.com/what-we-offer/stena-circular-consulting/product-as-a-service/" TargetMode="External"/><Relationship Id="rId4" Type="http://schemas.openxmlformats.org/officeDocument/2006/relationships/hyperlink" Target="https://bimzeed.eu/"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sovereignarchitects.com/2015/05/16/adaptive-architectur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buildwithrise.com/stories/adaptable-design-how-to-build-a-home-for-a-lifetim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hyperlink" Target="https://gupp-class.eu/" TargetMode="Externa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
          <p:cNvSpPr txBox="1">
            <a:spLocks noGrp="1"/>
          </p:cNvSpPr>
          <p:nvPr>
            <p:ph type="subTitle" idx="1"/>
          </p:nvPr>
        </p:nvSpPr>
        <p:spPr>
          <a:xfrm>
            <a:off x="1926450" y="5423874"/>
            <a:ext cx="8339100" cy="4764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1600"/>
              <a:buNone/>
            </a:pPr>
            <a:r>
              <a:rPr lang="en-US"/>
              <a:t>Circular Economy in the Construction Industry</a:t>
            </a:r>
            <a:endParaRPr/>
          </a:p>
        </p:txBody>
      </p:sp>
      <p:sp>
        <p:nvSpPr>
          <p:cNvPr id="109" name="Google Shape;109;p1"/>
          <p:cNvSpPr txBox="1">
            <a:spLocks noGrp="1"/>
          </p:cNvSpPr>
          <p:nvPr>
            <p:ph type="ctrTitle"/>
          </p:nvPr>
        </p:nvSpPr>
        <p:spPr>
          <a:xfrm>
            <a:off x="1926450" y="4118751"/>
            <a:ext cx="8339100" cy="11763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3600"/>
              <a:buNone/>
            </a:pPr>
            <a:r>
              <a:rPr lang="en-US" b="1"/>
              <a:t>Implementing Circular Practice in the Design, Build and Deconstruction Phase of Construction</a:t>
            </a:r>
            <a:endParaRPr sz="4900"/>
          </a:p>
        </p:txBody>
      </p:sp>
      <p:sp>
        <p:nvSpPr>
          <p:cNvPr id="111" name="Google Shape;111;p1"/>
          <p:cNvSpPr txBox="1"/>
          <p:nvPr/>
        </p:nvSpPr>
        <p:spPr>
          <a:xfrm>
            <a:off x="1926513" y="3926856"/>
            <a:ext cx="8339100" cy="500309"/>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accent1"/>
              </a:buClr>
              <a:buSzPts val="1600"/>
              <a:buFont typeface="Arial"/>
              <a:buNone/>
            </a:pPr>
            <a:r>
              <a:rPr lang="en-US" sz="2000" b="0" i="0" u="none" strike="noStrike" cap="none">
                <a:solidFill>
                  <a:srgbClr val="A5A8A5"/>
                </a:solidFill>
                <a:latin typeface="Arial"/>
                <a:ea typeface="Arial"/>
                <a:cs typeface="Arial"/>
                <a:sym typeface="Arial"/>
              </a:rPr>
              <a:t>Module 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19deec036d4_0_17"/>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What is modular construction</a:t>
            </a:r>
            <a:endParaRPr/>
          </a:p>
        </p:txBody>
      </p:sp>
      <p:sp>
        <p:nvSpPr>
          <p:cNvPr id="188" name="Google Shape;188;g19deec036d4_0_17"/>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a:t>Modular construction is a process in which a building is constructed off-site, under controlled plant conditions, using the same materials and designing to the same codes and standards as conventionally built facilities – but in about half the time. Buildings are produced in “modules” that when put together on site, reflect the identical design intent and specifications of the most sophisticated site-built facility – without compromise.</a:t>
            </a:r>
            <a:endParaRPr/>
          </a:p>
        </p:txBody>
      </p:sp>
      <p:sp>
        <p:nvSpPr>
          <p:cNvPr id="189" name="Google Shape;189;g19deec036d4_0_17"/>
          <p:cNvSpPr txBox="1">
            <a:spLocks noGrp="1"/>
          </p:cNvSpPr>
          <p:nvPr>
            <p:ph type="body" idx="2"/>
          </p:nvPr>
        </p:nvSpPr>
        <p:spPr>
          <a:xfrm>
            <a:off x="2078175" y="6123050"/>
            <a:ext cx="3726900" cy="3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000"/>
              <a:t>Source- </a:t>
            </a:r>
            <a:r>
              <a:rPr lang="en-US" sz="1000" u="sng">
                <a:solidFill>
                  <a:schemeClr val="hlink"/>
                </a:solidFill>
                <a:hlinkClick r:id="rId3"/>
              </a:rPr>
              <a:t>https://www.modular.org/what-is-modular-construction/</a:t>
            </a:r>
            <a:r>
              <a:rPr lang="en-US" sz="1000"/>
              <a:t>  </a:t>
            </a:r>
            <a:endParaRPr sz="1000"/>
          </a:p>
        </p:txBody>
      </p:sp>
      <p:sp>
        <p:nvSpPr>
          <p:cNvPr id="190" name="Google Shape;190;g19deec036d4_0_17"/>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10</a:t>
            </a:fld>
            <a:endParaRPr/>
          </a:p>
        </p:txBody>
      </p:sp>
      <p:pic>
        <p:nvPicPr>
          <p:cNvPr id="191" name="Google Shape;191;g19deec036d4_0_17"/>
          <p:cNvPicPr preferRelativeResize="0"/>
          <p:nvPr/>
        </p:nvPicPr>
        <p:blipFill>
          <a:blip r:embed="rId4">
            <a:alphaModFix/>
          </a:blip>
          <a:stretch>
            <a:fillRect/>
          </a:stretch>
        </p:blipFill>
        <p:spPr>
          <a:xfrm>
            <a:off x="6533781" y="1930500"/>
            <a:ext cx="5353419" cy="3139157"/>
          </a:xfrm>
          <a:prstGeom prst="rect">
            <a:avLst/>
          </a:prstGeom>
          <a:noFill/>
          <a:ln>
            <a:noFill/>
          </a:ln>
        </p:spPr>
      </p:pic>
      <p:sp>
        <p:nvSpPr>
          <p:cNvPr id="192" name="Google Shape;192;g19deec036d4_0_17"/>
          <p:cNvSpPr txBox="1"/>
          <p:nvPr/>
        </p:nvSpPr>
        <p:spPr>
          <a:xfrm>
            <a:off x="6533775" y="5069650"/>
            <a:ext cx="5353500" cy="44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Source-</a:t>
            </a:r>
            <a:r>
              <a:rPr lang="en-US" sz="800" u="sng">
                <a:solidFill>
                  <a:schemeClr val="hlink"/>
                </a:solidFill>
                <a:hlinkClick r:id="rId5"/>
              </a:rPr>
              <a:t>https://www.chapmantaylor.com/insights/what-is-modular-construction-and-why-has-chapman-taylor-embraced-it</a:t>
            </a:r>
            <a:r>
              <a:rPr lang="en-US" sz="800"/>
              <a:t> </a:t>
            </a:r>
            <a:endParaRPr sz="800" i="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19deec036d4_0_8"/>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25000"/>
              </a:lnSpc>
              <a:spcBef>
                <a:spcPts val="1800"/>
              </a:spcBef>
              <a:spcAft>
                <a:spcPts val="0"/>
              </a:spcAft>
              <a:buNone/>
            </a:pPr>
            <a:r>
              <a:rPr lang="en-US"/>
              <a:t>Advantages of modular constructions</a:t>
            </a:r>
            <a:endParaRPr/>
          </a:p>
          <a:p>
            <a:pPr marL="0" lvl="0" indent="0" algn="l" rtl="0">
              <a:spcBef>
                <a:spcPts val="400"/>
              </a:spcBef>
              <a:spcAft>
                <a:spcPts val="0"/>
              </a:spcAft>
              <a:buNone/>
            </a:pPr>
            <a:endParaRPr/>
          </a:p>
        </p:txBody>
      </p:sp>
      <p:sp>
        <p:nvSpPr>
          <p:cNvPr id="199" name="Google Shape;199;g19deec036d4_0_8"/>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11</a:t>
            </a:fld>
            <a:endParaRPr/>
          </a:p>
        </p:txBody>
      </p:sp>
      <p:sp>
        <p:nvSpPr>
          <p:cNvPr id="200" name="Google Shape;200;g19deec036d4_0_8"/>
          <p:cNvSpPr txBox="1">
            <a:spLocks noGrp="1"/>
          </p:cNvSpPr>
          <p:nvPr>
            <p:ph type="body" idx="2"/>
          </p:nvPr>
        </p:nvSpPr>
        <p:spPr>
          <a:xfrm>
            <a:off x="2078175" y="6123050"/>
            <a:ext cx="3143700" cy="3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000"/>
              <a:t>Source- </a:t>
            </a:r>
            <a:r>
              <a:rPr lang="en-US" sz="1000" u="sng">
                <a:solidFill>
                  <a:schemeClr val="hlink"/>
                </a:solidFill>
                <a:hlinkClick r:id="rId3"/>
              </a:rPr>
              <a:t>https://www.koma-modular.cz/en/modularity</a:t>
            </a:r>
            <a:r>
              <a:rPr lang="en-US" sz="1000"/>
              <a:t> </a:t>
            </a:r>
            <a:endParaRPr sz="1000"/>
          </a:p>
        </p:txBody>
      </p:sp>
      <p:pic>
        <p:nvPicPr>
          <p:cNvPr id="201" name="Google Shape;201;g19deec036d4_0_8"/>
          <p:cNvPicPr preferRelativeResize="0"/>
          <p:nvPr/>
        </p:nvPicPr>
        <p:blipFill>
          <a:blip r:embed="rId4">
            <a:alphaModFix/>
          </a:blip>
          <a:stretch>
            <a:fillRect/>
          </a:stretch>
        </p:blipFill>
        <p:spPr>
          <a:xfrm>
            <a:off x="9930958" y="2729324"/>
            <a:ext cx="1917479" cy="1399332"/>
          </a:xfrm>
          <a:prstGeom prst="rect">
            <a:avLst/>
          </a:prstGeom>
          <a:noFill/>
          <a:ln>
            <a:noFill/>
          </a:ln>
        </p:spPr>
      </p:pic>
      <p:pic>
        <p:nvPicPr>
          <p:cNvPr id="202" name="Google Shape;202;g19deec036d4_0_8"/>
          <p:cNvPicPr preferRelativeResize="0"/>
          <p:nvPr/>
        </p:nvPicPr>
        <p:blipFill>
          <a:blip r:embed="rId5">
            <a:alphaModFix/>
          </a:blip>
          <a:stretch>
            <a:fillRect/>
          </a:stretch>
        </p:blipFill>
        <p:spPr>
          <a:xfrm>
            <a:off x="343563" y="2729326"/>
            <a:ext cx="1917479" cy="1399332"/>
          </a:xfrm>
          <a:prstGeom prst="rect">
            <a:avLst/>
          </a:prstGeom>
          <a:noFill/>
          <a:ln>
            <a:noFill/>
          </a:ln>
        </p:spPr>
      </p:pic>
      <p:pic>
        <p:nvPicPr>
          <p:cNvPr id="203" name="Google Shape;203;g19deec036d4_0_8"/>
          <p:cNvPicPr preferRelativeResize="0"/>
          <p:nvPr/>
        </p:nvPicPr>
        <p:blipFill>
          <a:blip r:embed="rId6">
            <a:alphaModFix/>
          </a:blip>
          <a:stretch>
            <a:fillRect/>
          </a:stretch>
        </p:blipFill>
        <p:spPr>
          <a:xfrm>
            <a:off x="2261045" y="2729326"/>
            <a:ext cx="1917479" cy="1399331"/>
          </a:xfrm>
          <a:prstGeom prst="rect">
            <a:avLst/>
          </a:prstGeom>
          <a:noFill/>
          <a:ln>
            <a:noFill/>
          </a:ln>
        </p:spPr>
      </p:pic>
      <p:pic>
        <p:nvPicPr>
          <p:cNvPr id="204" name="Google Shape;204;g19deec036d4_0_8"/>
          <p:cNvPicPr preferRelativeResize="0"/>
          <p:nvPr/>
        </p:nvPicPr>
        <p:blipFill>
          <a:blip r:embed="rId7">
            <a:alphaModFix/>
          </a:blip>
          <a:stretch>
            <a:fillRect/>
          </a:stretch>
        </p:blipFill>
        <p:spPr>
          <a:xfrm>
            <a:off x="4178526" y="2729326"/>
            <a:ext cx="1917479" cy="1399334"/>
          </a:xfrm>
          <a:prstGeom prst="rect">
            <a:avLst/>
          </a:prstGeom>
          <a:noFill/>
          <a:ln>
            <a:noFill/>
          </a:ln>
        </p:spPr>
      </p:pic>
      <p:pic>
        <p:nvPicPr>
          <p:cNvPr id="205" name="Google Shape;205;g19deec036d4_0_8"/>
          <p:cNvPicPr preferRelativeResize="0"/>
          <p:nvPr/>
        </p:nvPicPr>
        <p:blipFill>
          <a:blip r:embed="rId8">
            <a:alphaModFix/>
          </a:blip>
          <a:stretch>
            <a:fillRect/>
          </a:stretch>
        </p:blipFill>
        <p:spPr>
          <a:xfrm>
            <a:off x="6096003" y="2729326"/>
            <a:ext cx="1917479" cy="1399334"/>
          </a:xfrm>
          <a:prstGeom prst="rect">
            <a:avLst/>
          </a:prstGeom>
          <a:noFill/>
          <a:ln>
            <a:noFill/>
          </a:ln>
        </p:spPr>
      </p:pic>
      <p:pic>
        <p:nvPicPr>
          <p:cNvPr id="206" name="Google Shape;206;g19deec036d4_0_8"/>
          <p:cNvPicPr preferRelativeResize="0"/>
          <p:nvPr/>
        </p:nvPicPr>
        <p:blipFill>
          <a:blip r:embed="rId9">
            <a:alphaModFix/>
          </a:blip>
          <a:stretch>
            <a:fillRect/>
          </a:stretch>
        </p:blipFill>
        <p:spPr>
          <a:xfrm>
            <a:off x="8013482" y="2729326"/>
            <a:ext cx="1917479" cy="139934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1c4a8810893_0_0"/>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25000"/>
              </a:lnSpc>
              <a:spcBef>
                <a:spcPts val="1800"/>
              </a:spcBef>
              <a:spcAft>
                <a:spcPts val="0"/>
              </a:spcAft>
              <a:buNone/>
            </a:pPr>
            <a:r>
              <a:rPr lang="en-US"/>
              <a:t>Advantages of modular constructions</a:t>
            </a:r>
            <a:endParaRPr/>
          </a:p>
          <a:p>
            <a:pPr marL="0" lvl="0" indent="0" algn="l" rtl="0">
              <a:spcBef>
                <a:spcPts val="400"/>
              </a:spcBef>
              <a:spcAft>
                <a:spcPts val="0"/>
              </a:spcAft>
              <a:buNone/>
            </a:pPr>
            <a:endParaRPr/>
          </a:p>
        </p:txBody>
      </p:sp>
      <p:sp>
        <p:nvSpPr>
          <p:cNvPr id="213" name="Google Shape;213;g1c4a8810893_0_0"/>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500"/>
              </a:spcBef>
              <a:spcAft>
                <a:spcPts val="0"/>
              </a:spcAft>
              <a:buNone/>
            </a:pPr>
            <a:r>
              <a:rPr lang="en-US" sz="1800" b="1"/>
              <a:t>LINE QUALITY</a:t>
            </a:r>
            <a:endParaRPr sz="1800" b="1"/>
          </a:p>
          <a:p>
            <a:pPr marL="0" lvl="0" indent="0" algn="l" rtl="0">
              <a:lnSpc>
                <a:spcPct val="115000"/>
              </a:lnSpc>
              <a:spcBef>
                <a:spcPts val="1000"/>
              </a:spcBef>
              <a:spcAft>
                <a:spcPts val="0"/>
              </a:spcAft>
              <a:buNone/>
            </a:pPr>
            <a:r>
              <a:rPr lang="en-US"/>
              <a:t>Most production is carried out under constant climatic conditions in a production hall. Fully digitized production enables line quality to be achieved thanks to the control system. </a:t>
            </a:r>
            <a:endParaRPr/>
          </a:p>
        </p:txBody>
      </p:sp>
      <p:sp>
        <p:nvSpPr>
          <p:cNvPr id="214" name="Google Shape;214;g1c4a8810893_0_0"/>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12</a:t>
            </a:fld>
            <a:endParaRPr/>
          </a:p>
        </p:txBody>
      </p:sp>
      <p:sp>
        <p:nvSpPr>
          <p:cNvPr id="215" name="Google Shape;215;g1c4a8810893_0_0"/>
          <p:cNvSpPr txBox="1">
            <a:spLocks noGrp="1"/>
          </p:cNvSpPr>
          <p:nvPr>
            <p:ph type="body" idx="2"/>
          </p:nvPr>
        </p:nvSpPr>
        <p:spPr>
          <a:xfrm>
            <a:off x="2078175" y="6123050"/>
            <a:ext cx="3143700" cy="3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000"/>
              <a:t>Source- </a:t>
            </a:r>
            <a:r>
              <a:rPr lang="en-US" sz="1000" u="sng">
                <a:solidFill>
                  <a:schemeClr val="hlink"/>
                </a:solidFill>
                <a:hlinkClick r:id="rId3"/>
              </a:rPr>
              <a:t>https://www.koma-modular.cz/en/modularity</a:t>
            </a:r>
            <a:r>
              <a:rPr lang="en-US" sz="1000"/>
              <a:t> </a:t>
            </a:r>
            <a:endParaRPr sz="1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19deec036d4_0_32"/>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25000"/>
              </a:lnSpc>
              <a:spcBef>
                <a:spcPts val="1800"/>
              </a:spcBef>
              <a:spcAft>
                <a:spcPts val="0"/>
              </a:spcAft>
              <a:buNone/>
            </a:pPr>
            <a:r>
              <a:rPr lang="en-US"/>
              <a:t>Advantages of modular constructions</a:t>
            </a:r>
            <a:endParaRPr/>
          </a:p>
          <a:p>
            <a:pPr marL="0" lvl="0" indent="0" algn="l" rtl="0">
              <a:spcBef>
                <a:spcPts val="400"/>
              </a:spcBef>
              <a:spcAft>
                <a:spcPts val="0"/>
              </a:spcAft>
              <a:buNone/>
            </a:pPr>
            <a:endParaRPr/>
          </a:p>
        </p:txBody>
      </p:sp>
      <p:sp>
        <p:nvSpPr>
          <p:cNvPr id="222" name="Google Shape;222;g19deec036d4_0_32"/>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500"/>
              </a:spcBef>
              <a:spcAft>
                <a:spcPts val="0"/>
              </a:spcAft>
              <a:buNone/>
            </a:pPr>
            <a:r>
              <a:rPr lang="en-US" sz="1800" b="1"/>
              <a:t>FIXED PRICE</a:t>
            </a:r>
            <a:endParaRPr sz="1800" b="1"/>
          </a:p>
          <a:p>
            <a:pPr marL="0" lvl="0" indent="0" algn="l" rtl="0">
              <a:lnSpc>
                <a:spcPct val="115000"/>
              </a:lnSpc>
              <a:spcBef>
                <a:spcPts val="1000"/>
              </a:spcBef>
              <a:spcAft>
                <a:spcPts val="0"/>
              </a:spcAft>
              <a:buNone/>
            </a:pPr>
            <a:r>
              <a:rPr lang="en-US"/>
              <a:t>The economic benefits are not only based on the speed of modular construction. Line production also means control over the price of a product. As a result, the price you agree to when awarding the contract is the price you actually pay for the construction.</a:t>
            </a:r>
            <a:endParaRPr b="1"/>
          </a:p>
        </p:txBody>
      </p:sp>
      <p:sp>
        <p:nvSpPr>
          <p:cNvPr id="223" name="Google Shape;223;g19deec036d4_0_32"/>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224" name="Google Shape;224;g19deec036d4_0_32"/>
          <p:cNvSpPr txBox="1">
            <a:spLocks noGrp="1"/>
          </p:cNvSpPr>
          <p:nvPr>
            <p:ph type="body" idx="2"/>
          </p:nvPr>
        </p:nvSpPr>
        <p:spPr>
          <a:xfrm>
            <a:off x="2078175" y="6123050"/>
            <a:ext cx="3143700" cy="3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000"/>
              <a:t>Source- </a:t>
            </a:r>
            <a:r>
              <a:rPr lang="en-US" sz="1000" u="sng">
                <a:solidFill>
                  <a:schemeClr val="hlink"/>
                </a:solidFill>
                <a:hlinkClick r:id="rId3"/>
              </a:rPr>
              <a:t>https://www.koma-modular.cz/en/modularity</a:t>
            </a:r>
            <a:r>
              <a:rPr lang="en-US" sz="1000"/>
              <a:t> </a:t>
            </a:r>
            <a:endParaRPr sz="1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19deec036d4_0_86"/>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25000"/>
              </a:lnSpc>
              <a:spcBef>
                <a:spcPts val="1800"/>
              </a:spcBef>
              <a:spcAft>
                <a:spcPts val="0"/>
              </a:spcAft>
              <a:buNone/>
            </a:pPr>
            <a:r>
              <a:rPr lang="en-US"/>
              <a:t>Advantages of modular constructions</a:t>
            </a:r>
            <a:endParaRPr/>
          </a:p>
          <a:p>
            <a:pPr marL="0" lvl="0" indent="0" algn="l" rtl="0">
              <a:spcBef>
                <a:spcPts val="400"/>
              </a:spcBef>
              <a:spcAft>
                <a:spcPts val="0"/>
              </a:spcAft>
              <a:buNone/>
            </a:pPr>
            <a:endParaRPr/>
          </a:p>
        </p:txBody>
      </p:sp>
      <p:sp>
        <p:nvSpPr>
          <p:cNvPr id="231" name="Google Shape;231;g19deec036d4_0_86"/>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500"/>
              </a:spcBef>
              <a:spcAft>
                <a:spcPts val="0"/>
              </a:spcAft>
              <a:buNone/>
            </a:pPr>
            <a:r>
              <a:rPr lang="en-US" sz="1800" b="1"/>
              <a:t>SPEED</a:t>
            </a:r>
            <a:endParaRPr sz="1800" b="1"/>
          </a:p>
          <a:p>
            <a:pPr marL="0" lvl="0" indent="0" algn="l" rtl="0">
              <a:lnSpc>
                <a:spcPct val="115000"/>
              </a:lnSpc>
              <a:spcBef>
                <a:spcPts val="1000"/>
              </a:spcBef>
              <a:spcAft>
                <a:spcPts val="0"/>
              </a:spcAft>
              <a:buNone/>
            </a:pPr>
            <a:r>
              <a:rPr lang="en-US"/>
              <a:t>Thanks to the preparation of modules, including the equipment in the production hall, the building will be erected on site in a matter of hours and is effectively ready for use.</a:t>
            </a:r>
            <a:endParaRPr b="1"/>
          </a:p>
        </p:txBody>
      </p:sp>
      <p:sp>
        <p:nvSpPr>
          <p:cNvPr id="232" name="Google Shape;232;g19deec036d4_0_86"/>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233" name="Google Shape;233;g19deec036d4_0_86"/>
          <p:cNvSpPr txBox="1">
            <a:spLocks noGrp="1"/>
          </p:cNvSpPr>
          <p:nvPr>
            <p:ph type="body" idx="2"/>
          </p:nvPr>
        </p:nvSpPr>
        <p:spPr>
          <a:xfrm>
            <a:off x="2078175" y="6123050"/>
            <a:ext cx="3143700" cy="3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000"/>
              <a:t>Source- </a:t>
            </a:r>
            <a:r>
              <a:rPr lang="en-US" sz="1000" u="sng">
                <a:solidFill>
                  <a:schemeClr val="hlink"/>
                </a:solidFill>
                <a:hlinkClick r:id="rId3"/>
              </a:rPr>
              <a:t>https://www.koma-modular.cz/en/modularity</a:t>
            </a:r>
            <a:r>
              <a:rPr lang="en-US" sz="1000"/>
              <a:t> </a:t>
            </a:r>
            <a:endParaRPr sz="1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19deec036d4_0_43"/>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25000"/>
              </a:lnSpc>
              <a:spcBef>
                <a:spcPts val="1800"/>
              </a:spcBef>
              <a:spcAft>
                <a:spcPts val="0"/>
              </a:spcAft>
              <a:buNone/>
            </a:pPr>
            <a:r>
              <a:rPr lang="en-US"/>
              <a:t>Advantages of modular constructions</a:t>
            </a:r>
            <a:endParaRPr/>
          </a:p>
          <a:p>
            <a:pPr marL="0" lvl="0" indent="0" algn="l" rtl="0">
              <a:spcBef>
                <a:spcPts val="400"/>
              </a:spcBef>
              <a:spcAft>
                <a:spcPts val="0"/>
              </a:spcAft>
              <a:buNone/>
            </a:pPr>
            <a:endParaRPr/>
          </a:p>
        </p:txBody>
      </p:sp>
      <p:sp>
        <p:nvSpPr>
          <p:cNvPr id="240" name="Google Shape;240;g19deec036d4_0_43"/>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500"/>
              </a:spcBef>
              <a:spcAft>
                <a:spcPts val="0"/>
              </a:spcAft>
              <a:buNone/>
            </a:pPr>
            <a:r>
              <a:rPr lang="en-US" sz="1800" b="1"/>
              <a:t>DISASSEMBILITY</a:t>
            </a:r>
            <a:endParaRPr sz="1800" b="1"/>
          </a:p>
          <a:p>
            <a:pPr marL="0" lvl="0" indent="0" algn="l" rtl="0">
              <a:lnSpc>
                <a:spcPct val="115000"/>
              </a:lnSpc>
              <a:spcBef>
                <a:spcPts val="1000"/>
              </a:spcBef>
              <a:spcAft>
                <a:spcPts val="0"/>
              </a:spcAft>
              <a:buNone/>
            </a:pPr>
            <a:r>
              <a:rPr lang="en-US"/>
              <a:t>A modular object can later be disassembled into individual modules and re-implemented to meet the needs of another object.</a:t>
            </a:r>
            <a:endParaRPr b="1"/>
          </a:p>
        </p:txBody>
      </p:sp>
      <p:sp>
        <p:nvSpPr>
          <p:cNvPr id="241" name="Google Shape;241;g19deec036d4_0_43"/>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
        <p:nvSpPr>
          <p:cNvPr id="242" name="Google Shape;242;g19deec036d4_0_43"/>
          <p:cNvSpPr txBox="1">
            <a:spLocks noGrp="1"/>
          </p:cNvSpPr>
          <p:nvPr>
            <p:ph type="body" idx="2"/>
          </p:nvPr>
        </p:nvSpPr>
        <p:spPr>
          <a:xfrm>
            <a:off x="2078175" y="6123050"/>
            <a:ext cx="3143700" cy="3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000"/>
              <a:t>Source- </a:t>
            </a:r>
            <a:r>
              <a:rPr lang="en-US" sz="1000" u="sng">
                <a:solidFill>
                  <a:schemeClr val="hlink"/>
                </a:solidFill>
                <a:hlinkClick r:id="rId3"/>
              </a:rPr>
              <a:t>https://www.koma-modular.cz/en/modularity</a:t>
            </a:r>
            <a:r>
              <a:rPr lang="en-US" sz="1000"/>
              <a:t> </a:t>
            </a:r>
            <a:endParaRPr sz="1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19deec036d4_0_64"/>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25000"/>
              </a:lnSpc>
              <a:spcBef>
                <a:spcPts val="1800"/>
              </a:spcBef>
              <a:spcAft>
                <a:spcPts val="0"/>
              </a:spcAft>
              <a:buNone/>
            </a:pPr>
            <a:r>
              <a:rPr lang="en-US"/>
              <a:t>Advantages of modular constructions</a:t>
            </a:r>
            <a:endParaRPr/>
          </a:p>
          <a:p>
            <a:pPr marL="0" lvl="0" indent="0" algn="l" rtl="0">
              <a:spcBef>
                <a:spcPts val="400"/>
              </a:spcBef>
              <a:spcAft>
                <a:spcPts val="0"/>
              </a:spcAft>
              <a:buNone/>
            </a:pPr>
            <a:endParaRPr/>
          </a:p>
        </p:txBody>
      </p:sp>
      <p:sp>
        <p:nvSpPr>
          <p:cNvPr id="249" name="Google Shape;249;g19deec036d4_0_64"/>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500"/>
              </a:spcBef>
              <a:spcAft>
                <a:spcPts val="0"/>
              </a:spcAft>
              <a:buNone/>
            </a:pPr>
            <a:r>
              <a:rPr lang="en-US" sz="1800" b="1"/>
              <a:t>FLEXIBILITY</a:t>
            </a:r>
            <a:endParaRPr sz="1800" b="1"/>
          </a:p>
          <a:p>
            <a:pPr marL="0" lvl="0" indent="0" algn="l" rtl="0">
              <a:lnSpc>
                <a:spcPct val="115000"/>
              </a:lnSpc>
              <a:spcBef>
                <a:spcPts val="1000"/>
              </a:spcBef>
              <a:spcAft>
                <a:spcPts val="0"/>
              </a:spcAft>
              <a:buNone/>
            </a:pPr>
            <a:r>
              <a:rPr lang="en-US"/>
              <a:t>Modular buildings can respond to the current needs of the owner and can be expanded. For example two additional floors could be added.</a:t>
            </a:r>
            <a:endParaRPr b="1"/>
          </a:p>
        </p:txBody>
      </p:sp>
      <p:sp>
        <p:nvSpPr>
          <p:cNvPr id="250" name="Google Shape;250;g19deec036d4_0_64"/>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
        <p:nvSpPr>
          <p:cNvPr id="251" name="Google Shape;251;g19deec036d4_0_64"/>
          <p:cNvSpPr txBox="1">
            <a:spLocks noGrp="1"/>
          </p:cNvSpPr>
          <p:nvPr>
            <p:ph type="body" idx="2"/>
          </p:nvPr>
        </p:nvSpPr>
        <p:spPr>
          <a:xfrm>
            <a:off x="2078175" y="6123050"/>
            <a:ext cx="3143700" cy="3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000"/>
              <a:t>Source- </a:t>
            </a:r>
            <a:r>
              <a:rPr lang="en-US" sz="1000" u="sng">
                <a:solidFill>
                  <a:schemeClr val="hlink"/>
                </a:solidFill>
                <a:hlinkClick r:id="rId3"/>
              </a:rPr>
              <a:t>https://www.koma-modular.cz/en/modularity</a:t>
            </a:r>
            <a:r>
              <a:rPr lang="en-US" sz="1000"/>
              <a:t> </a:t>
            </a:r>
            <a:endParaRPr sz="1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19deec036d4_0_75"/>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25000"/>
              </a:lnSpc>
              <a:spcBef>
                <a:spcPts val="1800"/>
              </a:spcBef>
              <a:spcAft>
                <a:spcPts val="0"/>
              </a:spcAft>
              <a:buNone/>
            </a:pPr>
            <a:r>
              <a:rPr lang="en-US"/>
              <a:t>Advantages of modular constructions</a:t>
            </a:r>
            <a:endParaRPr/>
          </a:p>
          <a:p>
            <a:pPr marL="0" lvl="0" indent="0" algn="l" rtl="0">
              <a:spcBef>
                <a:spcPts val="400"/>
              </a:spcBef>
              <a:spcAft>
                <a:spcPts val="0"/>
              </a:spcAft>
              <a:buNone/>
            </a:pPr>
            <a:endParaRPr/>
          </a:p>
        </p:txBody>
      </p:sp>
      <p:sp>
        <p:nvSpPr>
          <p:cNvPr id="258" name="Google Shape;258;g19deec036d4_0_75"/>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500"/>
              </a:spcBef>
              <a:spcAft>
                <a:spcPts val="0"/>
              </a:spcAft>
              <a:buNone/>
            </a:pPr>
            <a:r>
              <a:rPr lang="en-US" sz="1800" b="1"/>
              <a:t>ENVIRONMENTAL PROTECTION</a:t>
            </a:r>
            <a:endParaRPr sz="1800" b="1"/>
          </a:p>
          <a:p>
            <a:pPr marL="0" lvl="0" indent="0" algn="l" rtl="0">
              <a:lnSpc>
                <a:spcPct val="115000"/>
              </a:lnSpc>
              <a:spcBef>
                <a:spcPts val="1000"/>
              </a:spcBef>
              <a:spcAft>
                <a:spcPts val="0"/>
              </a:spcAft>
              <a:buNone/>
            </a:pPr>
            <a:r>
              <a:rPr lang="en-US"/>
              <a:t>One equally important feature follows from above; a modular structure is extremely environmentally friendly. Inhabitants of surrounding living spaces are not disturbed by an enduring construction process.</a:t>
            </a:r>
            <a:endParaRPr b="1"/>
          </a:p>
        </p:txBody>
      </p:sp>
      <p:sp>
        <p:nvSpPr>
          <p:cNvPr id="259" name="Google Shape;259;g19deec036d4_0_75"/>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260" name="Google Shape;260;g19deec036d4_0_75"/>
          <p:cNvSpPr txBox="1">
            <a:spLocks noGrp="1"/>
          </p:cNvSpPr>
          <p:nvPr>
            <p:ph type="body" idx="2"/>
          </p:nvPr>
        </p:nvSpPr>
        <p:spPr>
          <a:xfrm>
            <a:off x="2078175" y="6123050"/>
            <a:ext cx="3143700" cy="3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000"/>
              <a:t>Source- </a:t>
            </a:r>
            <a:r>
              <a:rPr lang="en-US" sz="1000" u="sng">
                <a:solidFill>
                  <a:schemeClr val="hlink"/>
                </a:solidFill>
                <a:hlinkClick r:id="rId3"/>
              </a:rPr>
              <a:t>https://www.koma-modular.cz/en/modularity</a:t>
            </a:r>
            <a:r>
              <a:rPr lang="en-US" sz="1000"/>
              <a:t> </a:t>
            </a:r>
            <a:endParaRPr sz="1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1c4a8810893_0_17"/>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rmAutofit/>
          </a:bodyPr>
          <a:lstStyle/>
          <a:p>
            <a:pPr marL="457200" lvl="0" indent="-330200" algn="l" rtl="0">
              <a:lnSpc>
                <a:spcPct val="115000"/>
              </a:lnSpc>
              <a:spcBef>
                <a:spcPts val="1000"/>
              </a:spcBef>
              <a:spcAft>
                <a:spcPts val="0"/>
              </a:spcAft>
              <a:buSzPts val="1600"/>
              <a:buChar char="•"/>
            </a:pPr>
            <a:r>
              <a:rPr lang="en-US" b="1"/>
              <a:t>Greater Flexibility and Reuse: </a:t>
            </a:r>
            <a:r>
              <a:rPr lang="en-US"/>
              <a:t>Modular buildings can be disassembled and the modules relocated or refurbished for new use, reducing the demand for raw materials and minimizing the amount of energy expended to create a building to meet the new need.</a:t>
            </a:r>
            <a:endParaRPr/>
          </a:p>
          <a:p>
            <a:pPr marL="457200" lvl="0" indent="-330200" algn="l" rtl="0">
              <a:lnSpc>
                <a:spcPct val="115000"/>
              </a:lnSpc>
              <a:spcBef>
                <a:spcPts val="1000"/>
              </a:spcBef>
              <a:spcAft>
                <a:spcPts val="0"/>
              </a:spcAft>
              <a:buSzPts val="1600"/>
              <a:buChar char="•"/>
            </a:pPr>
            <a:r>
              <a:rPr lang="en-US" b="1"/>
              <a:t>Less Material Waste: </a:t>
            </a:r>
            <a:r>
              <a:rPr lang="en-US"/>
              <a:t>When building in a factory, waste is eliminated by recycling materials, controlling inventory and protecting building materials.</a:t>
            </a:r>
            <a:endParaRPr/>
          </a:p>
          <a:p>
            <a:pPr marL="457200" lvl="0" indent="-330200" algn="l" rtl="0">
              <a:lnSpc>
                <a:spcPct val="115000"/>
              </a:lnSpc>
              <a:spcBef>
                <a:spcPts val="1000"/>
              </a:spcBef>
              <a:spcAft>
                <a:spcPts val="800"/>
              </a:spcAft>
              <a:buSzPts val="1600"/>
              <a:buChar char="•"/>
            </a:pPr>
            <a:r>
              <a:rPr lang="en-US" b="1"/>
              <a:t>Improved Air Quality: </a:t>
            </a:r>
            <a:r>
              <a:rPr lang="en-US"/>
              <a:t>Because the modular structure is substantially completed in a factory-controlled setting using dry materials, the potential for high levels of moisture being trapped in the new construction is eliminated.</a:t>
            </a:r>
            <a:endParaRPr/>
          </a:p>
        </p:txBody>
      </p:sp>
      <p:sp>
        <p:nvSpPr>
          <p:cNvPr id="267" name="Google Shape;267;g1c4a8810893_0_17"/>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18</a:t>
            </a:fld>
            <a:endParaRPr/>
          </a:p>
        </p:txBody>
      </p:sp>
      <p:sp>
        <p:nvSpPr>
          <p:cNvPr id="268" name="Google Shape;268;g1c4a8810893_0_17"/>
          <p:cNvSpPr txBox="1">
            <a:spLocks noGrp="1"/>
          </p:cNvSpPr>
          <p:nvPr>
            <p:ph type="body" idx="4294967295"/>
          </p:nvPr>
        </p:nvSpPr>
        <p:spPr>
          <a:xfrm>
            <a:off x="2078175" y="6123050"/>
            <a:ext cx="3726900" cy="3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000"/>
              <a:t>Source- </a:t>
            </a:r>
            <a:r>
              <a:rPr lang="en-US" sz="1000" u="sng">
                <a:solidFill>
                  <a:schemeClr val="hlink"/>
                </a:solidFill>
                <a:hlinkClick r:id="rId3"/>
              </a:rPr>
              <a:t>https://www.modular.org/what-is-modular-construction/</a:t>
            </a:r>
            <a:r>
              <a:rPr lang="en-US" sz="1000"/>
              <a:t>  </a:t>
            </a:r>
            <a:endParaRPr sz="1000"/>
          </a:p>
        </p:txBody>
      </p:sp>
      <p:sp>
        <p:nvSpPr>
          <p:cNvPr id="269" name="Google Shape;269;g1c4a8810893_0_17"/>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Greener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210ecb14da8_0_0"/>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19</a:t>
            </a:fld>
            <a:endParaRPr/>
          </a:p>
        </p:txBody>
      </p:sp>
      <p:sp>
        <p:nvSpPr>
          <p:cNvPr id="276" name="Google Shape;276;g210ecb14da8_0_0"/>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rmAutofit/>
          </a:bodyPr>
          <a:lstStyle/>
          <a:p>
            <a:pPr marL="457200" lvl="0" indent="-330200" algn="l" rtl="0">
              <a:lnSpc>
                <a:spcPct val="115000"/>
              </a:lnSpc>
              <a:spcBef>
                <a:spcPts val="1000"/>
              </a:spcBef>
              <a:spcAft>
                <a:spcPts val="0"/>
              </a:spcAft>
              <a:buSzPts val="1600"/>
              <a:buChar char="•"/>
            </a:pPr>
            <a:r>
              <a:rPr lang="en-US" b="1"/>
              <a:t>Reduced Construction Schedule: </a:t>
            </a:r>
            <a:r>
              <a:rPr lang="en-US"/>
              <a:t>Because construction of modular buildings can occur simultaneously with the site and foundation work, projects can be completed 30% to 50% sooner than traditional construction.</a:t>
            </a:r>
            <a:endParaRPr/>
          </a:p>
          <a:p>
            <a:pPr marL="457200" lvl="0" indent="-330200" algn="l" rtl="0">
              <a:lnSpc>
                <a:spcPct val="115000"/>
              </a:lnSpc>
              <a:spcBef>
                <a:spcPts val="1000"/>
              </a:spcBef>
              <a:spcAft>
                <a:spcPts val="0"/>
              </a:spcAft>
              <a:buSzPts val="1600"/>
              <a:buChar char="•"/>
            </a:pPr>
            <a:r>
              <a:rPr lang="en-US" b="1"/>
              <a:t>Elimination of Weather Delays: </a:t>
            </a:r>
            <a:r>
              <a:rPr lang="en-US"/>
              <a:t>60 - 90% of the construction is completed inside a factory, which mitigates the risk of weather delays. Buildings are occupied sooner, creating a faster return on investment.</a:t>
            </a:r>
            <a:endParaRPr/>
          </a:p>
          <a:p>
            <a:pPr marL="457200" lvl="0" indent="-330200" algn="l" rtl="0">
              <a:lnSpc>
                <a:spcPct val="115000"/>
              </a:lnSpc>
              <a:spcBef>
                <a:spcPts val="1000"/>
              </a:spcBef>
              <a:spcAft>
                <a:spcPts val="800"/>
              </a:spcAft>
              <a:buSzPts val="1600"/>
              <a:buChar char="•"/>
            </a:pPr>
            <a:r>
              <a:rPr lang="en-US" b="1"/>
              <a:t>Built to Code with Quality Materials: </a:t>
            </a:r>
            <a:r>
              <a:rPr lang="en-US"/>
              <a:t>Modular buildings are built to meet or exceed the same building codes and standards as site-built structures, and the same architect-specified materials used in conventionally constructed buildings are used in modular construction projects – wood, concrete and steel.</a:t>
            </a:r>
            <a:endParaRPr/>
          </a:p>
        </p:txBody>
      </p:sp>
      <p:sp>
        <p:nvSpPr>
          <p:cNvPr id="277" name="Google Shape;277;g210ecb14da8_0_0"/>
          <p:cNvSpPr txBox="1">
            <a:spLocks noGrp="1"/>
          </p:cNvSpPr>
          <p:nvPr>
            <p:ph type="body" idx="4294967295"/>
          </p:nvPr>
        </p:nvSpPr>
        <p:spPr>
          <a:xfrm>
            <a:off x="2078175" y="6123050"/>
            <a:ext cx="3726900" cy="3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000"/>
              <a:t>Source- </a:t>
            </a:r>
            <a:r>
              <a:rPr lang="en-US" sz="1000" u="sng">
                <a:solidFill>
                  <a:schemeClr val="hlink"/>
                </a:solidFill>
                <a:hlinkClick r:id="rId3"/>
              </a:rPr>
              <a:t>https://www.modular.org/what-is-modular-construction/</a:t>
            </a:r>
            <a:r>
              <a:rPr lang="en-US" sz="1000"/>
              <a:t>  </a:t>
            </a:r>
            <a:endParaRPr sz="1000"/>
          </a:p>
        </p:txBody>
      </p:sp>
      <p:sp>
        <p:nvSpPr>
          <p:cNvPr id="278" name="Google Shape;278;g210ecb14da8_0_0"/>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Faster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Summary</a:t>
            </a:r>
            <a:endParaRPr/>
          </a:p>
        </p:txBody>
      </p:sp>
      <p:sp>
        <p:nvSpPr>
          <p:cNvPr id="118" name="Google Shape;118;p2"/>
          <p:cNvSpPr txBox="1">
            <a:spLocks noGrp="1"/>
          </p:cNvSpPr>
          <p:nvPr>
            <p:ph type="body" idx="1"/>
          </p:nvPr>
        </p:nvSpPr>
        <p:spPr>
          <a:xfrm>
            <a:off x="2078182" y="1930494"/>
            <a:ext cx="8944500" cy="38808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1000"/>
              </a:spcBef>
              <a:spcAft>
                <a:spcPts val="0"/>
              </a:spcAft>
              <a:buSzPts val="1600"/>
              <a:buNone/>
            </a:pPr>
            <a:r>
              <a:rPr lang="en-US"/>
              <a:t>The trainee must gain a good understanding of what opportunities for circular economy are available to them in all phases of the construction process such as reuse, adaptability, modular design and implementation. They must also be able to clearly see the benefits to their work and how this can improve the quality of buildings. They should also gain a good understanding of how this can then be implemented in Multi-functional Green Roofs Facades and Interiors Elements.</a:t>
            </a:r>
            <a:endParaRPr/>
          </a:p>
        </p:txBody>
      </p:sp>
      <p:sp>
        <p:nvSpPr>
          <p:cNvPr id="119" name="Google Shape;119;p2"/>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210ecb14da8_0_9"/>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20</a:t>
            </a:fld>
            <a:endParaRPr/>
          </a:p>
        </p:txBody>
      </p:sp>
      <p:sp>
        <p:nvSpPr>
          <p:cNvPr id="285" name="Google Shape;285;g210ecb14da8_0_9"/>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rmAutofit/>
          </a:bodyPr>
          <a:lstStyle/>
          <a:p>
            <a:pPr marL="457200" lvl="0" indent="-330200" algn="l" rtl="0">
              <a:lnSpc>
                <a:spcPct val="115000"/>
              </a:lnSpc>
              <a:spcBef>
                <a:spcPts val="1000"/>
              </a:spcBef>
              <a:spcAft>
                <a:spcPts val="0"/>
              </a:spcAft>
              <a:buSzPts val="1600"/>
              <a:buChar char="•"/>
            </a:pPr>
            <a:r>
              <a:rPr lang="en-US" b="1"/>
              <a:t>Safer Construction: </a:t>
            </a:r>
            <a:r>
              <a:rPr lang="en-US"/>
              <a:t>The indoor construction environment reduces the risks of accidents and related liabilities for workers.</a:t>
            </a:r>
            <a:endParaRPr/>
          </a:p>
          <a:p>
            <a:pPr marL="457200" lvl="0" indent="-330200" algn="l" rtl="0">
              <a:lnSpc>
                <a:spcPct val="115000"/>
              </a:lnSpc>
              <a:spcBef>
                <a:spcPts val="1000"/>
              </a:spcBef>
              <a:spcAft>
                <a:spcPts val="0"/>
              </a:spcAft>
              <a:buSzPts val="1600"/>
              <a:buChar char="•"/>
            </a:pPr>
            <a:r>
              <a:rPr lang="en-US" b="1"/>
              <a:t>Better Engineered Building &amp; BIM: </a:t>
            </a:r>
            <a:r>
              <a:rPr lang="en-US"/>
              <a:t>PMC relies on advanced BIM for visualization to assess the energy performance and identify the most cost-effective efficiency measures. PMC is ideal for the use of this technology where the construction process is already a collaboration of systems, materials and people—much like the software itself.</a:t>
            </a:r>
            <a:endParaRPr/>
          </a:p>
          <a:p>
            <a:pPr marL="457200" lvl="0" indent="-330200" algn="l" rtl="0">
              <a:lnSpc>
                <a:spcPct val="115000"/>
              </a:lnSpc>
              <a:spcBef>
                <a:spcPts val="1000"/>
              </a:spcBef>
              <a:spcAft>
                <a:spcPts val="0"/>
              </a:spcAft>
              <a:buSzPts val="1600"/>
              <a:buChar char="•"/>
            </a:pPr>
            <a:r>
              <a:rPr lang="en-US" b="1"/>
              <a:t>Limitless Design Opportunities: </a:t>
            </a:r>
            <a:r>
              <a:rPr lang="en-US"/>
              <a:t>Modular units may be designed to fit in with external aesthetics of any existing building and modular units, once assembled, are virtually indistinguishable from their site-built counterparts.</a:t>
            </a:r>
            <a:endParaRPr/>
          </a:p>
        </p:txBody>
      </p:sp>
      <p:sp>
        <p:nvSpPr>
          <p:cNvPr id="286" name="Google Shape;286;g210ecb14da8_0_9"/>
          <p:cNvSpPr txBox="1">
            <a:spLocks noGrp="1"/>
          </p:cNvSpPr>
          <p:nvPr>
            <p:ph type="body" idx="4294967295"/>
          </p:nvPr>
        </p:nvSpPr>
        <p:spPr>
          <a:xfrm>
            <a:off x="2078175" y="6123050"/>
            <a:ext cx="3726900" cy="3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000"/>
              <a:t>Source- </a:t>
            </a:r>
            <a:r>
              <a:rPr lang="en-US" sz="1000" u="sng">
                <a:solidFill>
                  <a:schemeClr val="hlink"/>
                </a:solidFill>
                <a:hlinkClick r:id="rId3"/>
              </a:rPr>
              <a:t>https://www.modular.org/what-is-modular-construction/</a:t>
            </a:r>
            <a:r>
              <a:rPr lang="en-US" sz="1000"/>
              <a:t>  </a:t>
            </a:r>
            <a:endParaRPr sz="1000"/>
          </a:p>
        </p:txBody>
      </p:sp>
      <p:sp>
        <p:nvSpPr>
          <p:cNvPr id="287" name="Google Shape;287;g210ecb14da8_0_9"/>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Stronger</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19deec036d4_0_97"/>
          <p:cNvSpPr txBox="1">
            <a:spLocks noGrp="1"/>
          </p:cNvSpPr>
          <p:nvPr>
            <p:ph type="title"/>
          </p:nvPr>
        </p:nvSpPr>
        <p:spPr>
          <a:xfrm>
            <a:off x="1262624" y="609600"/>
            <a:ext cx="8221200" cy="1320900"/>
          </a:xfrm>
          <a:prstGeom prst="rect">
            <a:avLst/>
          </a:prstGeom>
        </p:spPr>
        <p:txBody>
          <a:bodyPr spcFirstLastPara="1" wrap="square" lIns="91425" tIns="45700" rIns="91425" bIns="45700" anchor="t" anchorCtr="0">
            <a:normAutofit/>
          </a:bodyPr>
          <a:lstStyle/>
          <a:p>
            <a:pPr marL="0" lvl="0" indent="0" algn="l" rtl="0">
              <a:lnSpc>
                <a:spcPct val="125000"/>
              </a:lnSpc>
              <a:spcBef>
                <a:spcPts val="2400"/>
              </a:spcBef>
              <a:spcAft>
                <a:spcPts val="600"/>
              </a:spcAft>
              <a:buNone/>
            </a:pPr>
            <a:r>
              <a:rPr lang="en-US"/>
              <a:t>Temporary Community Centre for Refugees in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Roztyly</a:t>
            </a:r>
            <a:r>
              <a:rPr lang="en-US"/>
              <a:t>, Czech Republic</a:t>
            </a:r>
            <a:endParaRPr/>
          </a:p>
        </p:txBody>
      </p:sp>
      <p:sp>
        <p:nvSpPr>
          <p:cNvPr id="294" name="Google Shape;294;g19deec036d4_0_97"/>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a:t>Modular community centre for refugees implemented in less than 1 month.</a:t>
            </a:r>
            <a:endParaRPr/>
          </a:p>
          <a:p>
            <a:pPr marL="0" lvl="0" indent="0" algn="l" rtl="0">
              <a:lnSpc>
                <a:spcPct val="115000"/>
              </a:lnSpc>
              <a:spcBef>
                <a:spcPts val="1000"/>
              </a:spcBef>
              <a:spcAft>
                <a:spcPts val="0"/>
              </a:spcAft>
              <a:buNone/>
            </a:pPr>
            <a:r>
              <a:rPr lang="en-US"/>
              <a:t>The assem­bly of the 26-modu­le buil­ding star­ted in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March</a:t>
            </a:r>
            <a:r>
              <a:rPr lang="en-US"/>
              <a:t> 2022 when the first half of the modu­les were deli­ve­red. The rest of the modu­les were deli­ve­red and assem­bled the next day. This was followed by finishing work, pre­pa­rati­on of the modu­les and equip­ping the buil­ding. The buil­ding is sche­du­led to be ope­rati­o­nal less than a mon­th after the start of assembly. </a:t>
            </a:r>
            <a:endParaRPr/>
          </a:p>
        </p:txBody>
      </p:sp>
      <p:sp>
        <p:nvSpPr>
          <p:cNvPr id="295" name="Google Shape;295;g19deec036d4_0_97"/>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21</a:t>
            </a:fld>
            <a:endParaRPr/>
          </a:p>
        </p:txBody>
      </p:sp>
      <p:sp>
        <p:nvSpPr>
          <p:cNvPr id="296" name="Google Shape;296;g19deec036d4_0_97"/>
          <p:cNvSpPr txBox="1">
            <a:spLocks noGrp="1"/>
          </p:cNvSpPr>
          <p:nvPr>
            <p:ph type="body" idx="2"/>
          </p:nvPr>
        </p:nvSpPr>
        <p:spPr>
          <a:xfrm>
            <a:off x="2078175" y="6123050"/>
            <a:ext cx="6713700" cy="3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000"/>
              <a:t>Source-</a:t>
            </a:r>
            <a:r>
              <a:rPr lang="en-US" sz="1000" u="sng">
                <a:solidFill>
                  <a:schemeClr val="hlink"/>
                </a:solidFill>
                <a:hlinkClick r:id="rId3"/>
              </a:rPr>
              <a:t>https://www.koma-modular.cz/en/references/docasne-komunitni-centrum-pro-uprchliky-v-roztylech</a:t>
            </a:r>
            <a:r>
              <a:rPr lang="en-US" sz="1000"/>
              <a:t> </a:t>
            </a:r>
            <a:endParaRPr sz="1000"/>
          </a:p>
        </p:txBody>
      </p:sp>
      <p:pic>
        <p:nvPicPr>
          <p:cNvPr id="297" name="Google Shape;297;g19deec036d4_0_97"/>
          <p:cNvPicPr preferRelativeResize="0"/>
          <p:nvPr/>
        </p:nvPicPr>
        <p:blipFill>
          <a:blip r:embed="rId4">
            <a:alphaModFix/>
          </a:blip>
          <a:stretch>
            <a:fillRect/>
          </a:stretch>
        </p:blipFill>
        <p:spPr>
          <a:xfrm>
            <a:off x="6686175" y="1930500"/>
            <a:ext cx="4926202" cy="2770976"/>
          </a:xfrm>
          <a:prstGeom prst="rect">
            <a:avLst/>
          </a:prstGeom>
          <a:noFill/>
          <a:ln>
            <a:noFill/>
          </a:ln>
        </p:spPr>
      </p:pic>
      <p:sp>
        <p:nvSpPr>
          <p:cNvPr id="298" name="Google Shape;298;g19deec036d4_0_97"/>
          <p:cNvSpPr txBox="1"/>
          <p:nvPr/>
        </p:nvSpPr>
        <p:spPr>
          <a:xfrm>
            <a:off x="6686175" y="4701475"/>
            <a:ext cx="41787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Source-</a:t>
            </a:r>
            <a:r>
              <a:rPr lang="en-US" sz="800" u="sng">
                <a:solidFill>
                  <a:schemeClr val="hlink"/>
                </a:solidFill>
                <a:hlinkClick r:id="rId5"/>
              </a:rPr>
              <a:t>https://i.ytimg.com/vi/WcyhM5QqJFQ/maxresdefault.jpg</a:t>
            </a:r>
            <a:r>
              <a:rPr lang="en-US" sz="800"/>
              <a:t> </a:t>
            </a:r>
            <a:endParaRPr sz="800" i="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19fa9e1ea10_0_0"/>
          <p:cNvSpPr txBox="1">
            <a:spLocks noGrp="1"/>
          </p:cNvSpPr>
          <p:nvPr>
            <p:ph type="title"/>
          </p:nvPr>
        </p:nvSpPr>
        <p:spPr>
          <a:xfrm>
            <a:off x="1262624" y="609600"/>
            <a:ext cx="8195700" cy="1320900"/>
          </a:xfrm>
          <a:prstGeom prst="rect">
            <a:avLst/>
          </a:prstGeom>
        </p:spPr>
        <p:txBody>
          <a:bodyPr spcFirstLastPara="1" wrap="square" lIns="91425" tIns="45700" rIns="91425" bIns="45700" anchor="t" anchorCtr="0">
            <a:noAutofit/>
          </a:bodyPr>
          <a:lstStyle/>
          <a:p>
            <a:pPr marL="0" lvl="0" indent="0" algn="l" rtl="0">
              <a:lnSpc>
                <a:spcPct val="125000"/>
              </a:lnSpc>
              <a:spcBef>
                <a:spcPts val="2400"/>
              </a:spcBef>
              <a:spcAft>
                <a:spcPts val="0"/>
              </a:spcAft>
              <a:buNone/>
            </a:pPr>
            <a:r>
              <a:rPr lang="en-US"/>
              <a:t>The Development and Innovation Centre of Modularity</a:t>
            </a:r>
            <a:endParaRPr/>
          </a:p>
          <a:p>
            <a:pPr marL="0" lvl="0" indent="0" algn="l" rtl="0">
              <a:spcBef>
                <a:spcPts val="600"/>
              </a:spcBef>
              <a:spcAft>
                <a:spcPts val="0"/>
              </a:spcAft>
              <a:buNone/>
            </a:pPr>
            <a:endParaRPr/>
          </a:p>
        </p:txBody>
      </p:sp>
      <p:sp>
        <p:nvSpPr>
          <p:cNvPr id="305" name="Google Shape;305;g19fa9e1ea10_0_0"/>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a:t>The new building on the KOMA company premises breaks the stereotypes of modular construction. Thanks to cooperation with the architectural duo, Michal Krištof and Ondřej Chybík, it was possible to create a unique space with an area of 170 m2 using only 6 modules with a trapezoidal ground plan.</a:t>
            </a:r>
            <a:endParaRPr/>
          </a:p>
          <a:p>
            <a:pPr marL="0" lvl="0" indent="0" algn="l" rtl="0">
              <a:lnSpc>
                <a:spcPct val="115000"/>
              </a:lnSpc>
              <a:spcBef>
                <a:spcPts val="1000"/>
              </a:spcBef>
              <a:spcAft>
                <a:spcPts val="1200"/>
              </a:spcAft>
              <a:buNone/>
            </a:pPr>
            <a:r>
              <a:rPr lang="en-US"/>
              <a:t>You can con­struct a buil­ding from a vari­e­ty of mate­ri­als – bricks, panels or who­le modu­les. This con­cept is taken a step further by using and fil­ling the spa­ce between the modu­les. This project also implements green roof structures.</a:t>
            </a:r>
            <a:endParaRPr/>
          </a:p>
        </p:txBody>
      </p:sp>
      <p:sp>
        <p:nvSpPr>
          <p:cNvPr id="306" name="Google Shape;306;g19fa9e1ea10_0_0"/>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22</a:t>
            </a:fld>
            <a:endParaRPr/>
          </a:p>
        </p:txBody>
      </p:sp>
      <p:sp>
        <p:nvSpPr>
          <p:cNvPr id="307" name="Google Shape;307;g19fa9e1ea10_0_0"/>
          <p:cNvSpPr txBox="1">
            <a:spLocks noGrp="1"/>
          </p:cNvSpPr>
          <p:nvPr>
            <p:ph type="body" idx="2"/>
          </p:nvPr>
        </p:nvSpPr>
        <p:spPr>
          <a:xfrm>
            <a:off x="2078175" y="6123050"/>
            <a:ext cx="5770200" cy="3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000"/>
              <a:t>Source-</a:t>
            </a:r>
            <a:r>
              <a:rPr lang="en-US" sz="1000" u="sng">
                <a:solidFill>
                  <a:schemeClr val="hlink"/>
                </a:solidFill>
                <a:hlinkClick r:id="rId3"/>
              </a:rPr>
              <a:t>https://www.koma-modular.cz/en/references</a:t>
            </a:r>
            <a:r>
              <a:rPr lang="en-US" sz="1000"/>
              <a:t> </a:t>
            </a:r>
            <a:endParaRPr sz="1000"/>
          </a:p>
        </p:txBody>
      </p:sp>
      <p:pic>
        <p:nvPicPr>
          <p:cNvPr id="308" name="Google Shape;308;g19fa9e1ea10_0_0"/>
          <p:cNvPicPr preferRelativeResize="0"/>
          <p:nvPr/>
        </p:nvPicPr>
        <p:blipFill>
          <a:blip r:embed="rId4">
            <a:alphaModFix/>
          </a:blip>
          <a:stretch>
            <a:fillRect/>
          </a:stretch>
        </p:blipFill>
        <p:spPr>
          <a:xfrm>
            <a:off x="7265125" y="1930500"/>
            <a:ext cx="3651175" cy="2437100"/>
          </a:xfrm>
          <a:prstGeom prst="rect">
            <a:avLst/>
          </a:prstGeom>
          <a:noFill/>
          <a:ln>
            <a:noFill/>
          </a:ln>
        </p:spPr>
      </p:pic>
      <p:sp>
        <p:nvSpPr>
          <p:cNvPr id="309" name="Google Shape;309;g19fa9e1ea10_0_0"/>
          <p:cNvSpPr txBox="1"/>
          <p:nvPr/>
        </p:nvSpPr>
        <p:spPr>
          <a:xfrm>
            <a:off x="8284163" y="4886450"/>
            <a:ext cx="1613100" cy="1236600"/>
          </a:xfrm>
          <a:prstGeom prst="rect">
            <a:avLst/>
          </a:prstGeom>
          <a:noFill/>
          <a:ln>
            <a:noFill/>
          </a:ln>
        </p:spPr>
        <p:txBody>
          <a:bodyPr spcFirstLastPara="1" wrap="square" lIns="91425" tIns="91425" rIns="91425" bIns="91425" anchor="t" anchorCtr="0">
            <a:spAutoFit/>
          </a:bodyPr>
          <a:lstStyle/>
          <a:p>
            <a:pPr marL="0" lvl="0" indent="0" algn="ctr" rtl="0">
              <a:spcBef>
                <a:spcPts val="1000"/>
              </a:spcBef>
              <a:spcAft>
                <a:spcPts val="0"/>
              </a:spcAft>
              <a:buNone/>
            </a:pPr>
            <a:r>
              <a:rPr lang="en-US" sz="1000" u="sng">
                <a:solidFill>
                  <a:schemeClr val="accent4"/>
                </a:solidFill>
                <a:hlinkClick r:id="rId5">
                  <a:extLst>
                    <a:ext uri="{A12FA001-AC4F-418D-AE19-62706E023703}">
                      <ahyp:hlinkClr xmlns:ahyp="http://schemas.microsoft.com/office/drawing/2018/hyperlinkcolor" val="tx"/>
                    </a:ext>
                  </a:extLst>
                </a:hlinkClick>
              </a:rPr>
              <a:t>https://www.youtube.com/watch?time_continue=22&amp;v=obP7sh3PNCM&amp;feature=emb_logo</a:t>
            </a:r>
            <a:r>
              <a:rPr lang="en-US" sz="1000">
                <a:solidFill>
                  <a:schemeClr val="dk1"/>
                </a:solidFill>
              </a:rPr>
              <a:t> </a:t>
            </a:r>
            <a:endParaRPr sz="1000">
              <a:solidFill>
                <a:schemeClr val="dk1"/>
              </a:solidFill>
            </a:endParaRPr>
          </a:p>
          <a:p>
            <a:pPr marL="0" lvl="0" indent="0" algn="ctr" rtl="0">
              <a:spcBef>
                <a:spcPts val="1000"/>
              </a:spcBef>
              <a:spcAft>
                <a:spcPts val="0"/>
              </a:spcAft>
              <a:buNone/>
            </a:pPr>
            <a:r>
              <a:rPr lang="en-US" sz="1000">
                <a:solidFill>
                  <a:schemeClr val="dk1"/>
                </a:solidFill>
              </a:rPr>
              <a:t>Video available (not English)</a:t>
            </a:r>
            <a:endParaRPr sz="1000"/>
          </a:p>
        </p:txBody>
      </p:sp>
      <p:sp>
        <p:nvSpPr>
          <p:cNvPr id="310" name="Google Shape;310;g19fa9e1ea10_0_0"/>
          <p:cNvSpPr txBox="1"/>
          <p:nvPr/>
        </p:nvSpPr>
        <p:spPr>
          <a:xfrm>
            <a:off x="7265125" y="4367600"/>
            <a:ext cx="41787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Source-</a:t>
            </a:r>
            <a:r>
              <a:rPr lang="en-US" sz="800" u="sng">
                <a:solidFill>
                  <a:schemeClr val="hlink"/>
                </a:solidFill>
                <a:hlinkClick r:id="rId6"/>
              </a:rPr>
              <a:t>https://i.ytimg.com/vi/WcyhM5QqJFQ/maxresdefault.jpg</a:t>
            </a:r>
            <a:r>
              <a:rPr lang="en-US" sz="800"/>
              <a:t> </a:t>
            </a:r>
            <a:endParaRPr sz="800" i="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5"/>
        <p:cNvGrpSpPr/>
        <p:nvPr/>
      </p:nvGrpSpPr>
      <p:grpSpPr>
        <a:xfrm>
          <a:off x="0" y="0"/>
          <a:ext cx="0" cy="0"/>
          <a:chOff x="0" y="0"/>
          <a:chExt cx="0" cy="0"/>
        </a:xfrm>
      </p:grpSpPr>
      <p:sp>
        <p:nvSpPr>
          <p:cNvPr id="316" name="Google Shape;316;g197e1cbe0eb_0_14"/>
          <p:cNvSpPr txBox="1">
            <a:spLocks noGrp="1"/>
          </p:cNvSpPr>
          <p:nvPr>
            <p:ph type="title"/>
          </p:nvPr>
        </p:nvSpPr>
        <p:spPr>
          <a:xfrm>
            <a:off x="1262627" y="2768600"/>
            <a:ext cx="5498700" cy="132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Design For Disassembly (DfD)</a:t>
            </a:r>
            <a:endParaRPr/>
          </a:p>
        </p:txBody>
      </p:sp>
      <p:sp>
        <p:nvSpPr>
          <p:cNvPr id="317" name="Google Shape;317;g197e1cbe0eb_0_14"/>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23</a:t>
            </a:fld>
            <a:endParaRPr/>
          </a:p>
        </p:txBody>
      </p:sp>
      <p:pic>
        <p:nvPicPr>
          <p:cNvPr id="318" name="Google Shape;318;g197e1cbe0eb_0_14" descr="Chart&#10;&#10;Description automatically generated"/>
          <p:cNvPicPr preferRelativeResize="0"/>
          <p:nvPr/>
        </p:nvPicPr>
        <p:blipFill rotWithShape="1">
          <a:blip r:embed="rId3">
            <a:alphaModFix/>
          </a:blip>
          <a:srcRect l="15259" t="12857" r="12657" b="18822"/>
          <a:stretch/>
        </p:blipFill>
        <p:spPr>
          <a:xfrm>
            <a:off x="7582487" y="1908992"/>
            <a:ext cx="3207433" cy="304001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1c73cb6f80d_0_29"/>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24</a:t>
            </a:fld>
            <a:endParaRPr/>
          </a:p>
        </p:txBody>
      </p:sp>
      <p:sp>
        <p:nvSpPr>
          <p:cNvPr id="325" name="Google Shape;325;g1c73cb6f80d_0_29"/>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Design For Disassembly (DfD)</a:t>
            </a:r>
            <a:endParaRPr/>
          </a:p>
        </p:txBody>
      </p:sp>
      <p:sp>
        <p:nvSpPr>
          <p:cNvPr id="326" name="Google Shape;326;g1c73cb6f80d_0_29"/>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highlight>
                  <a:srgbClr val="FFFFFF"/>
                </a:highlight>
              </a:rPr>
              <a:t>By definition, Design for Disassembly (DfD) is the design of buildings to facilitate future changes and dismantlement (in part or whole) for recovery of systems, components and materials, thus ensuring the building can be recycled as efficiently as possible at the end of its lifespan. </a:t>
            </a:r>
            <a:endParaRPr>
              <a:highlight>
                <a:srgbClr val="FFFFFF"/>
              </a:highlight>
            </a:endParaRPr>
          </a:p>
          <a:p>
            <a:pPr marL="0" lvl="0" indent="0" algn="l" rtl="0">
              <a:spcBef>
                <a:spcPts val="1000"/>
              </a:spcBef>
              <a:spcAft>
                <a:spcPts val="0"/>
              </a:spcAft>
              <a:buNone/>
            </a:pPr>
            <a:r>
              <a:rPr lang="en-US">
                <a:highlight>
                  <a:srgbClr val="FFFFFF"/>
                </a:highlight>
              </a:rPr>
              <a:t>The strategy builds on an increasing acknowledgment of the fact that the majority of the built environment has a limited lifespan and that every building represents a depository of resources, which, rather than ending up in a landfill, should find their way back into the "reduce, reuse, recycle" loop.</a:t>
            </a:r>
            <a:endParaRPr/>
          </a:p>
        </p:txBody>
      </p:sp>
      <p:pic>
        <p:nvPicPr>
          <p:cNvPr id="327" name="Google Shape;327;g1c73cb6f80d_0_29"/>
          <p:cNvPicPr preferRelativeResize="0"/>
          <p:nvPr/>
        </p:nvPicPr>
        <p:blipFill>
          <a:blip r:embed="rId3">
            <a:alphaModFix/>
          </a:blip>
          <a:stretch>
            <a:fillRect/>
          </a:stretch>
        </p:blipFill>
        <p:spPr>
          <a:xfrm>
            <a:off x="6533776" y="1930500"/>
            <a:ext cx="4582349" cy="2700125"/>
          </a:xfrm>
          <a:prstGeom prst="rect">
            <a:avLst/>
          </a:prstGeom>
          <a:noFill/>
          <a:ln>
            <a:noFill/>
          </a:ln>
        </p:spPr>
      </p:pic>
      <p:sp>
        <p:nvSpPr>
          <p:cNvPr id="328" name="Google Shape;328;g1c73cb6f80d_0_29"/>
          <p:cNvSpPr txBox="1">
            <a:spLocks noGrp="1"/>
          </p:cNvSpPr>
          <p:nvPr>
            <p:ph type="body" idx="2"/>
          </p:nvPr>
        </p:nvSpPr>
        <p:spPr>
          <a:xfrm>
            <a:off x="2078175" y="6123050"/>
            <a:ext cx="6819300" cy="3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000"/>
              <a:t>Source- </a:t>
            </a:r>
            <a:r>
              <a:rPr lang="en-US" sz="1000" u="sng">
                <a:solidFill>
                  <a:schemeClr val="hlink"/>
                </a:solidFill>
                <a:hlinkClick r:id="rId4"/>
              </a:rPr>
              <a:t>https://www.archdaily.com/943366/a-guide-to-design-for-disassembly</a:t>
            </a:r>
            <a:r>
              <a:rPr lang="en-US" sz="1000"/>
              <a:t> </a:t>
            </a:r>
            <a:endParaRPr sz="1000"/>
          </a:p>
        </p:txBody>
      </p:sp>
      <p:sp>
        <p:nvSpPr>
          <p:cNvPr id="329" name="Google Shape;329;g1c73cb6f80d_0_29"/>
          <p:cNvSpPr txBox="1"/>
          <p:nvPr/>
        </p:nvSpPr>
        <p:spPr>
          <a:xfrm>
            <a:off x="6533775" y="4630625"/>
            <a:ext cx="41787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Source-</a:t>
            </a:r>
            <a:r>
              <a:rPr lang="en-US" sz="800" u="sng">
                <a:solidFill>
                  <a:schemeClr val="hlink"/>
                </a:solidFill>
                <a:hlinkClick r:id="rId5"/>
              </a:rPr>
              <a:t>https://i.ytimg.com/vi/WcyhM5QqJFQ/maxresdefault.jpg</a:t>
            </a:r>
            <a:r>
              <a:rPr lang="en-US" sz="800"/>
              <a:t> </a:t>
            </a:r>
            <a:endParaRPr sz="800" i="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1c73cb6f80d_0_51"/>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Ten Key Principles for DfD</a:t>
            </a:r>
            <a:endParaRPr/>
          </a:p>
        </p:txBody>
      </p:sp>
      <p:sp>
        <p:nvSpPr>
          <p:cNvPr id="336" name="Google Shape;336;g1c73cb6f80d_0_51"/>
          <p:cNvSpPr txBox="1">
            <a:spLocks noGrp="1"/>
          </p:cNvSpPr>
          <p:nvPr>
            <p:ph type="body" idx="1"/>
          </p:nvPr>
        </p:nvSpPr>
        <p:spPr>
          <a:xfrm>
            <a:off x="2078175" y="1580651"/>
            <a:ext cx="8944500" cy="4230600"/>
          </a:xfrm>
          <a:prstGeom prst="rect">
            <a:avLst/>
          </a:prstGeom>
        </p:spPr>
        <p:txBody>
          <a:bodyPr spcFirstLastPara="1" wrap="square" lIns="91425" tIns="45700" rIns="91425" bIns="45700" anchor="t" anchorCtr="0">
            <a:noAutofit/>
          </a:bodyPr>
          <a:lstStyle/>
          <a:p>
            <a:pPr marL="457200" lvl="0" indent="-330200" algn="l" rtl="0">
              <a:lnSpc>
                <a:spcPct val="115000"/>
              </a:lnSpc>
              <a:spcBef>
                <a:spcPts val="1000"/>
              </a:spcBef>
              <a:spcAft>
                <a:spcPts val="0"/>
              </a:spcAft>
              <a:buSzPts val="1600"/>
              <a:buChar char="•"/>
            </a:pPr>
            <a:r>
              <a:rPr lang="en-US"/>
              <a:t>Document materials and methods for deconstruction. To efficient disassembly and deconstruction.</a:t>
            </a:r>
            <a:endParaRPr/>
          </a:p>
          <a:p>
            <a:pPr marL="457200" lvl="0" indent="-330200" algn="l" rtl="0">
              <a:lnSpc>
                <a:spcPct val="115000"/>
              </a:lnSpc>
              <a:spcBef>
                <a:spcPts val="1000"/>
              </a:spcBef>
              <a:spcAft>
                <a:spcPts val="0"/>
              </a:spcAft>
              <a:buSzPts val="1600"/>
              <a:buChar char="•"/>
            </a:pPr>
            <a:r>
              <a:rPr lang="en-US"/>
              <a:t>Select materials using the precautionary principle. Consideration for future impacts and high quality materials will retain value and/or be more feasible for reuse and recycling.</a:t>
            </a:r>
            <a:endParaRPr/>
          </a:p>
          <a:p>
            <a:pPr marL="457200" lvl="0" indent="-330200" algn="l" rtl="0">
              <a:lnSpc>
                <a:spcPct val="115000"/>
              </a:lnSpc>
              <a:spcBef>
                <a:spcPts val="1000"/>
              </a:spcBef>
              <a:spcAft>
                <a:spcPts val="0"/>
              </a:spcAft>
              <a:buSzPts val="1600"/>
              <a:buChar char="•"/>
            </a:pPr>
            <a:r>
              <a:rPr lang="en-US"/>
              <a:t>Design connections that are accessible. Accessible connections will increase efficiency.</a:t>
            </a:r>
            <a:endParaRPr/>
          </a:p>
          <a:p>
            <a:pPr marL="457200" lvl="0" indent="-330200" algn="l" rtl="0">
              <a:lnSpc>
                <a:spcPct val="115000"/>
              </a:lnSpc>
              <a:spcBef>
                <a:spcPts val="1000"/>
              </a:spcBef>
              <a:spcAft>
                <a:spcPts val="0"/>
              </a:spcAft>
              <a:buSzPts val="1600"/>
              <a:buChar char="•"/>
            </a:pPr>
            <a:r>
              <a:rPr lang="en-US"/>
              <a:t>Minimize or eliminate chemical connections. Reduce use of binders, sealers and glues on, or in materials, make them difficult to separate and recycle.</a:t>
            </a:r>
            <a:endParaRPr/>
          </a:p>
          <a:p>
            <a:pPr marL="457200" lvl="0" indent="-330200" algn="l" rtl="0">
              <a:lnSpc>
                <a:spcPct val="115000"/>
              </a:lnSpc>
              <a:spcBef>
                <a:spcPts val="1000"/>
              </a:spcBef>
              <a:spcAft>
                <a:spcPts val="0"/>
              </a:spcAft>
              <a:buSzPts val="1600"/>
              <a:buChar char="•"/>
            </a:pPr>
            <a:r>
              <a:rPr lang="en-US"/>
              <a:t>Use bolted, screwed and nailed connections.</a:t>
            </a:r>
            <a:endParaRPr/>
          </a:p>
          <a:p>
            <a:pPr marL="457200" lvl="0" indent="-330200" algn="l" rtl="0">
              <a:lnSpc>
                <a:spcPct val="115000"/>
              </a:lnSpc>
              <a:spcBef>
                <a:spcPts val="1000"/>
              </a:spcBef>
              <a:spcAft>
                <a:spcPts val="0"/>
              </a:spcAft>
              <a:buSzPts val="1600"/>
              <a:buChar char="•"/>
            </a:pPr>
            <a:r>
              <a:rPr lang="en-US"/>
              <a:t>Separate mechanical, electrical and plumbing systems. It is easier to separate components and materials for repair, replacement, reuse and recycling. </a:t>
            </a:r>
            <a:endParaRPr/>
          </a:p>
        </p:txBody>
      </p:sp>
      <p:sp>
        <p:nvSpPr>
          <p:cNvPr id="337" name="Google Shape;337;g1c73cb6f80d_0_51"/>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25</a:t>
            </a:fld>
            <a:endParaRPr/>
          </a:p>
        </p:txBody>
      </p:sp>
      <p:sp>
        <p:nvSpPr>
          <p:cNvPr id="338" name="Google Shape;338;g1c73cb6f80d_0_51"/>
          <p:cNvSpPr txBox="1">
            <a:spLocks noGrp="1"/>
          </p:cNvSpPr>
          <p:nvPr>
            <p:ph type="body" idx="4294967295"/>
          </p:nvPr>
        </p:nvSpPr>
        <p:spPr>
          <a:xfrm>
            <a:off x="2078175" y="6123050"/>
            <a:ext cx="6819300" cy="3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000"/>
              <a:t>Source- </a:t>
            </a:r>
            <a:r>
              <a:rPr lang="en-US" sz="1000" u="sng">
                <a:solidFill>
                  <a:schemeClr val="hlink"/>
                </a:solidFill>
                <a:hlinkClick r:id="rId3"/>
              </a:rPr>
              <a:t>https://www.lifecyclebuilding.org/docs/DfDseattle.pdf</a:t>
            </a:r>
            <a:r>
              <a:rPr lang="en-US" sz="1000"/>
              <a:t> </a:t>
            </a:r>
            <a:endParaRPr sz="1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2078f3f469b_0_7"/>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Ten Key Principles for DfD</a:t>
            </a:r>
            <a:endParaRPr/>
          </a:p>
        </p:txBody>
      </p:sp>
      <p:sp>
        <p:nvSpPr>
          <p:cNvPr id="345" name="Google Shape;345;g2078f3f469b_0_7"/>
          <p:cNvSpPr txBox="1">
            <a:spLocks noGrp="1"/>
          </p:cNvSpPr>
          <p:nvPr>
            <p:ph type="body" idx="1"/>
          </p:nvPr>
        </p:nvSpPr>
        <p:spPr>
          <a:xfrm>
            <a:off x="2078175" y="1580651"/>
            <a:ext cx="8944500" cy="4230600"/>
          </a:xfrm>
          <a:prstGeom prst="rect">
            <a:avLst/>
          </a:prstGeom>
        </p:spPr>
        <p:txBody>
          <a:bodyPr spcFirstLastPara="1" wrap="square" lIns="91425" tIns="45700" rIns="91425" bIns="45700" anchor="t" anchorCtr="0">
            <a:noAutofit/>
          </a:bodyPr>
          <a:lstStyle/>
          <a:p>
            <a:pPr marL="457200" lvl="0" indent="-330200" algn="l" rtl="0">
              <a:lnSpc>
                <a:spcPct val="115000"/>
              </a:lnSpc>
              <a:spcBef>
                <a:spcPts val="1000"/>
              </a:spcBef>
              <a:spcAft>
                <a:spcPts val="0"/>
              </a:spcAft>
              <a:buSzPts val="1600"/>
              <a:buChar char="•"/>
            </a:pPr>
            <a:r>
              <a:rPr lang="en-US"/>
              <a:t>Design to the worker and labor of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separation</a:t>
            </a:r>
            <a:r>
              <a:rPr lang="en-US"/>
              <a:t>. Human-scale components or conversely attuning to ease of removal by standard mechanical equipment will decrease labor intensity and increase the ability to incorporate a variety of skill levels.</a:t>
            </a:r>
            <a:endParaRPr/>
          </a:p>
          <a:p>
            <a:pPr marL="457200" lvl="0" indent="-330200" algn="l" rtl="0">
              <a:lnSpc>
                <a:spcPct val="115000"/>
              </a:lnSpc>
              <a:spcBef>
                <a:spcPts val="1000"/>
              </a:spcBef>
              <a:spcAft>
                <a:spcPts val="0"/>
              </a:spcAft>
              <a:buSzPts val="1600"/>
              <a:buChar char="•"/>
            </a:pPr>
            <a:r>
              <a:rPr lang="en-US"/>
              <a:t>Simplicity of structure and form. Allow for ease of construction and deconstruction in increments.</a:t>
            </a:r>
            <a:endParaRPr/>
          </a:p>
          <a:p>
            <a:pPr marL="457200" lvl="0" indent="-330200" algn="l" rtl="0">
              <a:lnSpc>
                <a:spcPct val="115000"/>
              </a:lnSpc>
              <a:spcBef>
                <a:spcPts val="1000"/>
              </a:spcBef>
              <a:spcAft>
                <a:spcPts val="0"/>
              </a:spcAft>
              <a:buSzPts val="1600"/>
              <a:buChar char="•"/>
            </a:pPr>
            <a:r>
              <a:rPr lang="en-US"/>
              <a:t>Interchangeability. Modularity, independence and standardization will facilitate reuse.</a:t>
            </a:r>
            <a:endParaRPr/>
          </a:p>
          <a:p>
            <a:pPr marL="457200" lvl="0" indent="-330200" algn="l" rtl="0">
              <a:lnSpc>
                <a:spcPct val="115000"/>
              </a:lnSpc>
              <a:spcBef>
                <a:spcPts val="1000"/>
              </a:spcBef>
              <a:spcAft>
                <a:spcPts val="0"/>
              </a:spcAft>
              <a:buSzPts val="1600"/>
              <a:buChar char="•"/>
            </a:pPr>
            <a:r>
              <a:rPr lang="en-US"/>
              <a:t>Safe deconstruction. Allowing for movement and safety of workers, equipment and site access, and ease of materials flow will make renovation and disassembly more economical and reduce risk.</a:t>
            </a:r>
            <a:endParaRPr/>
          </a:p>
        </p:txBody>
      </p:sp>
      <p:sp>
        <p:nvSpPr>
          <p:cNvPr id="346" name="Google Shape;346;g2078f3f469b_0_7"/>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26</a:t>
            </a:fld>
            <a:endParaRPr/>
          </a:p>
        </p:txBody>
      </p:sp>
      <p:sp>
        <p:nvSpPr>
          <p:cNvPr id="347" name="Google Shape;347;g2078f3f469b_0_7"/>
          <p:cNvSpPr txBox="1">
            <a:spLocks noGrp="1"/>
          </p:cNvSpPr>
          <p:nvPr>
            <p:ph type="body" idx="4294967295"/>
          </p:nvPr>
        </p:nvSpPr>
        <p:spPr>
          <a:xfrm>
            <a:off x="2078175" y="6123050"/>
            <a:ext cx="6819300" cy="3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000"/>
              <a:t>Source- </a:t>
            </a:r>
            <a:r>
              <a:rPr lang="en-US" sz="1000" u="sng">
                <a:solidFill>
                  <a:schemeClr val="hlink"/>
                </a:solidFill>
                <a:hlinkClick r:id="rId3"/>
              </a:rPr>
              <a:t>https://www.lifecyclebuilding.org/docs/DfDseattle.pdf</a:t>
            </a:r>
            <a:r>
              <a:rPr lang="en-US" sz="1000"/>
              <a:t> </a:t>
            </a:r>
            <a:endParaRPr sz="1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1fc5ded6702_0_21"/>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40000"/>
              </a:lnSpc>
              <a:spcBef>
                <a:spcPts val="0"/>
              </a:spcBef>
              <a:spcAft>
                <a:spcPts val="2000"/>
              </a:spcAft>
              <a:buNone/>
            </a:pPr>
            <a:r>
              <a:rPr lang="en-US"/>
              <a:t>Opportunities and Challenges</a:t>
            </a:r>
            <a:endParaRPr/>
          </a:p>
        </p:txBody>
      </p:sp>
      <p:sp>
        <p:nvSpPr>
          <p:cNvPr id="354" name="Google Shape;354;g1fc5ded6702_0_21"/>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a:highlight>
                  <a:srgbClr val="FFFFFF"/>
                </a:highlight>
              </a:rPr>
              <a:t>The construction industry is the world's largest consumer of raw materials, and most of them never return to the material loop. Incorporating the DfD strategy into the architectural process would reduce the embodied energy and carbon emissions of the construction sector, as it would significantly curtail the consumption of first-use materials. </a:t>
            </a:r>
            <a:endParaRPr>
              <a:highlight>
                <a:srgbClr val="FFFFFF"/>
              </a:highlight>
            </a:endParaRPr>
          </a:p>
          <a:p>
            <a:pPr marL="0" lvl="0" indent="0" algn="l" rtl="0">
              <a:lnSpc>
                <a:spcPct val="115000"/>
              </a:lnSpc>
              <a:spcBef>
                <a:spcPts val="1000"/>
              </a:spcBef>
              <a:spcAft>
                <a:spcPts val="0"/>
              </a:spcAft>
              <a:buNone/>
            </a:pPr>
            <a:r>
              <a:rPr lang="en-US">
                <a:highlight>
                  <a:srgbClr val="FFFFFF"/>
                </a:highlight>
              </a:rPr>
              <a:t>Nonetheless, the DfD process is not without its challenges. The lack of regulation regarding recycled materials and the uncertainty around the quality and quantity of used materials are still disincentives to the DfD method. Another significant challenge, for the time being, is the cost and speed of the process, as demolition is considered cheaper and faster than taking a construction apart piece by piece. </a:t>
            </a:r>
            <a:endParaRPr>
              <a:highlight>
                <a:srgbClr val="FFFFFF"/>
              </a:highlight>
            </a:endParaRPr>
          </a:p>
          <a:p>
            <a:pPr marL="0" lvl="0" indent="0" algn="l" rtl="0">
              <a:lnSpc>
                <a:spcPct val="115000"/>
              </a:lnSpc>
              <a:spcBef>
                <a:spcPts val="1000"/>
              </a:spcBef>
              <a:spcAft>
                <a:spcPts val="0"/>
              </a:spcAft>
              <a:buNone/>
            </a:pPr>
            <a:r>
              <a:rPr lang="en-US">
                <a:highlight>
                  <a:srgbClr val="FFFFFF"/>
                </a:highlight>
              </a:rPr>
              <a:t>However, research by </a:t>
            </a:r>
            <a:r>
              <a:rPr lang="en-US">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EPA</a:t>
            </a:r>
            <a:r>
              <a:rPr lang="en-US">
                <a:highlight>
                  <a:srgbClr val="FFFFFF"/>
                </a:highlight>
              </a:rPr>
              <a:t> (Environmental Protection Agency) demonstrated that deconstruction could be cost-competitive with demolition if there are sufficient recoverable materials with a good market value to offset the higher labour costs.</a:t>
            </a:r>
            <a:endParaRPr/>
          </a:p>
        </p:txBody>
      </p:sp>
      <p:sp>
        <p:nvSpPr>
          <p:cNvPr id="355" name="Google Shape;355;g1fc5ded6702_0_21"/>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27</a:t>
            </a:fld>
            <a:endParaRPr/>
          </a:p>
        </p:txBody>
      </p:sp>
      <p:sp>
        <p:nvSpPr>
          <p:cNvPr id="356" name="Google Shape;356;g1fc5ded6702_0_21"/>
          <p:cNvSpPr txBox="1">
            <a:spLocks noGrp="1"/>
          </p:cNvSpPr>
          <p:nvPr>
            <p:ph type="body" idx="4294967295"/>
          </p:nvPr>
        </p:nvSpPr>
        <p:spPr>
          <a:xfrm>
            <a:off x="2078175" y="6123050"/>
            <a:ext cx="6819300" cy="3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000"/>
              <a:t>Source- </a:t>
            </a:r>
            <a:r>
              <a:rPr lang="en-US" sz="1000" u="sng">
                <a:solidFill>
                  <a:schemeClr val="hlink"/>
                </a:solidFill>
                <a:hlinkClick r:id="rId3"/>
              </a:rPr>
              <a:t>https://www.archdaily.com/943366/a-guide-to-design-for-disassembly</a:t>
            </a:r>
            <a:r>
              <a:rPr lang="en-US" sz="1000"/>
              <a:t> </a:t>
            </a:r>
            <a:endParaRPr sz="10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1fc5ded6702_0_32"/>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Material Requirements and Deconstruction</a:t>
            </a:r>
            <a:endParaRPr/>
          </a:p>
        </p:txBody>
      </p:sp>
      <p:sp>
        <p:nvSpPr>
          <p:cNvPr id="363" name="Google Shape;363;g1fc5ded6702_0_32"/>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highlight>
                  <a:srgbClr val="FFFFFF"/>
                </a:highlight>
              </a:rPr>
              <a:t>Design for Disassembly requires extensive research into construction materials for selecting the ones that are non-toxic, of high quality (to withstand assembly and disassembly) and have good recycling potential.</a:t>
            </a:r>
            <a:endParaRPr>
              <a:highlight>
                <a:srgbClr val="FFFFFF"/>
              </a:highlight>
            </a:endParaRPr>
          </a:p>
          <a:p>
            <a:pPr marL="0" lvl="0" indent="0" algn="l" rtl="0">
              <a:spcBef>
                <a:spcPts val="1000"/>
              </a:spcBef>
              <a:spcAft>
                <a:spcPts val="0"/>
              </a:spcAft>
              <a:buNone/>
            </a:pPr>
            <a:r>
              <a:rPr lang="en-US">
                <a:highlight>
                  <a:srgbClr val="FFFFFF"/>
                </a:highlight>
              </a:rPr>
              <a:t>DfD requires generating a detailed deconstruction plan, including instructions for the disassembly of elements, as well as a review of the building components and materials and how they should be reused, recycled, or reclaimed.</a:t>
            </a:r>
            <a:endParaRPr>
              <a:highlight>
                <a:srgbClr val="FFFFFF"/>
              </a:highlight>
            </a:endParaRPr>
          </a:p>
        </p:txBody>
      </p:sp>
      <p:sp>
        <p:nvSpPr>
          <p:cNvPr id="364" name="Google Shape;364;g1fc5ded6702_0_32"/>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28</a:t>
            </a:fld>
            <a:endParaRPr/>
          </a:p>
        </p:txBody>
      </p:sp>
      <p:pic>
        <p:nvPicPr>
          <p:cNvPr id="365" name="Google Shape;365;g1fc5ded6702_0_32"/>
          <p:cNvPicPr preferRelativeResize="0"/>
          <p:nvPr/>
        </p:nvPicPr>
        <p:blipFill>
          <a:blip r:embed="rId3">
            <a:alphaModFix/>
          </a:blip>
          <a:stretch>
            <a:fillRect/>
          </a:stretch>
        </p:blipFill>
        <p:spPr>
          <a:xfrm>
            <a:off x="6533775" y="1930500"/>
            <a:ext cx="5172925" cy="3230800"/>
          </a:xfrm>
          <a:prstGeom prst="rect">
            <a:avLst/>
          </a:prstGeom>
          <a:noFill/>
          <a:ln>
            <a:noFill/>
          </a:ln>
        </p:spPr>
      </p:pic>
      <p:sp>
        <p:nvSpPr>
          <p:cNvPr id="366" name="Google Shape;366;g1fc5ded6702_0_32"/>
          <p:cNvSpPr txBox="1"/>
          <p:nvPr/>
        </p:nvSpPr>
        <p:spPr>
          <a:xfrm>
            <a:off x="6533775" y="5161300"/>
            <a:ext cx="5172900" cy="44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Source-</a:t>
            </a:r>
            <a:r>
              <a:rPr lang="en-US" sz="800" u="sng">
                <a:solidFill>
                  <a:schemeClr val="hlink"/>
                </a:solidFill>
                <a:hlinkClick r:id="rId4"/>
              </a:rPr>
              <a:t>https://images.adsttc.com/media/images/5f06/3c89/b357/655d/4600/029d/slideshow/R_Hjortshoj-Wasteland_855.jpg?1594244228</a:t>
            </a:r>
            <a:r>
              <a:rPr lang="en-US" sz="800"/>
              <a:t> </a:t>
            </a:r>
            <a:endParaRPr sz="800" i="1"/>
          </a:p>
        </p:txBody>
      </p:sp>
      <p:sp>
        <p:nvSpPr>
          <p:cNvPr id="367" name="Google Shape;367;g1fc5ded6702_0_32"/>
          <p:cNvSpPr txBox="1">
            <a:spLocks noGrp="1"/>
          </p:cNvSpPr>
          <p:nvPr>
            <p:ph type="body" idx="2"/>
          </p:nvPr>
        </p:nvSpPr>
        <p:spPr>
          <a:xfrm>
            <a:off x="2078175" y="6123050"/>
            <a:ext cx="6819300" cy="3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000"/>
              <a:t>Source- </a:t>
            </a:r>
            <a:r>
              <a:rPr lang="en-US" sz="1000" u="sng">
                <a:solidFill>
                  <a:schemeClr val="hlink"/>
                </a:solidFill>
                <a:hlinkClick r:id="rId5"/>
              </a:rPr>
              <a:t>https://www.archdaily.com/943366/a-guide-to-design-for-disassembly</a:t>
            </a:r>
            <a:r>
              <a:rPr lang="en-US" sz="1000"/>
              <a:t> </a:t>
            </a:r>
            <a:endParaRPr sz="10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1fc5ded6702_0_52"/>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Connections</a:t>
            </a:r>
            <a:endParaRPr/>
          </a:p>
        </p:txBody>
      </p:sp>
      <p:sp>
        <p:nvSpPr>
          <p:cNvPr id="374" name="Google Shape;374;g1fc5ded6702_0_52"/>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highlight>
                  <a:srgbClr val="FFFFFF"/>
                </a:highlight>
              </a:rPr>
              <a:t>One fundamental principle of DfD is creating accessible connections and choosing the appropriate joinery in order to ease dismantlement and avoid the use of heavy equipment, or too many tools. </a:t>
            </a:r>
            <a:endParaRPr>
              <a:highlight>
                <a:srgbClr val="FFFFFF"/>
              </a:highlight>
            </a:endParaRPr>
          </a:p>
          <a:p>
            <a:pPr marL="0" lvl="0" indent="0" algn="l" rtl="0">
              <a:spcBef>
                <a:spcPts val="1000"/>
              </a:spcBef>
              <a:spcAft>
                <a:spcPts val="0"/>
              </a:spcAft>
              <a:buNone/>
            </a:pPr>
            <a:r>
              <a:rPr lang="en-US">
                <a:highlight>
                  <a:srgbClr val="FFFFFF"/>
                </a:highlight>
              </a:rPr>
              <a:t>The focus should be on mechanical joinery, using bolted, screwed or nailed connections, as opposed to non-removable, chemical ones such as binders, sealers, glues or welding, which would make the material difficult to separate and recycle.</a:t>
            </a:r>
            <a:endParaRPr/>
          </a:p>
        </p:txBody>
      </p:sp>
      <p:sp>
        <p:nvSpPr>
          <p:cNvPr id="375" name="Google Shape;375;g1fc5ded6702_0_52"/>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29</a:t>
            </a:fld>
            <a:endParaRPr/>
          </a:p>
        </p:txBody>
      </p:sp>
      <p:pic>
        <p:nvPicPr>
          <p:cNvPr id="376" name="Google Shape;376;g1fc5ded6702_0_52"/>
          <p:cNvPicPr preferRelativeResize="0"/>
          <p:nvPr/>
        </p:nvPicPr>
        <p:blipFill>
          <a:blip r:embed="rId3">
            <a:alphaModFix/>
          </a:blip>
          <a:stretch>
            <a:fillRect/>
          </a:stretch>
        </p:blipFill>
        <p:spPr>
          <a:xfrm>
            <a:off x="6533775" y="1930500"/>
            <a:ext cx="5059725" cy="2643700"/>
          </a:xfrm>
          <a:prstGeom prst="rect">
            <a:avLst/>
          </a:prstGeom>
          <a:noFill/>
          <a:ln>
            <a:noFill/>
          </a:ln>
        </p:spPr>
      </p:pic>
      <p:sp>
        <p:nvSpPr>
          <p:cNvPr id="377" name="Google Shape;377;g1fc5ded6702_0_52"/>
          <p:cNvSpPr txBox="1"/>
          <p:nvPr/>
        </p:nvSpPr>
        <p:spPr>
          <a:xfrm>
            <a:off x="6477200" y="4574200"/>
            <a:ext cx="53427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Source-</a:t>
            </a:r>
            <a:r>
              <a:rPr lang="en-US" sz="800" u="sng">
                <a:solidFill>
                  <a:schemeClr val="hlink"/>
                </a:solidFill>
                <a:hlinkClick r:id="rId4"/>
              </a:rPr>
              <a:t>https://images.adsttc.com/media/images/5f06/aa99/b357/655d/4600/032b/slideshow/kfi.jpg?1594272401</a:t>
            </a:r>
            <a:r>
              <a:rPr lang="en-US" sz="800"/>
              <a:t> </a:t>
            </a:r>
            <a:endParaRPr sz="800" i="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3"/>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Objectives/Learning Outcomes</a:t>
            </a:r>
            <a:endParaRPr/>
          </a:p>
        </p:txBody>
      </p:sp>
      <p:sp>
        <p:nvSpPr>
          <p:cNvPr id="126" name="Google Shape;126;p3"/>
          <p:cNvSpPr txBox="1">
            <a:spLocks noGrp="1"/>
          </p:cNvSpPr>
          <p:nvPr>
            <p:ph type="body" idx="1"/>
          </p:nvPr>
        </p:nvSpPr>
        <p:spPr>
          <a:xfrm>
            <a:off x="2078182" y="1930494"/>
            <a:ext cx="8944500" cy="3880800"/>
          </a:xfrm>
          <a:prstGeom prst="rect">
            <a:avLst/>
          </a:prstGeom>
          <a:noFill/>
          <a:ln>
            <a:noFill/>
          </a:ln>
        </p:spPr>
        <p:txBody>
          <a:bodyPr spcFirstLastPara="1" wrap="square" lIns="91425" tIns="45700" rIns="91425" bIns="45700" anchor="t" anchorCtr="0">
            <a:noAutofit/>
          </a:bodyPr>
          <a:lstStyle/>
          <a:p>
            <a:pPr marL="457200" lvl="0" indent="-330200" algn="l" rtl="0">
              <a:lnSpc>
                <a:spcPct val="150000"/>
              </a:lnSpc>
              <a:spcBef>
                <a:spcPts val="1000"/>
              </a:spcBef>
              <a:spcAft>
                <a:spcPts val="0"/>
              </a:spcAft>
              <a:buSzPts val="1600"/>
              <a:buChar char="•"/>
            </a:pPr>
            <a:r>
              <a:rPr lang="en-US"/>
              <a:t>27 - Design products so they use as little material, water, energy, etc. as possible during use phase</a:t>
            </a:r>
            <a:endParaRPr/>
          </a:p>
          <a:p>
            <a:pPr marL="457200" lvl="0" indent="-330200" algn="l" rtl="0">
              <a:lnSpc>
                <a:spcPct val="150000"/>
              </a:lnSpc>
              <a:spcBef>
                <a:spcPts val="1000"/>
              </a:spcBef>
              <a:spcAft>
                <a:spcPts val="0"/>
              </a:spcAft>
              <a:buSzPts val="1600"/>
              <a:buChar char="•"/>
            </a:pPr>
            <a:r>
              <a:rPr lang="en-US"/>
              <a:t>28 - Design modular structures for multifunctional green roofs, façades, and interior elements, so that the components can be disassembled and reused after end of service life</a:t>
            </a:r>
            <a:endParaRPr/>
          </a:p>
          <a:p>
            <a:pPr marL="457200" lvl="0" indent="-330200" algn="l" rtl="0">
              <a:lnSpc>
                <a:spcPct val="150000"/>
              </a:lnSpc>
              <a:spcBef>
                <a:spcPts val="1000"/>
              </a:spcBef>
              <a:spcAft>
                <a:spcPts val="0"/>
              </a:spcAft>
              <a:buSzPts val="1600"/>
              <a:buChar char="•"/>
            </a:pPr>
            <a:r>
              <a:rPr lang="en-US"/>
              <a:t>29 - Design multifunctional green roofs, façades, and interior elements to enable reuse and recycling</a:t>
            </a:r>
            <a:endParaRPr/>
          </a:p>
          <a:p>
            <a:pPr marL="457200" lvl="0" indent="-330200" algn="l" rtl="0">
              <a:lnSpc>
                <a:spcPct val="150000"/>
              </a:lnSpc>
              <a:spcBef>
                <a:spcPts val="1000"/>
              </a:spcBef>
              <a:spcAft>
                <a:spcPts val="0"/>
              </a:spcAft>
              <a:buSzPts val="1600"/>
              <a:buChar char="•"/>
            </a:pPr>
            <a:r>
              <a:rPr lang="en-US"/>
              <a:t>54 - Integrate multi-functionality into buildings by making use of roofs and façades</a:t>
            </a:r>
            <a:endParaRPr/>
          </a:p>
          <a:p>
            <a:pPr marL="457200" lvl="0" indent="-330200" algn="l" rtl="0">
              <a:lnSpc>
                <a:spcPct val="150000"/>
              </a:lnSpc>
              <a:spcBef>
                <a:spcPts val="1000"/>
              </a:spcBef>
              <a:spcAft>
                <a:spcPts val="0"/>
              </a:spcAft>
              <a:buSzPts val="1600"/>
              <a:buChar char="•"/>
            </a:pPr>
            <a:r>
              <a:rPr lang="en-US"/>
              <a:t>60 - Assemble modular structures for multifunctional green roofs, façades, and interior elements</a:t>
            </a:r>
            <a:endParaRPr/>
          </a:p>
        </p:txBody>
      </p:sp>
      <p:sp>
        <p:nvSpPr>
          <p:cNvPr id="127" name="Google Shape;127;p3"/>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1c73cb6f80d_0_63"/>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Design for DfD Further Information</a:t>
            </a:r>
            <a:endParaRPr/>
          </a:p>
        </p:txBody>
      </p:sp>
      <p:sp>
        <p:nvSpPr>
          <p:cNvPr id="384" name="Google Shape;384;g1c73cb6f80d_0_63"/>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u="sng">
                <a:solidFill>
                  <a:schemeClr val="hlink"/>
                </a:solidFill>
                <a:hlinkClick r:id="rId3"/>
              </a:rPr>
              <a:t>https://www.lifecyclebuilding.org/docs/DfDseattle.pdf</a:t>
            </a:r>
            <a:r>
              <a:rPr lang="en-US"/>
              <a:t> </a:t>
            </a:r>
            <a:endParaRPr/>
          </a:p>
          <a:p>
            <a:pPr marL="0" lvl="0" indent="0" algn="l" rtl="0">
              <a:lnSpc>
                <a:spcPct val="115000"/>
              </a:lnSpc>
              <a:spcBef>
                <a:spcPts val="1000"/>
              </a:spcBef>
              <a:spcAft>
                <a:spcPts val="0"/>
              </a:spcAft>
              <a:buNone/>
            </a:pPr>
            <a:r>
              <a:rPr lang="en-US"/>
              <a:t>Design for Disassembly in the built environment: DfD a guide to closed-loop design and building</a:t>
            </a:r>
            <a:endParaRPr/>
          </a:p>
          <a:p>
            <a:pPr marL="0" lvl="0" indent="0" algn="l" rtl="0">
              <a:lnSpc>
                <a:spcPct val="115000"/>
              </a:lnSpc>
              <a:spcBef>
                <a:spcPts val="1000"/>
              </a:spcBef>
              <a:spcAft>
                <a:spcPts val="1000"/>
              </a:spcAft>
              <a:buNone/>
            </a:pPr>
            <a:endParaRPr/>
          </a:p>
        </p:txBody>
      </p:sp>
      <p:sp>
        <p:nvSpPr>
          <p:cNvPr id="385" name="Google Shape;385;g1c73cb6f80d_0_63"/>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0"/>
        <p:cNvGrpSpPr/>
        <p:nvPr/>
      </p:nvGrpSpPr>
      <p:grpSpPr>
        <a:xfrm>
          <a:off x="0" y="0"/>
          <a:ext cx="0" cy="0"/>
          <a:chOff x="0" y="0"/>
          <a:chExt cx="0" cy="0"/>
        </a:xfrm>
      </p:grpSpPr>
      <p:sp>
        <p:nvSpPr>
          <p:cNvPr id="391" name="Google Shape;391;g1c73cb6f80d_0_22"/>
          <p:cNvSpPr txBox="1">
            <a:spLocks noGrp="1"/>
          </p:cNvSpPr>
          <p:nvPr>
            <p:ph type="title"/>
          </p:nvPr>
        </p:nvSpPr>
        <p:spPr>
          <a:xfrm>
            <a:off x="1262627" y="2768600"/>
            <a:ext cx="5498700" cy="132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Product-as-a-Service (Design and building life)</a:t>
            </a:r>
            <a:endParaRPr/>
          </a:p>
        </p:txBody>
      </p:sp>
      <p:sp>
        <p:nvSpPr>
          <p:cNvPr id="392" name="Google Shape;392;g1c73cb6f80d_0_22"/>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31</a:t>
            </a:fld>
            <a:endParaRPr/>
          </a:p>
        </p:txBody>
      </p:sp>
      <p:pic>
        <p:nvPicPr>
          <p:cNvPr id="393" name="Google Shape;393;g1c73cb6f80d_0_22" descr="Chart&#10;&#10;Description automatically generated"/>
          <p:cNvPicPr preferRelativeResize="0"/>
          <p:nvPr/>
        </p:nvPicPr>
        <p:blipFill rotWithShape="1">
          <a:blip r:embed="rId3">
            <a:alphaModFix/>
          </a:blip>
          <a:srcRect l="15259" t="12857" r="12657" b="18822"/>
          <a:stretch/>
        </p:blipFill>
        <p:spPr>
          <a:xfrm>
            <a:off x="7582487" y="1908992"/>
            <a:ext cx="3207433" cy="304001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1bd8888469f_0_66"/>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Product as a Service (PaaS)</a:t>
            </a:r>
            <a:endParaRPr/>
          </a:p>
        </p:txBody>
      </p:sp>
      <p:sp>
        <p:nvSpPr>
          <p:cNvPr id="400" name="Google Shape;400;g1bd8888469f_0_66"/>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a:t>In Product-as-a-Service (PaaS) business models, the provider retains ownership or control of the product throughout the use-phase. </a:t>
            </a:r>
            <a:endParaRPr/>
          </a:p>
          <a:p>
            <a:pPr marL="0" lvl="0" indent="0" algn="l" rtl="0">
              <a:lnSpc>
                <a:spcPct val="115000"/>
              </a:lnSpc>
              <a:spcBef>
                <a:spcPts val="1000"/>
              </a:spcBef>
              <a:spcAft>
                <a:spcPts val="0"/>
              </a:spcAft>
              <a:buNone/>
            </a:pPr>
            <a:r>
              <a:rPr lang="en-US"/>
              <a:t>As such, these businesses have a much stronger incentive to maximise product utilisation. It’s also in their interests to reduce the total number of products required and their lifecycle cost (LCC). </a:t>
            </a:r>
            <a:endParaRPr/>
          </a:p>
        </p:txBody>
      </p:sp>
      <p:sp>
        <p:nvSpPr>
          <p:cNvPr id="401" name="Google Shape;401;g1bd8888469f_0_66"/>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32</a:t>
            </a:fld>
            <a:endParaRPr/>
          </a:p>
        </p:txBody>
      </p:sp>
      <p:sp>
        <p:nvSpPr>
          <p:cNvPr id="402" name="Google Shape;402;g1bd8888469f_0_66"/>
          <p:cNvSpPr txBox="1">
            <a:spLocks noGrp="1"/>
          </p:cNvSpPr>
          <p:nvPr>
            <p:ph type="body" idx="2"/>
          </p:nvPr>
        </p:nvSpPr>
        <p:spPr>
          <a:xfrm>
            <a:off x="2078175" y="6123050"/>
            <a:ext cx="7575600" cy="3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000"/>
              <a:t>Source- </a:t>
            </a:r>
            <a:r>
              <a:rPr lang="en-US" sz="1000" u="sng">
                <a:solidFill>
                  <a:schemeClr val="hlink"/>
                </a:solidFill>
                <a:hlinkClick r:id="rId3"/>
              </a:rPr>
              <a:t>https://assets.website-files.com/5d26d80e8836af2d12ed1269/5e4d0b66eb0887cb4ffa5e7c_PaaS-Question-Kit.pdf</a:t>
            </a:r>
            <a:r>
              <a:rPr lang="en-US" sz="1000"/>
              <a:t>   </a:t>
            </a:r>
            <a:endParaRPr sz="1000"/>
          </a:p>
        </p:txBody>
      </p:sp>
      <p:pic>
        <p:nvPicPr>
          <p:cNvPr id="403" name="Google Shape;403;g1bd8888469f_0_66"/>
          <p:cNvPicPr preferRelativeResize="0"/>
          <p:nvPr/>
        </p:nvPicPr>
        <p:blipFill>
          <a:blip r:embed="rId4">
            <a:alphaModFix/>
          </a:blip>
          <a:stretch>
            <a:fillRect/>
          </a:stretch>
        </p:blipFill>
        <p:spPr>
          <a:xfrm>
            <a:off x="6533775" y="1930500"/>
            <a:ext cx="5058250" cy="25685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1bd8888469f_0_77"/>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Product as a service (PaaS) Strengths</a:t>
            </a:r>
            <a:endParaRPr/>
          </a:p>
        </p:txBody>
      </p:sp>
      <p:sp>
        <p:nvSpPr>
          <p:cNvPr id="410" name="Google Shape;410;g1bd8888469f_0_77"/>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a:t>Product Lifespan</a:t>
            </a:r>
            <a:endParaRPr/>
          </a:p>
          <a:p>
            <a:pPr marL="457200" lvl="0" indent="-330200" algn="l" rtl="0">
              <a:lnSpc>
                <a:spcPct val="115000"/>
              </a:lnSpc>
              <a:spcBef>
                <a:spcPts val="1000"/>
              </a:spcBef>
              <a:spcAft>
                <a:spcPts val="0"/>
              </a:spcAft>
              <a:buSzPts val="1600"/>
              <a:buChar char="•"/>
            </a:pPr>
            <a:r>
              <a:rPr lang="en-US"/>
              <a:t>As accountability for the product is shifted from the customer to the service provider, the incentive for the service provider is to increase resource and asset productivity and to prolong the lifetime of the product.  </a:t>
            </a:r>
            <a:endParaRPr/>
          </a:p>
          <a:p>
            <a:pPr marL="0" lvl="0" indent="0" algn="l" rtl="0">
              <a:lnSpc>
                <a:spcPct val="115000"/>
              </a:lnSpc>
              <a:spcBef>
                <a:spcPts val="1000"/>
              </a:spcBef>
              <a:spcAft>
                <a:spcPts val="0"/>
              </a:spcAft>
              <a:buNone/>
            </a:pPr>
            <a:r>
              <a:rPr lang="en-US"/>
              <a:t>Customer Retention</a:t>
            </a:r>
            <a:endParaRPr/>
          </a:p>
          <a:p>
            <a:pPr marL="457200" lvl="0" indent="-330200" algn="l" rtl="0">
              <a:lnSpc>
                <a:spcPct val="115000"/>
              </a:lnSpc>
              <a:spcBef>
                <a:spcPts val="1000"/>
              </a:spcBef>
              <a:spcAft>
                <a:spcPts val="0"/>
              </a:spcAft>
              <a:buSzPts val="1600"/>
              <a:buChar char="•"/>
            </a:pPr>
            <a:r>
              <a:rPr lang="en-US"/>
              <a:t>Maintenance, repair, recycling and other services can lead to an increase in customer retention. Stable, long-term revenue, compared to traditional sales business model which it is more difficult to establish long term relationships with customers.</a:t>
            </a:r>
            <a:endParaRPr/>
          </a:p>
          <a:p>
            <a:pPr marL="0" lvl="0" indent="0" algn="l" rtl="0">
              <a:lnSpc>
                <a:spcPct val="115000"/>
              </a:lnSpc>
              <a:spcBef>
                <a:spcPts val="1000"/>
              </a:spcBef>
              <a:spcAft>
                <a:spcPts val="0"/>
              </a:spcAft>
              <a:buNone/>
            </a:pPr>
            <a:r>
              <a:rPr lang="en-US"/>
              <a:t>Sourcing</a:t>
            </a:r>
            <a:endParaRPr/>
          </a:p>
          <a:p>
            <a:pPr marL="457200" lvl="0" indent="-330200" algn="l" rtl="0">
              <a:lnSpc>
                <a:spcPct val="115000"/>
              </a:lnSpc>
              <a:spcBef>
                <a:spcPts val="1000"/>
              </a:spcBef>
              <a:spcAft>
                <a:spcPts val="0"/>
              </a:spcAft>
              <a:buSzPts val="1600"/>
              <a:buChar char="•"/>
            </a:pPr>
            <a:r>
              <a:rPr lang="en-US"/>
              <a:t>Less exposure to pricy or material scarcity.</a:t>
            </a:r>
            <a:endParaRPr/>
          </a:p>
        </p:txBody>
      </p:sp>
      <p:sp>
        <p:nvSpPr>
          <p:cNvPr id="411" name="Google Shape;411;g1bd8888469f_0_77"/>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33</a:t>
            </a:fld>
            <a:endParaRPr/>
          </a:p>
        </p:txBody>
      </p:sp>
      <p:sp>
        <p:nvSpPr>
          <p:cNvPr id="412" name="Google Shape;412;g1bd8888469f_0_77"/>
          <p:cNvSpPr txBox="1">
            <a:spLocks noGrp="1"/>
          </p:cNvSpPr>
          <p:nvPr>
            <p:ph type="body" idx="4294967295"/>
          </p:nvPr>
        </p:nvSpPr>
        <p:spPr>
          <a:xfrm>
            <a:off x="2078175" y="6123050"/>
            <a:ext cx="7575600" cy="3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000"/>
              <a:t>Source- </a:t>
            </a:r>
            <a:r>
              <a:rPr lang="en-US" sz="1000" u="sng">
                <a:solidFill>
                  <a:schemeClr val="hlink"/>
                </a:solidFill>
                <a:hlinkClick r:id="rId3"/>
              </a:rPr>
              <a:t>https://assets.website-files.com/5d26d80e8836af2d12ed1269/5e4d0b66eb0887cb4ffa5e7c_PaaS-Question-Kit.pdf</a:t>
            </a:r>
            <a:r>
              <a:rPr lang="en-US" sz="1000"/>
              <a:t>   </a:t>
            </a:r>
            <a:endParaRPr sz="10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2078f3f469b_0_15"/>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Product as a service (PaaS) Strengths</a:t>
            </a:r>
            <a:endParaRPr/>
          </a:p>
        </p:txBody>
      </p:sp>
      <p:sp>
        <p:nvSpPr>
          <p:cNvPr id="419" name="Google Shape;419;g2078f3f469b_0_15"/>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a:t>User Data</a:t>
            </a:r>
            <a:endParaRPr/>
          </a:p>
          <a:p>
            <a:pPr marL="457200" lvl="0" indent="-330200" algn="l" rtl="0">
              <a:lnSpc>
                <a:spcPct val="115000"/>
              </a:lnSpc>
              <a:spcBef>
                <a:spcPts val="1000"/>
              </a:spcBef>
              <a:spcAft>
                <a:spcPts val="0"/>
              </a:spcAft>
              <a:buSzPts val="1600"/>
              <a:buChar char="•"/>
            </a:pPr>
            <a:r>
              <a:rPr lang="en-US"/>
              <a:t>Predictive maintenance and other measures such as environmental impact.</a:t>
            </a:r>
            <a:endParaRPr/>
          </a:p>
          <a:p>
            <a:pPr marL="0" lvl="0" indent="0" algn="l" rtl="0">
              <a:lnSpc>
                <a:spcPct val="115000"/>
              </a:lnSpc>
              <a:spcBef>
                <a:spcPts val="1000"/>
              </a:spcBef>
              <a:spcAft>
                <a:spcPts val="0"/>
              </a:spcAft>
              <a:buNone/>
            </a:pPr>
            <a:r>
              <a:rPr lang="en-US"/>
              <a:t>Environmental Impact</a:t>
            </a:r>
            <a:endParaRPr/>
          </a:p>
          <a:p>
            <a:pPr marL="457200" lvl="0" indent="-330200" algn="l" rtl="0">
              <a:lnSpc>
                <a:spcPct val="115000"/>
              </a:lnSpc>
              <a:spcBef>
                <a:spcPts val="1000"/>
              </a:spcBef>
              <a:spcAft>
                <a:spcPts val="0"/>
              </a:spcAft>
              <a:buSzPts val="1600"/>
              <a:buChar char="•"/>
            </a:pPr>
            <a:r>
              <a:rPr lang="en-US"/>
              <a:t>Positive impact on the environment</a:t>
            </a:r>
            <a:endParaRPr/>
          </a:p>
          <a:p>
            <a:pPr marL="0" lvl="0" indent="0" algn="l" rtl="0">
              <a:lnSpc>
                <a:spcPct val="115000"/>
              </a:lnSpc>
              <a:spcBef>
                <a:spcPts val="1000"/>
              </a:spcBef>
              <a:spcAft>
                <a:spcPts val="0"/>
              </a:spcAft>
              <a:buNone/>
            </a:pPr>
            <a:r>
              <a:rPr lang="en-US"/>
              <a:t>The Cash Flow</a:t>
            </a:r>
            <a:endParaRPr/>
          </a:p>
          <a:p>
            <a:pPr marL="457200" lvl="0" indent="-330200" algn="l" rtl="0">
              <a:lnSpc>
                <a:spcPct val="115000"/>
              </a:lnSpc>
              <a:spcBef>
                <a:spcPts val="1000"/>
              </a:spcBef>
              <a:spcAft>
                <a:spcPts val="0"/>
              </a:spcAft>
              <a:buSzPts val="1600"/>
              <a:buChar char="•"/>
            </a:pPr>
            <a:r>
              <a:rPr lang="en-US"/>
              <a:t>In contrast to a linear business model, the incoming cash flow of the PaaS service provider is delayed as the customer pays a small service fee on a recurring basis instead of a one-off payment when buying the product. </a:t>
            </a:r>
            <a:endParaRPr/>
          </a:p>
          <a:p>
            <a:pPr marL="0" lvl="0" indent="0" algn="l" rtl="0">
              <a:lnSpc>
                <a:spcPct val="115000"/>
              </a:lnSpc>
              <a:spcBef>
                <a:spcPts val="1000"/>
              </a:spcBef>
              <a:spcAft>
                <a:spcPts val="0"/>
              </a:spcAft>
              <a:buNone/>
            </a:pPr>
            <a:r>
              <a:rPr lang="en-US"/>
              <a:t>The Customer</a:t>
            </a:r>
            <a:endParaRPr/>
          </a:p>
          <a:p>
            <a:pPr marL="457200" lvl="0" indent="-330200" algn="l" rtl="0">
              <a:lnSpc>
                <a:spcPct val="115000"/>
              </a:lnSpc>
              <a:spcBef>
                <a:spcPts val="1000"/>
              </a:spcBef>
              <a:spcAft>
                <a:spcPts val="0"/>
              </a:spcAft>
              <a:buSzPts val="1600"/>
              <a:buChar char="•"/>
            </a:pPr>
            <a:r>
              <a:rPr lang="en-US"/>
              <a:t>The financial or creditworthiness of the customer is crucial for the robustness of the cashflow.</a:t>
            </a:r>
            <a:endParaRPr/>
          </a:p>
        </p:txBody>
      </p:sp>
      <p:sp>
        <p:nvSpPr>
          <p:cNvPr id="420" name="Google Shape;420;g2078f3f469b_0_15"/>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34</a:t>
            </a:fld>
            <a:endParaRPr/>
          </a:p>
        </p:txBody>
      </p:sp>
      <p:sp>
        <p:nvSpPr>
          <p:cNvPr id="421" name="Google Shape;421;g2078f3f469b_0_15"/>
          <p:cNvSpPr txBox="1">
            <a:spLocks noGrp="1"/>
          </p:cNvSpPr>
          <p:nvPr>
            <p:ph type="body" idx="4294967295"/>
          </p:nvPr>
        </p:nvSpPr>
        <p:spPr>
          <a:xfrm>
            <a:off x="2078175" y="6123050"/>
            <a:ext cx="7575600" cy="3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000"/>
              <a:t>Source- </a:t>
            </a:r>
            <a:r>
              <a:rPr lang="en-US" sz="1000" u="sng">
                <a:solidFill>
                  <a:schemeClr val="hlink"/>
                </a:solidFill>
                <a:hlinkClick r:id="rId3"/>
              </a:rPr>
              <a:t>https://assets.website-files.com/5d26d80e8836af2d12ed1269/5e4d0b66eb0887cb4ffa5e7c_PaaS-Question-Kit.pdf</a:t>
            </a:r>
            <a:r>
              <a:rPr lang="en-US" sz="1000"/>
              <a:t>   </a:t>
            </a:r>
            <a:endParaRPr sz="1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1c623ae0c03_0_5"/>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Product as a service (PaaS) Challenges</a:t>
            </a:r>
            <a:endParaRPr/>
          </a:p>
        </p:txBody>
      </p:sp>
      <p:sp>
        <p:nvSpPr>
          <p:cNvPr id="428" name="Google Shape;428;g1c623ae0c03_0_5"/>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a:t>The Service Contract</a:t>
            </a:r>
            <a:endParaRPr/>
          </a:p>
          <a:p>
            <a:pPr marL="457200" lvl="0" indent="-330200" algn="l" rtl="0">
              <a:lnSpc>
                <a:spcPct val="115000"/>
              </a:lnSpc>
              <a:spcBef>
                <a:spcPts val="1000"/>
              </a:spcBef>
              <a:spcAft>
                <a:spcPts val="0"/>
              </a:spcAft>
              <a:buSzPts val="1600"/>
              <a:buChar char="•"/>
            </a:pPr>
            <a:r>
              <a:rPr lang="en-US"/>
              <a:t>The relationship between Client and service provider is captured in the service contract which becomes very important</a:t>
            </a:r>
            <a:endParaRPr/>
          </a:p>
          <a:p>
            <a:pPr marL="0" lvl="0" indent="0" algn="l" rtl="0">
              <a:lnSpc>
                <a:spcPct val="115000"/>
              </a:lnSpc>
              <a:spcBef>
                <a:spcPts val="1000"/>
              </a:spcBef>
              <a:spcAft>
                <a:spcPts val="0"/>
              </a:spcAft>
              <a:buNone/>
            </a:pPr>
            <a:r>
              <a:rPr lang="en-US"/>
              <a:t>The Assets</a:t>
            </a:r>
            <a:endParaRPr/>
          </a:p>
          <a:p>
            <a:pPr marL="457200" lvl="0" indent="-330200" algn="l" rtl="0">
              <a:lnSpc>
                <a:spcPct val="115000"/>
              </a:lnSpc>
              <a:spcBef>
                <a:spcPts val="1000"/>
              </a:spcBef>
              <a:spcAft>
                <a:spcPts val="0"/>
              </a:spcAft>
              <a:buSzPts val="1600"/>
              <a:buChar char="•"/>
            </a:pPr>
            <a:r>
              <a:rPr lang="en-US"/>
              <a:t>Assets becomes less adequate as collateral</a:t>
            </a:r>
            <a:endParaRPr/>
          </a:p>
          <a:p>
            <a:pPr marL="0" lvl="0" indent="0" algn="l" rtl="0">
              <a:lnSpc>
                <a:spcPct val="115000"/>
              </a:lnSpc>
              <a:spcBef>
                <a:spcPts val="1000"/>
              </a:spcBef>
              <a:spcAft>
                <a:spcPts val="0"/>
              </a:spcAft>
              <a:buNone/>
            </a:pPr>
            <a:r>
              <a:rPr lang="en-US"/>
              <a:t>The Circular Supply Chain</a:t>
            </a:r>
            <a:endParaRPr/>
          </a:p>
          <a:p>
            <a:pPr marL="457200" lvl="0" indent="-330200" algn="l" rtl="0">
              <a:lnSpc>
                <a:spcPct val="115000"/>
              </a:lnSpc>
              <a:spcBef>
                <a:spcPts val="1000"/>
              </a:spcBef>
              <a:spcAft>
                <a:spcPts val="0"/>
              </a:spcAft>
              <a:buSzPts val="1600"/>
              <a:buChar char="•"/>
            </a:pPr>
            <a:r>
              <a:rPr lang="en-US"/>
              <a:t>Risks to supply chain have more options to fail in comparison to one source</a:t>
            </a:r>
            <a:endParaRPr/>
          </a:p>
        </p:txBody>
      </p:sp>
      <p:sp>
        <p:nvSpPr>
          <p:cNvPr id="429" name="Google Shape;429;g1c623ae0c03_0_5"/>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sp>
        <p:nvSpPr>
          <p:cNvPr id="430" name="Google Shape;430;g1c623ae0c03_0_5"/>
          <p:cNvSpPr txBox="1">
            <a:spLocks noGrp="1"/>
          </p:cNvSpPr>
          <p:nvPr>
            <p:ph type="body" idx="4294967295"/>
          </p:nvPr>
        </p:nvSpPr>
        <p:spPr>
          <a:xfrm>
            <a:off x="2078175" y="6123050"/>
            <a:ext cx="7575600" cy="3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000"/>
              <a:t>Source- </a:t>
            </a:r>
            <a:r>
              <a:rPr lang="en-US" sz="1000" u="sng">
                <a:solidFill>
                  <a:schemeClr val="hlink"/>
                </a:solidFill>
                <a:hlinkClick r:id="rId3"/>
              </a:rPr>
              <a:t>https://assets.website-files.com/5d26d80e8836af2d12ed1269/5e4d0b66eb0887cb4ffa5e7c_PaaS-Question-Kit.pdf</a:t>
            </a:r>
            <a:r>
              <a:rPr lang="en-US" sz="1000"/>
              <a:t>   </a:t>
            </a:r>
            <a:endParaRPr sz="10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1c623ae0c03_0_15"/>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PaaS Example Outside Construction</a:t>
            </a:r>
            <a:endParaRPr/>
          </a:p>
          <a:p>
            <a:pPr marL="0" lvl="0" indent="0" algn="l" rtl="0">
              <a:spcBef>
                <a:spcPts val="0"/>
              </a:spcBef>
              <a:spcAft>
                <a:spcPts val="0"/>
              </a:spcAft>
              <a:buNone/>
            </a:pPr>
            <a:r>
              <a:rPr lang="en-US"/>
              <a:t>Headphones-as-a-service</a:t>
            </a:r>
            <a:endParaRPr/>
          </a:p>
        </p:txBody>
      </p:sp>
      <p:sp>
        <p:nvSpPr>
          <p:cNvPr id="437" name="Google Shape;437;g1c623ae0c03_0_15"/>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457200" lvl="0" indent="-330200" algn="l" rtl="0">
              <a:lnSpc>
                <a:spcPct val="115000"/>
              </a:lnSpc>
              <a:spcBef>
                <a:spcPts val="1000"/>
              </a:spcBef>
              <a:spcAft>
                <a:spcPts val="0"/>
              </a:spcAft>
              <a:buSzPts val="1600"/>
              <a:buChar char="•"/>
            </a:pPr>
            <a:r>
              <a:rPr lang="en-US">
                <a:highlight>
                  <a:srgbClr val="FFFFFF"/>
                </a:highlight>
              </a:rPr>
              <a:t>The modular design allows 85% of components to be reused.</a:t>
            </a:r>
            <a:endParaRPr>
              <a:highlight>
                <a:srgbClr val="FFFFFF"/>
              </a:highlight>
            </a:endParaRPr>
          </a:p>
          <a:p>
            <a:pPr marL="457200" lvl="0" indent="-330200" algn="l" rtl="0">
              <a:lnSpc>
                <a:spcPct val="115000"/>
              </a:lnSpc>
              <a:spcBef>
                <a:spcPts val="1900"/>
              </a:spcBef>
              <a:spcAft>
                <a:spcPts val="0"/>
              </a:spcAft>
              <a:buSzPts val="1600"/>
              <a:buChar char="•"/>
            </a:pPr>
            <a:r>
              <a:rPr lang="en-US">
                <a:highlight>
                  <a:srgbClr val="FFFFFF"/>
                </a:highlight>
              </a:rPr>
              <a:t>Products use durable, standardised designs, meaning fewer virgin materials are used to create new headphones.</a:t>
            </a:r>
            <a:endParaRPr>
              <a:highlight>
                <a:srgbClr val="FFFFFF"/>
              </a:highlight>
            </a:endParaRPr>
          </a:p>
          <a:p>
            <a:pPr marL="457200" lvl="0" indent="-330200" algn="l" rtl="0">
              <a:lnSpc>
                <a:spcPct val="115000"/>
              </a:lnSpc>
              <a:spcBef>
                <a:spcPts val="1000"/>
              </a:spcBef>
              <a:spcAft>
                <a:spcPts val="1900"/>
              </a:spcAft>
              <a:buSzPts val="1600"/>
              <a:buChar char="•"/>
            </a:pPr>
            <a:r>
              <a:rPr lang="en-US">
                <a:highlight>
                  <a:srgbClr val="FFFFFF"/>
                </a:highlight>
              </a:rPr>
              <a:t>The subscription model allows Gerrard Street to recover and recycle headphones at the end of their life.</a:t>
            </a:r>
            <a:endParaRPr>
              <a:highlight>
                <a:srgbClr val="FFFFFF"/>
              </a:highlight>
            </a:endParaRPr>
          </a:p>
        </p:txBody>
      </p:sp>
      <p:sp>
        <p:nvSpPr>
          <p:cNvPr id="438" name="Google Shape;438;g1c623ae0c03_0_15"/>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36</a:t>
            </a:fld>
            <a:endParaRPr/>
          </a:p>
        </p:txBody>
      </p:sp>
      <p:sp>
        <p:nvSpPr>
          <p:cNvPr id="439" name="Google Shape;439;g1c623ae0c03_0_15"/>
          <p:cNvSpPr txBox="1">
            <a:spLocks noGrp="1"/>
          </p:cNvSpPr>
          <p:nvPr>
            <p:ph type="body" idx="2"/>
          </p:nvPr>
        </p:nvSpPr>
        <p:spPr>
          <a:xfrm>
            <a:off x="2078175" y="6123050"/>
            <a:ext cx="7575600" cy="3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000"/>
              <a:t>Source- </a:t>
            </a:r>
            <a:r>
              <a:rPr lang="en-US" sz="1000" u="sng">
                <a:solidFill>
                  <a:schemeClr val="hlink"/>
                </a:solidFill>
                <a:hlinkClick r:id="rId3"/>
              </a:rPr>
              <a:t>https://ellenmacarthurfoundation.org/circular-examples/gerrard-street</a:t>
            </a:r>
            <a:r>
              <a:rPr lang="en-US" sz="1000"/>
              <a:t> </a:t>
            </a:r>
            <a:endParaRPr sz="1000"/>
          </a:p>
        </p:txBody>
      </p:sp>
      <p:pic>
        <p:nvPicPr>
          <p:cNvPr id="440" name="Google Shape;440;g1c623ae0c03_0_15"/>
          <p:cNvPicPr preferRelativeResize="0"/>
          <p:nvPr/>
        </p:nvPicPr>
        <p:blipFill>
          <a:blip r:embed="rId4">
            <a:alphaModFix/>
          </a:blip>
          <a:stretch>
            <a:fillRect/>
          </a:stretch>
        </p:blipFill>
        <p:spPr>
          <a:xfrm>
            <a:off x="6533776" y="1930500"/>
            <a:ext cx="4632526" cy="26080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1c623ae0c03_0_30"/>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PaaS Example Outside Construction</a:t>
            </a:r>
            <a:endParaRPr/>
          </a:p>
          <a:p>
            <a:pPr marL="0" lvl="0" indent="0" algn="l" rtl="0">
              <a:spcBef>
                <a:spcPts val="0"/>
              </a:spcBef>
              <a:spcAft>
                <a:spcPts val="0"/>
              </a:spcAft>
              <a:buNone/>
            </a:pPr>
            <a:r>
              <a:rPr lang="en-US"/>
              <a:t>Headphones-as-a-service</a:t>
            </a:r>
            <a:endParaRPr/>
          </a:p>
        </p:txBody>
      </p:sp>
      <p:sp>
        <p:nvSpPr>
          <p:cNvPr id="447" name="Google Shape;447;g1c623ae0c03_0_30"/>
          <p:cNvSpPr txBox="1">
            <a:spLocks noGrp="1"/>
          </p:cNvSpPr>
          <p:nvPr>
            <p:ph type="body" idx="1"/>
          </p:nvPr>
        </p:nvSpPr>
        <p:spPr>
          <a:xfrm>
            <a:off x="1623124" y="1930500"/>
            <a:ext cx="4910700" cy="3880800"/>
          </a:xfrm>
          <a:prstGeom prst="rect">
            <a:avLst/>
          </a:prstGeom>
        </p:spPr>
        <p:txBody>
          <a:bodyPr spcFirstLastPara="1" wrap="square" lIns="91425" tIns="45700" rIns="91425" bIns="45700" anchor="t" anchorCtr="0">
            <a:normAutofit lnSpcReduction="20000"/>
          </a:bodyPr>
          <a:lstStyle/>
          <a:p>
            <a:pPr marL="0" lvl="0" indent="0" algn="l" rtl="0">
              <a:lnSpc>
                <a:spcPct val="115000"/>
              </a:lnSpc>
              <a:spcBef>
                <a:spcPts val="1000"/>
              </a:spcBef>
              <a:spcAft>
                <a:spcPts val="0"/>
              </a:spcAft>
              <a:buNone/>
            </a:pPr>
            <a:r>
              <a:rPr lang="en-US">
                <a:highlight>
                  <a:srgbClr val="FFFFFF"/>
                </a:highlight>
              </a:rPr>
              <a:t>How it works</a:t>
            </a:r>
            <a:endParaRPr>
              <a:highlight>
                <a:srgbClr val="FFFFFF"/>
              </a:highlight>
            </a:endParaRPr>
          </a:p>
          <a:p>
            <a:pPr marL="457200" lvl="0" indent="-330200" algn="l" rtl="0">
              <a:lnSpc>
                <a:spcPct val="115000"/>
              </a:lnSpc>
              <a:spcBef>
                <a:spcPts val="1000"/>
              </a:spcBef>
              <a:spcAft>
                <a:spcPts val="0"/>
              </a:spcAft>
              <a:buSzPts val="1600"/>
              <a:buChar char="•"/>
            </a:pPr>
            <a:r>
              <a:rPr lang="en-US">
                <a:highlight>
                  <a:srgbClr val="FFFFFF"/>
                </a:highlight>
              </a:rPr>
              <a:t>After subscribing and placing an order, Gerrard Street customers receive their headphones in a building kit box.</a:t>
            </a:r>
            <a:endParaRPr>
              <a:highlight>
                <a:srgbClr val="FFFFFF"/>
              </a:highlight>
            </a:endParaRPr>
          </a:p>
          <a:p>
            <a:pPr marL="457200" lvl="0" indent="-330200" algn="l" rtl="0">
              <a:lnSpc>
                <a:spcPct val="115000"/>
              </a:lnSpc>
              <a:spcBef>
                <a:spcPts val="1000"/>
              </a:spcBef>
              <a:spcAft>
                <a:spcPts val="0"/>
              </a:spcAft>
              <a:buSzPts val="1600"/>
              <a:buChar char="•"/>
            </a:pPr>
            <a:r>
              <a:rPr lang="en-US">
                <a:highlight>
                  <a:srgbClr val="FFFFFF"/>
                </a:highlight>
              </a:rPr>
              <a:t>If headphones become damaged in any way, Gerrard Street will immediately send out a replacement part to the customer. Customers can also return the headphones for an upgrade or complete replacement.</a:t>
            </a:r>
            <a:endParaRPr>
              <a:highlight>
                <a:srgbClr val="FFFFFF"/>
              </a:highlight>
            </a:endParaRPr>
          </a:p>
          <a:p>
            <a:pPr marL="457200" lvl="0" indent="-330200" algn="l" rtl="0">
              <a:lnSpc>
                <a:spcPct val="115000"/>
              </a:lnSpc>
              <a:spcBef>
                <a:spcPts val="1000"/>
              </a:spcBef>
              <a:spcAft>
                <a:spcPts val="1900"/>
              </a:spcAft>
              <a:buSzPts val="1600"/>
              <a:buChar char="•"/>
            </a:pPr>
            <a:r>
              <a:rPr lang="en-US">
                <a:highlight>
                  <a:srgbClr val="FFFFFF"/>
                </a:highlight>
              </a:rPr>
              <a:t>New models are sent with return stickers to make the swapping process as easy as possible. This gives flexible access to people who want a high quality listening experience without a costly initial outlay. </a:t>
            </a:r>
            <a:endParaRPr>
              <a:highlight>
                <a:srgbClr val="FFFFFF"/>
              </a:highlight>
            </a:endParaRPr>
          </a:p>
        </p:txBody>
      </p:sp>
      <p:sp>
        <p:nvSpPr>
          <p:cNvPr id="448" name="Google Shape;448;g1c623ae0c03_0_30"/>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37</a:t>
            </a:fld>
            <a:endParaRPr/>
          </a:p>
        </p:txBody>
      </p:sp>
      <p:pic>
        <p:nvPicPr>
          <p:cNvPr id="449" name="Google Shape;449;g1c623ae0c03_0_30"/>
          <p:cNvPicPr preferRelativeResize="0"/>
          <p:nvPr/>
        </p:nvPicPr>
        <p:blipFill>
          <a:blip r:embed="rId3">
            <a:alphaModFix/>
          </a:blip>
          <a:stretch>
            <a:fillRect/>
          </a:stretch>
        </p:blipFill>
        <p:spPr>
          <a:xfrm>
            <a:off x="6533776" y="1930500"/>
            <a:ext cx="3579576" cy="3579576"/>
          </a:xfrm>
          <a:prstGeom prst="rect">
            <a:avLst/>
          </a:prstGeom>
          <a:noFill/>
          <a:ln>
            <a:noFill/>
          </a:ln>
        </p:spPr>
      </p:pic>
      <p:sp>
        <p:nvSpPr>
          <p:cNvPr id="450" name="Google Shape;450;g1c623ae0c03_0_30"/>
          <p:cNvSpPr txBox="1"/>
          <p:nvPr/>
        </p:nvSpPr>
        <p:spPr>
          <a:xfrm>
            <a:off x="6533775" y="5510075"/>
            <a:ext cx="41787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Source-</a:t>
            </a:r>
            <a:r>
              <a:rPr lang="en-US" sz="800" u="sng">
                <a:solidFill>
                  <a:schemeClr val="hlink"/>
                </a:solidFill>
                <a:hlinkClick r:id="rId4"/>
              </a:rPr>
              <a:t>https://repeat.audio/</a:t>
            </a:r>
            <a:r>
              <a:rPr lang="en-US" sz="800"/>
              <a:t> </a:t>
            </a:r>
            <a:endParaRPr sz="800" i="1"/>
          </a:p>
        </p:txBody>
      </p:sp>
      <p:sp>
        <p:nvSpPr>
          <p:cNvPr id="451" name="Google Shape;451;g1c623ae0c03_0_30"/>
          <p:cNvSpPr txBox="1">
            <a:spLocks noGrp="1"/>
          </p:cNvSpPr>
          <p:nvPr>
            <p:ph type="body" idx="2"/>
          </p:nvPr>
        </p:nvSpPr>
        <p:spPr>
          <a:xfrm>
            <a:off x="2078175" y="6123050"/>
            <a:ext cx="7575600" cy="3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000"/>
              <a:t>Source- </a:t>
            </a:r>
            <a:r>
              <a:rPr lang="en-US" sz="1000" u="sng">
                <a:solidFill>
                  <a:schemeClr val="hlink"/>
                </a:solidFill>
                <a:hlinkClick r:id="rId5"/>
              </a:rPr>
              <a:t>https://ellenmacarthurfoundation.org/circular-examples/gerrard-street</a:t>
            </a:r>
            <a:r>
              <a:rPr lang="en-US" sz="1000"/>
              <a:t> </a:t>
            </a:r>
            <a:endParaRPr sz="10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1c623ae0c03_0_42"/>
          <p:cNvSpPr txBox="1">
            <a:spLocks noGrp="1"/>
          </p:cNvSpPr>
          <p:nvPr>
            <p:ph type="title"/>
          </p:nvPr>
        </p:nvSpPr>
        <p:spPr>
          <a:xfrm>
            <a:off x="1262632" y="660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PaaS Example In Construction</a:t>
            </a:r>
            <a:endParaRPr/>
          </a:p>
          <a:p>
            <a:pPr marL="0" lvl="0" indent="0" algn="l" rtl="0">
              <a:spcBef>
                <a:spcPts val="0"/>
              </a:spcBef>
              <a:spcAft>
                <a:spcPts val="0"/>
              </a:spcAft>
              <a:buNone/>
            </a:pPr>
            <a:r>
              <a:rPr lang="en-US"/>
              <a:t>Facades-as-a-service</a:t>
            </a:r>
            <a:endParaRPr/>
          </a:p>
        </p:txBody>
      </p:sp>
      <p:sp>
        <p:nvSpPr>
          <p:cNvPr id="458" name="Google Shape;458;g1c623ae0c03_0_42"/>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a:t>Instead of transferring ownership of the facade in a traditional manner, the Facade Service Company remains the owner of- and responsible for the facade, its proper functioning and the agreed quality of services.</a:t>
            </a:r>
            <a:endParaRPr/>
          </a:p>
          <a:p>
            <a:pPr marL="0" lvl="0" indent="0" algn="l" rtl="0">
              <a:lnSpc>
                <a:spcPct val="115000"/>
              </a:lnSpc>
              <a:spcBef>
                <a:spcPts val="1000"/>
              </a:spcBef>
              <a:spcAft>
                <a:spcPts val="0"/>
              </a:spcAft>
              <a:buNone/>
            </a:pPr>
            <a:r>
              <a:rPr lang="en-US"/>
              <a:t>This service model stimulates the provider to develop a sustainable, future-proof facade and incentivises taking into account technological innovation and adaptability in the design phase.</a:t>
            </a:r>
            <a:endParaRPr/>
          </a:p>
        </p:txBody>
      </p:sp>
      <p:sp>
        <p:nvSpPr>
          <p:cNvPr id="459" name="Google Shape;459;g1c623ae0c03_0_42"/>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38</a:t>
            </a:fld>
            <a:endParaRPr/>
          </a:p>
        </p:txBody>
      </p:sp>
      <p:sp>
        <p:nvSpPr>
          <p:cNvPr id="460" name="Google Shape;460;g1c623ae0c03_0_42"/>
          <p:cNvSpPr txBox="1">
            <a:spLocks noGrp="1"/>
          </p:cNvSpPr>
          <p:nvPr>
            <p:ph type="body" idx="2"/>
          </p:nvPr>
        </p:nvSpPr>
        <p:spPr>
          <a:xfrm>
            <a:off x="2078175" y="6123050"/>
            <a:ext cx="8153700" cy="365100"/>
          </a:xfrm>
          <a:prstGeom prst="rect">
            <a:avLst/>
          </a:prstGeom>
        </p:spPr>
        <p:txBody>
          <a:bodyPr spcFirstLastPara="1" wrap="square" lIns="91425" tIns="45700" rIns="91425" bIns="45700" anchor="t" anchorCtr="0">
            <a:normAutofit fontScale="85000"/>
          </a:bodyPr>
          <a:lstStyle/>
          <a:p>
            <a:pPr marL="0" lvl="0" indent="0" algn="l" rtl="0">
              <a:spcBef>
                <a:spcPts val="1000"/>
              </a:spcBef>
              <a:spcAft>
                <a:spcPts val="0"/>
              </a:spcAft>
              <a:buNone/>
            </a:pPr>
            <a:r>
              <a:rPr lang="en-US" sz="1000"/>
              <a:t>Source- </a:t>
            </a:r>
            <a:r>
              <a:rPr lang="en-US" sz="1000" u="sng">
                <a:solidFill>
                  <a:schemeClr val="hlink"/>
                </a:solidFill>
                <a:hlinkClick r:id="rId3"/>
              </a:rPr>
              <a:t>https://www.circle-economy.com/resources/facade-as-a-service#:~:text=The%20Facades%2Das%2Da%2D,all%20adjustable%20by%20remote%20control</a:t>
            </a:r>
            <a:r>
              <a:rPr lang="en-US" sz="1000"/>
              <a:t>. </a:t>
            </a:r>
            <a:endParaRPr sz="1000"/>
          </a:p>
        </p:txBody>
      </p:sp>
      <p:pic>
        <p:nvPicPr>
          <p:cNvPr id="461" name="Google Shape;461;g1c623ae0c03_0_42"/>
          <p:cNvPicPr preferRelativeResize="0"/>
          <p:nvPr/>
        </p:nvPicPr>
        <p:blipFill>
          <a:blip r:embed="rId4">
            <a:alphaModFix/>
          </a:blip>
          <a:stretch>
            <a:fillRect/>
          </a:stretch>
        </p:blipFill>
        <p:spPr>
          <a:xfrm>
            <a:off x="6533776" y="1930500"/>
            <a:ext cx="3630000" cy="3388000"/>
          </a:xfrm>
          <a:prstGeom prst="rect">
            <a:avLst/>
          </a:prstGeom>
          <a:noFill/>
          <a:ln>
            <a:noFill/>
          </a:ln>
        </p:spPr>
      </p:pic>
      <p:sp>
        <p:nvSpPr>
          <p:cNvPr id="462" name="Google Shape;462;g1c623ae0c03_0_42"/>
          <p:cNvSpPr txBox="1"/>
          <p:nvPr/>
        </p:nvSpPr>
        <p:spPr>
          <a:xfrm>
            <a:off x="6533775" y="5318500"/>
            <a:ext cx="5202300" cy="59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Source-</a:t>
            </a:r>
            <a:r>
              <a:rPr lang="en-US" sz="800" u="sng">
                <a:solidFill>
                  <a:schemeClr val="hlink"/>
                </a:solidFill>
                <a:hlinkClick r:id="rId5"/>
              </a:rPr>
              <a:t>https://www.google.com/url?sa=i&amp;url=https%3A%2F%2Fwww.sciencedirect.com%2Fscience%2Farticle%2Fpii%2FB978012822477900005X&amp;psig=AOvVaw2xsNYttvxlCqbaxsTOTR4K&amp;ust=1673009990874000&amp;source=images&amp;cd=vfe&amp;ved=0CBAQjRxqFwoTCKit1Zu-sPwCFQAAAAAdAAAAABAJ</a:t>
            </a:r>
            <a:r>
              <a:rPr lang="en-US" sz="800"/>
              <a:t> </a:t>
            </a:r>
            <a:endParaRPr sz="800" i="1"/>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1c623ae0c03_0_51"/>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39</a:t>
            </a:fld>
            <a:endParaRPr/>
          </a:p>
        </p:txBody>
      </p:sp>
      <p:pic>
        <p:nvPicPr>
          <p:cNvPr id="469" name="Google Shape;469;g1c623ae0c03_0_51"/>
          <p:cNvPicPr preferRelativeResize="0"/>
          <p:nvPr/>
        </p:nvPicPr>
        <p:blipFill>
          <a:blip r:embed="rId3">
            <a:alphaModFix/>
          </a:blip>
          <a:stretch>
            <a:fillRect/>
          </a:stretch>
        </p:blipFill>
        <p:spPr>
          <a:xfrm>
            <a:off x="976424" y="271375"/>
            <a:ext cx="3561588" cy="5673200"/>
          </a:xfrm>
          <a:prstGeom prst="rect">
            <a:avLst/>
          </a:prstGeom>
          <a:noFill/>
          <a:ln>
            <a:noFill/>
          </a:ln>
        </p:spPr>
      </p:pic>
      <p:sp>
        <p:nvSpPr>
          <p:cNvPr id="470" name="Google Shape;470;g1c623ae0c03_0_51"/>
          <p:cNvSpPr txBox="1">
            <a:spLocks noGrp="1"/>
          </p:cNvSpPr>
          <p:nvPr>
            <p:ph type="body" idx="2"/>
          </p:nvPr>
        </p:nvSpPr>
        <p:spPr>
          <a:xfrm>
            <a:off x="4822700" y="271425"/>
            <a:ext cx="4720800" cy="5673300"/>
          </a:xfrm>
          <a:prstGeom prst="rect">
            <a:avLst/>
          </a:prstGeom>
        </p:spPr>
        <p:txBody>
          <a:bodyPr spcFirstLastPara="1" wrap="square" lIns="91425" tIns="45700" rIns="91425" bIns="45700" anchor="ctr" anchorCtr="0">
            <a:noAutofit/>
          </a:bodyPr>
          <a:lstStyle/>
          <a:p>
            <a:pPr marL="457200" marR="25400" lvl="0" indent="-330200" algn="l" rtl="0">
              <a:lnSpc>
                <a:spcPct val="115000"/>
              </a:lnSpc>
              <a:spcBef>
                <a:spcPts val="1000"/>
              </a:spcBef>
              <a:spcAft>
                <a:spcPts val="0"/>
              </a:spcAft>
              <a:buSzPts val="1600"/>
              <a:buChar char="•"/>
            </a:pPr>
            <a:r>
              <a:rPr lang="en-US"/>
              <a:t>In return for paying a fixed periodic fee the customer receives the services and is unburdened: the Facade Service Company takes care of maintenance, repair and technical updates. This reinforces the 'trust' factor for the customer.</a:t>
            </a:r>
            <a:endParaRPr/>
          </a:p>
          <a:p>
            <a:pPr marL="457200" marR="25400" lvl="0" indent="-330200" algn="l" rtl="0">
              <a:lnSpc>
                <a:spcPct val="115000"/>
              </a:lnSpc>
              <a:spcBef>
                <a:spcPts val="1000"/>
              </a:spcBef>
              <a:spcAft>
                <a:spcPts val="0"/>
              </a:spcAft>
              <a:buSzPts val="1600"/>
              <a:buChar char="•"/>
            </a:pPr>
            <a:r>
              <a:rPr lang="en-US"/>
              <a:t>Incentivise sustainable energy consumption. There may be a possibility for a discount on the monthly service fee when maintenance costs are lower thanks to careful use of the facade.</a:t>
            </a:r>
            <a:endParaRPr/>
          </a:p>
          <a:p>
            <a:pPr marL="457200" marR="25400" lvl="0" indent="-330200" algn="l" rtl="0">
              <a:lnSpc>
                <a:spcPct val="115000"/>
              </a:lnSpc>
              <a:spcBef>
                <a:spcPts val="1000"/>
              </a:spcBef>
              <a:spcAft>
                <a:spcPts val="0"/>
              </a:spcAft>
              <a:buSzPts val="1600"/>
              <a:buChar char="•"/>
            </a:pPr>
            <a:r>
              <a:rPr lang="en-US"/>
              <a:t>Financially, this proposition is attractive if the total cost of usage of the facade does not exceed the total cost of ownership.</a:t>
            </a:r>
            <a:endParaRPr/>
          </a:p>
          <a:p>
            <a:pPr marL="0" lvl="0" indent="0" algn="l" rtl="0">
              <a:lnSpc>
                <a:spcPct val="115000"/>
              </a:lnSpc>
              <a:spcBef>
                <a:spcPts val="1000"/>
              </a:spcBef>
              <a:spcAft>
                <a:spcPts val="0"/>
              </a:spcAft>
              <a:buNone/>
            </a:pPr>
            <a:endParaRPr/>
          </a:p>
        </p:txBody>
      </p:sp>
      <p:sp>
        <p:nvSpPr>
          <p:cNvPr id="471" name="Google Shape;471;g1c623ae0c03_0_51"/>
          <p:cNvSpPr txBox="1">
            <a:spLocks noGrp="1"/>
          </p:cNvSpPr>
          <p:nvPr>
            <p:ph type="body" idx="2"/>
          </p:nvPr>
        </p:nvSpPr>
        <p:spPr>
          <a:xfrm>
            <a:off x="2078175" y="6123050"/>
            <a:ext cx="8153700" cy="365100"/>
          </a:xfrm>
          <a:prstGeom prst="rect">
            <a:avLst/>
          </a:prstGeom>
        </p:spPr>
        <p:txBody>
          <a:bodyPr spcFirstLastPara="1" wrap="square" lIns="91425" tIns="45700" rIns="91425" bIns="45700" anchor="t" anchorCtr="0">
            <a:normAutofit fontScale="85000"/>
          </a:bodyPr>
          <a:lstStyle/>
          <a:p>
            <a:pPr marL="0" lvl="0" indent="0" algn="l" rtl="0">
              <a:spcBef>
                <a:spcPts val="1000"/>
              </a:spcBef>
              <a:spcAft>
                <a:spcPts val="0"/>
              </a:spcAft>
              <a:buNone/>
            </a:pPr>
            <a:r>
              <a:rPr lang="en-US" sz="1000"/>
              <a:t>Source- </a:t>
            </a:r>
            <a:r>
              <a:rPr lang="en-US" sz="1000" u="sng">
                <a:solidFill>
                  <a:schemeClr val="hlink"/>
                </a:solidFill>
                <a:hlinkClick r:id="rId4"/>
              </a:rPr>
              <a:t>https://www.circle-economy.com/resources/facade-as-a-service#:~:text=The%20Facades%2Das%2Da%2D,all%20adjustable%20by%20remote%20control</a:t>
            </a:r>
            <a:r>
              <a:rPr lang="en-US" sz="1000"/>
              <a:t>. </a:t>
            </a:r>
            <a:endParaRPr sz="1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1bd8888469f_0_0"/>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Objectives/Learning Outcomes</a:t>
            </a:r>
            <a:endParaRPr/>
          </a:p>
        </p:txBody>
      </p:sp>
      <p:sp>
        <p:nvSpPr>
          <p:cNvPr id="134" name="Google Shape;134;g1bd8888469f_0_0"/>
          <p:cNvSpPr txBox="1">
            <a:spLocks noGrp="1"/>
          </p:cNvSpPr>
          <p:nvPr>
            <p:ph type="body" idx="1"/>
          </p:nvPr>
        </p:nvSpPr>
        <p:spPr>
          <a:xfrm>
            <a:off x="2078182" y="1930494"/>
            <a:ext cx="8944500" cy="3880800"/>
          </a:xfrm>
          <a:prstGeom prst="rect">
            <a:avLst/>
          </a:prstGeom>
          <a:noFill/>
          <a:ln>
            <a:noFill/>
          </a:ln>
        </p:spPr>
        <p:txBody>
          <a:bodyPr spcFirstLastPara="1" wrap="square" lIns="91425" tIns="45700" rIns="91425" bIns="45700" anchor="t" anchorCtr="0">
            <a:noAutofit/>
          </a:bodyPr>
          <a:lstStyle/>
          <a:p>
            <a:pPr marL="457200" lvl="0" indent="-330200" algn="l" rtl="0">
              <a:lnSpc>
                <a:spcPct val="150000"/>
              </a:lnSpc>
              <a:spcBef>
                <a:spcPts val="1000"/>
              </a:spcBef>
              <a:spcAft>
                <a:spcPts val="0"/>
              </a:spcAft>
              <a:buSzPts val="1600"/>
              <a:buChar char="•"/>
            </a:pPr>
            <a:r>
              <a:rPr lang="en-US"/>
              <a:t>65 - Disassemble modular structures from multifunctional green roofs, façades, and interior elements for reuse</a:t>
            </a:r>
            <a:endParaRPr/>
          </a:p>
          <a:p>
            <a:pPr marL="457200" lvl="0" indent="-330200" algn="l" rtl="0">
              <a:lnSpc>
                <a:spcPct val="150000"/>
              </a:lnSpc>
              <a:spcBef>
                <a:spcPts val="1000"/>
              </a:spcBef>
              <a:spcAft>
                <a:spcPts val="0"/>
              </a:spcAft>
              <a:buSzPts val="1600"/>
              <a:buChar char="•"/>
            </a:pPr>
            <a:r>
              <a:rPr lang="en-US"/>
              <a:t>61 - Conduct a feasibility study to, if applicable, prioritise renovation, minimise used surface, and minimise the total mass of materials to be used</a:t>
            </a:r>
            <a:endParaRPr/>
          </a:p>
          <a:p>
            <a:pPr marL="457200" lvl="0" indent="-330200" algn="l" rtl="0">
              <a:lnSpc>
                <a:spcPct val="150000"/>
              </a:lnSpc>
              <a:spcBef>
                <a:spcPts val="1000"/>
              </a:spcBef>
              <a:spcAft>
                <a:spcPts val="0"/>
              </a:spcAft>
              <a:buSzPts val="1600"/>
              <a:buChar char="•"/>
            </a:pPr>
            <a:r>
              <a:rPr lang="en-US"/>
              <a:t>76 - Operate multifunctional roofs in a clever manner that suits the current situation best, looking further than solely the original design to optimise sustainability and circularity</a:t>
            </a:r>
            <a:endParaRPr/>
          </a:p>
        </p:txBody>
      </p:sp>
      <p:sp>
        <p:nvSpPr>
          <p:cNvPr id="135" name="Google Shape;135;g1bd8888469f_0_0"/>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g197e1cbe0eb_0_0"/>
          <p:cNvSpPr txBox="1">
            <a:spLocks noGrp="1"/>
          </p:cNvSpPr>
          <p:nvPr>
            <p:ph type="title"/>
          </p:nvPr>
        </p:nvSpPr>
        <p:spPr>
          <a:xfrm>
            <a:off x="1262625" y="2768600"/>
            <a:ext cx="5953800" cy="132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Design and Build for Multi-functional Green Roofs Facades and Exterior Elements</a:t>
            </a:r>
            <a:endParaRPr/>
          </a:p>
        </p:txBody>
      </p:sp>
      <p:sp>
        <p:nvSpPr>
          <p:cNvPr id="478" name="Google Shape;478;g197e1cbe0eb_0_0"/>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40</a:t>
            </a:fld>
            <a:endParaRPr/>
          </a:p>
        </p:txBody>
      </p:sp>
      <p:pic>
        <p:nvPicPr>
          <p:cNvPr id="479" name="Google Shape;479;g197e1cbe0eb_0_0" descr="Chart&#10;&#10;Description automatically generated"/>
          <p:cNvPicPr preferRelativeResize="0"/>
          <p:nvPr/>
        </p:nvPicPr>
        <p:blipFill rotWithShape="1">
          <a:blip r:embed="rId3">
            <a:alphaModFix/>
          </a:blip>
          <a:srcRect l="15259" t="12857" r="12657" b="18822"/>
          <a:stretch/>
        </p:blipFill>
        <p:spPr>
          <a:xfrm>
            <a:off x="7582487" y="1908992"/>
            <a:ext cx="3207433" cy="304001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1c623ae0c03_0_71"/>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Multi-functional Green Roofs Facades and Exterior Elements  </a:t>
            </a:r>
            <a:endParaRPr/>
          </a:p>
        </p:txBody>
      </p:sp>
      <p:sp>
        <p:nvSpPr>
          <p:cNvPr id="486" name="Google Shape;486;g1c623ae0c03_0_71"/>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rmAutofit/>
          </a:bodyPr>
          <a:lstStyle/>
          <a:p>
            <a:pPr marL="457200" lvl="0" indent="-368300" algn="l" rtl="0">
              <a:lnSpc>
                <a:spcPct val="115000"/>
              </a:lnSpc>
              <a:spcBef>
                <a:spcPts val="1000"/>
              </a:spcBef>
              <a:spcAft>
                <a:spcPts val="0"/>
              </a:spcAft>
              <a:buSzPts val="2200"/>
              <a:buChar char="•"/>
            </a:pPr>
            <a:r>
              <a:rPr lang="en-US" sz="2200"/>
              <a:t>Case Study</a:t>
            </a:r>
            <a:endParaRPr sz="2200"/>
          </a:p>
          <a:p>
            <a:pPr marL="457200" lvl="0" indent="-368300" algn="l" rtl="0">
              <a:lnSpc>
                <a:spcPct val="115000"/>
              </a:lnSpc>
              <a:spcBef>
                <a:spcPts val="1000"/>
              </a:spcBef>
              <a:spcAft>
                <a:spcPts val="0"/>
              </a:spcAft>
              <a:buSzPts val="2200"/>
              <a:buChar char="•"/>
            </a:pPr>
            <a:r>
              <a:rPr lang="en-US" sz="2200"/>
              <a:t>Modular and Adaptable Design</a:t>
            </a:r>
            <a:endParaRPr sz="2200"/>
          </a:p>
          <a:p>
            <a:pPr marL="457200" lvl="0" indent="-368300" algn="l" rtl="0">
              <a:lnSpc>
                <a:spcPct val="115000"/>
              </a:lnSpc>
              <a:spcBef>
                <a:spcPts val="1000"/>
              </a:spcBef>
              <a:spcAft>
                <a:spcPts val="0"/>
              </a:spcAft>
              <a:buSzPts val="2200"/>
              <a:buChar char="•"/>
            </a:pPr>
            <a:r>
              <a:rPr lang="en-US" sz="2200"/>
              <a:t>Green Roofs Facades and Interior Elements-as-a-Service (Green roofs-as-a-Service (GraaS))</a:t>
            </a:r>
            <a:endParaRPr sz="2200"/>
          </a:p>
        </p:txBody>
      </p:sp>
      <p:sp>
        <p:nvSpPr>
          <p:cNvPr id="487" name="Google Shape;487;g1c623ae0c03_0_71"/>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1dc96e35b0a_0_7"/>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None/>
            </a:pPr>
            <a:r>
              <a:rPr lang="en-US"/>
              <a:t>Elementary &amp; Middle School - Paris, </a:t>
            </a:r>
            <a:r>
              <a:rPr lang="en-US">
                <a:uFill>
                  <a:noFill/>
                </a:uFill>
                <a:hlinkClick r:id="rId3"/>
              </a:rPr>
              <a:t>F</a:t>
            </a:r>
            <a:r>
              <a:rPr lang="en-US"/>
              <a:t>rance - Djuric Tardio Architectes</a:t>
            </a:r>
            <a:endParaRPr/>
          </a:p>
        </p:txBody>
      </p:sp>
      <p:sp>
        <p:nvSpPr>
          <p:cNvPr id="494" name="Google Shape;494;g1dc96e35b0a_0_7"/>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42</a:t>
            </a:fld>
            <a:endParaRPr/>
          </a:p>
        </p:txBody>
      </p:sp>
      <p:sp>
        <p:nvSpPr>
          <p:cNvPr id="495" name="Google Shape;495;g1dc96e35b0a_0_7"/>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a:uFill>
                  <a:noFill/>
                </a:uFill>
                <a:hlinkClick r:id="rId4"/>
              </a:rPr>
              <a:t>Djuric Tardio Architectes</a:t>
            </a:r>
            <a:r>
              <a:rPr lang="en-US"/>
              <a:t> has completed the project for the removable and rebuildable wooden nursery in the Luxembourg Gardens, one of the most popular places in Paris for both Parisians and tourists.</a:t>
            </a:r>
            <a:endParaRPr/>
          </a:p>
          <a:p>
            <a:pPr marL="0" lvl="0" indent="0" algn="l" rtl="0">
              <a:lnSpc>
                <a:spcPct val="115000"/>
              </a:lnSpc>
              <a:spcBef>
                <a:spcPts val="1000"/>
              </a:spcBef>
              <a:spcAft>
                <a:spcPts val="0"/>
              </a:spcAft>
              <a:buNone/>
            </a:pPr>
            <a:r>
              <a:rPr lang="en-US"/>
              <a:t>The construction of the nursery is temporary since the building will be dismantled and reassembled in another part of Paris, but in another configuration that remains free thanks to interchangeable and identical modules. The site where the modular building is currently located will be restored after two years.</a:t>
            </a:r>
            <a:endParaRPr/>
          </a:p>
        </p:txBody>
      </p:sp>
      <p:pic>
        <p:nvPicPr>
          <p:cNvPr id="496" name="Google Shape;496;g1dc96e35b0a_0_7"/>
          <p:cNvPicPr preferRelativeResize="0"/>
          <p:nvPr/>
        </p:nvPicPr>
        <p:blipFill>
          <a:blip r:embed="rId5">
            <a:alphaModFix/>
          </a:blip>
          <a:stretch>
            <a:fillRect/>
          </a:stretch>
        </p:blipFill>
        <p:spPr>
          <a:xfrm>
            <a:off x="6533781" y="1930500"/>
            <a:ext cx="4313549" cy="4118840"/>
          </a:xfrm>
          <a:prstGeom prst="rect">
            <a:avLst/>
          </a:prstGeom>
          <a:noFill/>
          <a:ln>
            <a:noFill/>
          </a:ln>
        </p:spPr>
      </p:pic>
      <p:sp>
        <p:nvSpPr>
          <p:cNvPr id="497" name="Google Shape;497;g1dc96e35b0a_0_7"/>
          <p:cNvSpPr txBox="1"/>
          <p:nvPr/>
        </p:nvSpPr>
        <p:spPr>
          <a:xfrm>
            <a:off x="1837700" y="6136250"/>
            <a:ext cx="77466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u="sng">
                <a:solidFill>
                  <a:schemeClr val="hlink"/>
                </a:solidFill>
                <a:hlinkClick r:id="rId6"/>
              </a:rPr>
              <a:t>https://www.metalocus.es/en/news/modular-and-nomadic-building-paris-wooden-nursery-luxembourg-gardens-djuric-tardio-architectes</a:t>
            </a:r>
            <a:r>
              <a:rPr lang="en-US" sz="1000"/>
              <a:t> </a:t>
            </a:r>
            <a:endParaRPr sz="1000" i="1"/>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g1dc96e35b0a_0_16"/>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lnSpcReduction="10000"/>
          </a:bodyPr>
          <a:lstStyle/>
          <a:p>
            <a:pPr marL="0" lvl="0" indent="0" algn="l" rtl="0">
              <a:lnSpc>
                <a:spcPct val="115000"/>
              </a:lnSpc>
              <a:spcBef>
                <a:spcPts val="1000"/>
              </a:spcBef>
              <a:spcAft>
                <a:spcPts val="0"/>
              </a:spcAft>
              <a:buNone/>
            </a:pPr>
            <a:r>
              <a:rPr lang="en-US" i="1"/>
              <a:t>Architectural approach. </a:t>
            </a:r>
            <a:r>
              <a:rPr lang="en-US"/>
              <a:t>The Jardin du Luxembourg is an exceptional site. Therefore, the building had to take into account the constraint of a short-term existence and the requirement of a harmonious insertion. This high-performing and bio-sourced building was designed with the principle of reversibility. It can be entirely reconfigured to be utilized for this program or others (emergency housing, offices, etc.), in order to serve new needs and future uses. The Luxembourg site will be identically returned to its original state in two years and the building will be erected elsewhere.</a:t>
            </a:r>
            <a:endParaRPr/>
          </a:p>
        </p:txBody>
      </p:sp>
      <p:sp>
        <p:nvSpPr>
          <p:cNvPr id="504" name="Google Shape;504;g1dc96e35b0a_0_16"/>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43</a:t>
            </a:fld>
            <a:endParaRPr/>
          </a:p>
        </p:txBody>
      </p:sp>
      <p:pic>
        <p:nvPicPr>
          <p:cNvPr id="505" name="Google Shape;505;g1dc96e35b0a_0_16"/>
          <p:cNvPicPr preferRelativeResize="0"/>
          <p:nvPr/>
        </p:nvPicPr>
        <p:blipFill>
          <a:blip r:embed="rId3">
            <a:alphaModFix/>
          </a:blip>
          <a:stretch>
            <a:fillRect/>
          </a:stretch>
        </p:blipFill>
        <p:spPr>
          <a:xfrm>
            <a:off x="6533775" y="1930500"/>
            <a:ext cx="3880576" cy="3785926"/>
          </a:xfrm>
          <a:prstGeom prst="rect">
            <a:avLst/>
          </a:prstGeom>
          <a:noFill/>
          <a:ln>
            <a:noFill/>
          </a:ln>
        </p:spPr>
      </p:pic>
      <p:sp>
        <p:nvSpPr>
          <p:cNvPr id="506" name="Google Shape;506;g1dc96e35b0a_0_16"/>
          <p:cNvSpPr txBox="1"/>
          <p:nvPr/>
        </p:nvSpPr>
        <p:spPr>
          <a:xfrm>
            <a:off x="6533775" y="5716425"/>
            <a:ext cx="45783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Source:</a:t>
            </a:r>
            <a:r>
              <a:rPr lang="en-US" sz="800" u="sng">
                <a:solidFill>
                  <a:schemeClr val="hlink"/>
                </a:solidFill>
                <a:hlinkClick r:id="rId4"/>
              </a:rPr>
              <a:t>https://www.archdaily.com/943366/a-guide-to-design-for-disassembly</a:t>
            </a:r>
            <a:r>
              <a:rPr lang="en-US" sz="800">
                <a:solidFill>
                  <a:srgbClr val="4F504F"/>
                </a:solidFill>
              </a:rPr>
              <a:t> </a:t>
            </a:r>
            <a:endParaRPr sz="800" i="1"/>
          </a:p>
        </p:txBody>
      </p:sp>
      <p:sp>
        <p:nvSpPr>
          <p:cNvPr id="507" name="Google Shape;507;g1dc96e35b0a_0_16"/>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None/>
            </a:pPr>
            <a:r>
              <a:rPr lang="en-US"/>
              <a:t>Elementary &amp; Middle School - Paris, </a:t>
            </a:r>
            <a:r>
              <a:rPr lang="en-US">
                <a:uFill>
                  <a:noFill/>
                </a:uFill>
                <a:hlinkClick r:id="rId5"/>
              </a:rPr>
              <a:t>F</a:t>
            </a:r>
            <a:r>
              <a:rPr lang="en-US"/>
              <a:t>rance - Djuric Tardio Architectes</a:t>
            </a:r>
            <a:endParaRPr/>
          </a:p>
        </p:txBody>
      </p:sp>
      <p:sp>
        <p:nvSpPr>
          <p:cNvPr id="508" name="Google Shape;508;g1dc96e35b0a_0_16"/>
          <p:cNvSpPr txBox="1">
            <a:spLocks noGrp="1"/>
          </p:cNvSpPr>
          <p:nvPr>
            <p:ph type="body" idx="2"/>
          </p:nvPr>
        </p:nvSpPr>
        <p:spPr>
          <a:xfrm>
            <a:off x="6666807" y="1930488"/>
            <a:ext cx="4356000" cy="3880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509" name="Google Shape;509;g1dc96e35b0a_0_16"/>
          <p:cNvSpPr txBox="1"/>
          <p:nvPr/>
        </p:nvSpPr>
        <p:spPr>
          <a:xfrm>
            <a:off x="1837700" y="6136250"/>
            <a:ext cx="77466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u="sng">
                <a:solidFill>
                  <a:schemeClr val="hlink"/>
                </a:solidFill>
                <a:hlinkClick r:id="rId6"/>
              </a:rPr>
              <a:t>https://www.archdaily.com/935476/wooden-nursery-djuric-tardio-architectes</a:t>
            </a:r>
            <a:r>
              <a:rPr lang="en-US" sz="1000"/>
              <a:t> </a:t>
            </a:r>
            <a:endParaRPr sz="1000" i="1"/>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1c623ae0c03_0_79"/>
          <p:cNvSpPr txBox="1">
            <a:spLocks noGrp="1"/>
          </p:cNvSpPr>
          <p:nvPr>
            <p:ph type="title"/>
          </p:nvPr>
        </p:nvSpPr>
        <p:spPr>
          <a:xfrm>
            <a:off x="1262625" y="609600"/>
            <a:ext cx="8097600" cy="682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Case Study - Noah's Ark Children's Hospice</a:t>
            </a:r>
            <a:endParaRPr/>
          </a:p>
        </p:txBody>
      </p:sp>
      <p:sp>
        <p:nvSpPr>
          <p:cNvPr id="516" name="Google Shape;516;g1c623ae0c03_0_79"/>
          <p:cNvSpPr txBox="1">
            <a:spLocks noGrp="1"/>
          </p:cNvSpPr>
          <p:nvPr>
            <p:ph type="body" idx="1"/>
          </p:nvPr>
        </p:nvSpPr>
        <p:spPr>
          <a:xfrm>
            <a:off x="2078175" y="1512676"/>
            <a:ext cx="4455600" cy="42987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1100"/>
              </a:spcAft>
              <a:buNone/>
            </a:pPr>
            <a:r>
              <a:rPr lang="en-US">
                <a:solidFill>
                  <a:srgbClr val="555555"/>
                </a:solidFill>
                <a:highlight>
                  <a:srgbClr val="FFFFFF"/>
                </a:highlight>
              </a:rPr>
              <a:t>A green roof will soon be gracing the new building at </a:t>
            </a:r>
            <a:r>
              <a:rPr lang="en-US" u="sng">
                <a:solidFill>
                  <a:srgbClr val="769A80"/>
                </a:solidFill>
                <a:highlight>
                  <a:srgbClr val="FFFFFF"/>
                </a:highlight>
                <a:hlinkClick r:id="rId3">
                  <a:extLst>
                    <a:ext uri="{A12FA001-AC4F-418D-AE19-62706E023703}">
                      <ahyp:hlinkClr xmlns:ahyp="http://schemas.microsoft.com/office/drawing/2018/hyperlinkcolor" val="tx"/>
                    </a:ext>
                  </a:extLst>
                </a:hlinkClick>
              </a:rPr>
              <a:t>Noah’s Ark Children’s Hospice</a:t>
            </a:r>
            <a:r>
              <a:rPr lang="en-US">
                <a:solidFill>
                  <a:srgbClr val="555555"/>
                </a:solidFill>
                <a:highlight>
                  <a:srgbClr val="FFFFFF"/>
                </a:highlight>
              </a:rPr>
              <a:t> in Barnet, London. And it will be a green roof with a difference. With solar panels and native wildflower vegetation, this </a:t>
            </a:r>
            <a:r>
              <a:rPr lang="en-US" u="sng">
                <a:solidFill>
                  <a:srgbClr val="769A80"/>
                </a:solidFill>
                <a:highlight>
                  <a:srgbClr val="FFFFFF"/>
                </a:highlight>
                <a:hlinkClick r:id="rId4">
                  <a:extLst>
                    <a:ext uri="{A12FA001-AC4F-418D-AE19-62706E023703}">
                      <ahyp:hlinkClr xmlns:ahyp="http://schemas.microsoft.com/office/drawing/2018/hyperlinkcolor" val="tx"/>
                    </a:ext>
                  </a:extLst>
                </a:hlinkClick>
              </a:rPr>
              <a:t>biosolar roof</a:t>
            </a:r>
            <a:r>
              <a:rPr lang="en-US">
                <a:solidFill>
                  <a:srgbClr val="555555"/>
                </a:solidFill>
                <a:highlight>
                  <a:srgbClr val="FFFFFF"/>
                </a:highlight>
              </a:rPr>
              <a:t> will bring both energy and life to the project. </a:t>
            </a:r>
            <a:r>
              <a:rPr lang="en-US" u="sng">
                <a:solidFill>
                  <a:srgbClr val="769A80"/>
                </a:solidFill>
                <a:highlight>
                  <a:srgbClr val="FFFFFF"/>
                </a:highlight>
                <a:hlinkClick r:id="rId5">
                  <a:extLst>
                    <a:ext uri="{A12FA001-AC4F-418D-AE19-62706E023703}">
                      <ahyp:hlinkClr xmlns:ahyp="http://schemas.microsoft.com/office/drawing/2018/hyperlinkcolor" val="tx"/>
                    </a:ext>
                  </a:extLst>
                </a:hlinkClick>
              </a:rPr>
              <a:t>Bridgman &amp; Bridgman</a:t>
            </a:r>
            <a:r>
              <a:rPr lang="en-US">
                <a:solidFill>
                  <a:srgbClr val="555555"/>
                </a:solidFill>
                <a:highlight>
                  <a:srgbClr val="FFFFFF"/>
                </a:highlight>
              </a:rPr>
              <a:t> in partnership with </a:t>
            </a:r>
            <a:r>
              <a:rPr lang="en-US" u="sng">
                <a:solidFill>
                  <a:srgbClr val="769A80"/>
                </a:solidFill>
                <a:highlight>
                  <a:srgbClr val="FFFFFF"/>
                </a:highlight>
                <a:hlinkClick r:id="rId6">
                  <a:extLst>
                    <a:ext uri="{A12FA001-AC4F-418D-AE19-62706E023703}">
                      <ahyp:hlinkClr xmlns:ahyp="http://schemas.microsoft.com/office/drawing/2018/hyperlinkcolor" val="tx"/>
                    </a:ext>
                  </a:extLst>
                </a:hlinkClick>
              </a:rPr>
              <a:t>Bauder Ltd</a:t>
            </a:r>
            <a:r>
              <a:rPr lang="en-US">
                <a:solidFill>
                  <a:srgbClr val="555555"/>
                </a:solidFill>
                <a:highlight>
                  <a:srgbClr val="FFFFFF"/>
                </a:highlight>
              </a:rPr>
              <a:t> started construction in October 2018. We were fortunate to being able to time-lapse the construction and shall continue to film the roof as it changes over time. By spring the roof will be a flourishing wildflower meadow in the sky, helping to support native wildlife. At the same time the solar panels will be producing renewable energy.</a:t>
            </a:r>
            <a:endParaRPr/>
          </a:p>
        </p:txBody>
      </p:sp>
      <p:sp>
        <p:nvSpPr>
          <p:cNvPr id="517" name="Google Shape;517;g1c623ae0c03_0_79"/>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44</a:t>
            </a:fld>
            <a:endParaRPr/>
          </a:p>
        </p:txBody>
      </p:sp>
      <p:pic>
        <p:nvPicPr>
          <p:cNvPr id="518" name="Google Shape;518;g1c623ae0c03_0_79"/>
          <p:cNvPicPr preferRelativeResize="0"/>
          <p:nvPr/>
        </p:nvPicPr>
        <p:blipFill>
          <a:blip r:embed="rId7">
            <a:alphaModFix/>
          </a:blip>
          <a:stretch>
            <a:fillRect/>
          </a:stretch>
        </p:blipFill>
        <p:spPr>
          <a:xfrm>
            <a:off x="6533781" y="1923350"/>
            <a:ext cx="5353418" cy="3011298"/>
          </a:xfrm>
          <a:prstGeom prst="rect">
            <a:avLst/>
          </a:prstGeom>
          <a:noFill/>
          <a:ln>
            <a:noFill/>
          </a:ln>
        </p:spPr>
      </p:pic>
      <p:sp>
        <p:nvSpPr>
          <p:cNvPr id="519" name="Google Shape;519;g1c623ae0c03_0_79"/>
          <p:cNvSpPr txBox="1">
            <a:spLocks noGrp="1"/>
          </p:cNvSpPr>
          <p:nvPr>
            <p:ph type="body" idx="2"/>
          </p:nvPr>
        </p:nvSpPr>
        <p:spPr>
          <a:xfrm>
            <a:off x="2078175" y="6123050"/>
            <a:ext cx="7575600" cy="3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000"/>
              <a:t>Source- </a:t>
            </a:r>
            <a:r>
              <a:rPr lang="en-US" sz="1000" u="sng">
                <a:solidFill>
                  <a:schemeClr val="accent4"/>
                </a:solidFill>
                <a:hlinkClick r:id="rId8">
                  <a:extLst>
                    <a:ext uri="{A12FA001-AC4F-418D-AE19-62706E023703}">
                      <ahyp:hlinkClr xmlns:ahyp="http://schemas.microsoft.com/office/drawing/2018/hyperlinkcolor" val="tx"/>
                    </a:ext>
                  </a:extLst>
                </a:hlinkClick>
              </a:rPr>
              <a:t>https://livingroofs.org/noahs-ark-childrens-hospice-green-roof-start/</a:t>
            </a:r>
            <a:r>
              <a:rPr lang="en-US" sz="1000">
                <a:solidFill>
                  <a:srgbClr val="000000"/>
                </a:solidFill>
              </a:rPr>
              <a:t> </a:t>
            </a:r>
            <a:endParaRPr sz="10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g1c623ae0c03_0_93"/>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45</a:t>
            </a:fld>
            <a:endParaRPr/>
          </a:p>
        </p:txBody>
      </p:sp>
      <p:pic>
        <p:nvPicPr>
          <p:cNvPr id="526" name="Google Shape;526;g1c623ae0c03_0_93" descr="Noah's Ark Hospice is having a green roof with solar panels constructed on its new building. Constructed by Bridgman &amp; Bridgman in partnership with Bauder Ltd and The Green Infrastructure Consultancy, this biosolar roof will provide renewable energy and habitat for pollinators and other wildlife.&#10;Livingroofs.org would like to thank Abi Sumansky for setting up the time lapse each day and for being our onsite video manager. &#10;&#10;This solar green roof integrated system is one of the best in the world. It's ease of installation and the support system for the solar panels means there are no penetrations to the roof. The angle the panels are set at allows the vegetation to thrive beneath the panels. In this case, the wildflowers that will attract pollinators will not have a negative impact on the renewable energy production. All too often solar panels on green roofs are badly designed. The green roof is too often seen as less important than the solar element. This means the green roof being an after thought can have an negative impact. Good design, good system requires professional design - The Green Infrastructure Consultancy Ltd - with a good system - Bauder Ltd - and experience installation - Bridgman &amp; Bridgman.&#10;Subscribed to see more videos as the two roofs are installed and mature over the next year." title="Noah's Ark Hospice Biosolar green roof - week 1 construction">
            <a:hlinkClick r:id="rId3"/>
          </p:cNvPr>
          <p:cNvPicPr preferRelativeResize="0"/>
          <p:nvPr/>
        </p:nvPicPr>
        <p:blipFill>
          <a:blip r:embed="rId4">
            <a:alphaModFix/>
          </a:blip>
          <a:stretch>
            <a:fillRect/>
          </a:stretch>
        </p:blipFill>
        <p:spPr>
          <a:xfrm>
            <a:off x="2569175" y="415800"/>
            <a:ext cx="7053650" cy="5290250"/>
          </a:xfrm>
          <a:prstGeom prst="rect">
            <a:avLst/>
          </a:prstGeom>
          <a:noFill/>
          <a:ln>
            <a:noFill/>
          </a:ln>
        </p:spPr>
      </p:pic>
      <p:sp>
        <p:nvSpPr>
          <p:cNvPr id="527" name="Google Shape;527;g1c623ae0c03_0_93"/>
          <p:cNvSpPr txBox="1"/>
          <p:nvPr/>
        </p:nvSpPr>
        <p:spPr>
          <a:xfrm>
            <a:off x="196325" y="2987725"/>
            <a:ext cx="2199900" cy="1280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600" i="1">
                <a:solidFill>
                  <a:srgbClr val="4F504F"/>
                </a:solidFill>
              </a:rPr>
              <a:t>Press play on video or go to -  </a:t>
            </a:r>
            <a:r>
              <a:rPr lang="en-US" sz="1600" u="sng">
                <a:solidFill>
                  <a:schemeClr val="accent4"/>
                </a:solidFill>
                <a:hlinkClick r:id="rId5">
                  <a:extLst>
                    <a:ext uri="{A12FA001-AC4F-418D-AE19-62706E023703}">
                      <ahyp:hlinkClr xmlns:ahyp="http://schemas.microsoft.com/office/drawing/2018/hyperlinkcolor" val="tx"/>
                    </a:ext>
                  </a:extLst>
                </a:hlinkClick>
              </a:rPr>
              <a:t>https://youtu.be/B0W_PVmiWjA</a:t>
            </a:r>
            <a:r>
              <a:rPr lang="en-US" sz="1600">
                <a:solidFill>
                  <a:schemeClr val="dk1"/>
                </a:solidFill>
              </a:rPr>
              <a:t> </a:t>
            </a:r>
            <a:endParaRPr sz="1600">
              <a:solidFill>
                <a:srgbClr val="4F504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6"/>
                                        </p:tgtEl>
                                        <p:attrNameLst>
                                          <p:attrName>style.visibility</p:attrName>
                                        </p:attrNameLst>
                                      </p:cBhvr>
                                      <p:to>
                                        <p:strVal val="visible"/>
                                      </p:to>
                                    </p:set>
                                    <p:animEffect transition="in" filter="fade">
                                      <p:cBhvr>
                                        <p:cTn id="7" dur="1000"/>
                                        <p:tgtEl>
                                          <p:spTgt spid="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1c623ae0c03_0_104"/>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Modular and Adaptable Construction as Referenced to Case Study </a:t>
            </a:r>
            <a:endParaRPr/>
          </a:p>
        </p:txBody>
      </p:sp>
      <p:sp>
        <p:nvSpPr>
          <p:cNvPr id="534" name="Google Shape;534;g1c623ae0c03_0_104"/>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a:t>Possibilities for implementing Modular Design</a:t>
            </a:r>
            <a:endParaRPr/>
          </a:p>
          <a:p>
            <a:pPr marL="457200" lvl="0" indent="-330200" algn="l" rtl="0">
              <a:lnSpc>
                <a:spcPct val="115000"/>
              </a:lnSpc>
              <a:spcBef>
                <a:spcPts val="1000"/>
              </a:spcBef>
              <a:spcAft>
                <a:spcPts val="0"/>
              </a:spcAft>
              <a:buSzPts val="1600"/>
              <a:buChar char="•"/>
            </a:pPr>
            <a:r>
              <a:rPr lang="en-US"/>
              <a:t>Repeatable modules for reuse and easy additions</a:t>
            </a:r>
            <a:endParaRPr/>
          </a:p>
          <a:p>
            <a:pPr marL="457200" lvl="0" indent="-330200" algn="l" rtl="0">
              <a:lnSpc>
                <a:spcPct val="115000"/>
              </a:lnSpc>
              <a:spcBef>
                <a:spcPts val="1000"/>
              </a:spcBef>
              <a:spcAft>
                <a:spcPts val="0"/>
              </a:spcAft>
              <a:buSzPts val="1600"/>
              <a:buChar char="•"/>
            </a:pPr>
            <a:r>
              <a:rPr lang="en-US"/>
              <a:t>Pre-planted modular trays </a:t>
            </a:r>
            <a:endParaRPr/>
          </a:p>
          <a:p>
            <a:pPr marL="0" lvl="0" indent="0" algn="l" rtl="0">
              <a:lnSpc>
                <a:spcPct val="115000"/>
              </a:lnSpc>
              <a:spcBef>
                <a:spcPts val="1000"/>
              </a:spcBef>
              <a:spcAft>
                <a:spcPts val="0"/>
              </a:spcAft>
              <a:buNone/>
            </a:pPr>
            <a:r>
              <a:rPr lang="en-US"/>
              <a:t>Possibilities for implementing Adaptable Design</a:t>
            </a:r>
            <a:endParaRPr/>
          </a:p>
          <a:p>
            <a:pPr marL="457200" lvl="0" indent="-330200" algn="l" rtl="0">
              <a:lnSpc>
                <a:spcPct val="115000"/>
              </a:lnSpc>
              <a:spcBef>
                <a:spcPts val="1000"/>
              </a:spcBef>
              <a:spcAft>
                <a:spcPts val="0"/>
              </a:spcAft>
              <a:buSzPts val="1600"/>
              <a:buChar char="•"/>
            </a:pPr>
            <a:r>
              <a:rPr lang="en-US"/>
              <a:t>Easy access to services and symptoms</a:t>
            </a:r>
            <a:endParaRPr/>
          </a:p>
          <a:p>
            <a:pPr marL="457200" lvl="0" indent="-330200" algn="l" rtl="0">
              <a:lnSpc>
                <a:spcPct val="115000"/>
              </a:lnSpc>
              <a:spcBef>
                <a:spcPts val="1000"/>
              </a:spcBef>
              <a:spcAft>
                <a:spcPts val="0"/>
              </a:spcAft>
              <a:buSzPts val="1600"/>
              <a:buChar char="•"/>
            </a:pPr>
            <a:r>
              <a:rPr lang="en-US"/>
              <a:t>Adaptable design symptoms allowing for addition of elements such as further solar panels</a:t>
            </a:r>
            <a:endParaRPr/>
          </a:p>
        </p:txBody>
      </p:sp>
      <p:sp>
        <p:nvSpPr>
          <p:cNvPr id="535" name="Google Shape;535;g1c623ae0c03_0_104"/>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46</a:t>
            </a:fld>
            <a:endParaRPr/>
          </a:p>
        </p:txBody>
      </p:sp>
      <p:pic>
        <p:nvPicPr>
          <p:cNvPr id="536" name="Google Shape;536;g1c623ae0c03_0_104"/>
          <p:cNvPicPr preferRelativeResize="0"/>
          <p:nvPr/>
        </p:nvPicPr>
        <p:blipFill>
          <a:blip r:embed="rId3">
            <a:alphaModFix/>
          </a:blip>
          <a:stretch>
            <a:fillRect/>
          </a:stretch>
        </p:blipFill>
        <p:spPr>
          <a:xfrm>
            <a:off x="6533773" y="1930500"/>
            <a:ext cx="4618350" cy="2624063"/>
          </a:xfrm>
          <a:prstGeom prst="rect">
            <a:avLst/>
          </a:prstGeom>
          <a:noFill/>
          <a:ln>
            <a:noFill/>
          </a:ln>
        </p:spPr>
      </p:pic>
      <p:sp>
        <p:nvSpPr>
          <p:cNvPr id="537" name="Google Shape;537;g1c623ae0c03_0_104"/>
          <p:cNvSpPr txBox="1"/>
          <p:nvPr/>
        </p:nvSpPr>
        <p:spPr>
          <a:xfrm>
            <a:off x="6533775" y="4554575"/>
            <a:ext cx="52023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Source-</a:t>
            </a:r>
            <a:r>
              <a:rPr lang="en-US" sz="800" u="sng">
                <a:solidFill>
                  <a:schemeClr val="hlink"/>
                </a:solidFill>
                <a:hlinkClick r:id="rId4"/>
              </a:rPr>
              <a:t>https://www.bauder.co.uk/case-studies/noah%E2%80%99s-ark-children%E2%80%99s-hospice</a:t>
            </a:r>
            <a:r>
              <a:rPr lang="en-US" sz="800"/>
              <a:t> </a:t>
            </a:r>
            <a:endParaRPr sz="800" i="1"/>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g1c73cb6f80d_0_4"/>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DfD and its Application to Case Study</a:t>
            </a:r>
            <a:endParaRPr/>
          </a:p>
        </p:txBody>
      </p:sp>
      <p:sp>
        <p:nvSpPr>
          <p:cNvPr id="544" name="Google Shape;544;g1c73cb6f80d_0_4"/>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a:t>Utilising Design for Disassembly and Modular design for green roofs, facades and interior elements means that elements of a building can easily be designed and built and reused following the end of life of the building. Allowing elements to be reused in the future.</a:t>
            </a:r>
            <a:endParaRPr/>
          </a:p>
        </p:txBody>
      </p:sp>
      <p:sp>
        <p:nvSpPr>
          <p:cNvPr id="545" name="Google Shape;545;g1c73cb6f80d_0_4"/>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47</a:t>
            </a:fld>
            <a:endParaRPr/>
          </a:p>
        </p:txBody>
      </p:sp>
      <p:pic>
        <p:nvPicPr>
          <p:cNvPr id="546" name="Google Shape;546;g1c73cb6f80d_0_4"/>
          <p:cNvPicPr preferRelativeResize="0"/>
          <p:nvPr/>
        </p:nvPicPr>
        <p:blipFill>
          <a:blip r:embed="rId3">
            <a:alphaModFix/>
          </a:blip>
          <a:stretch>
            <a:fillRect/>
          </a:stretch>
        </p:blipFill>
        <p:spPr>
          <a:xfrm>
            <a:off x="6533776" y="1930500"/>
            <a:ext cx="4685625" cy="3227875"/>
          </a:xfrm>
          <a:prstGeom prst="rect">
            <a:avLst/>
          </a:prstGeom>
          <a:noFill/>
          <a:ln>
            <a:noFill/>
          </a:ln>
        </p:spPr>
      </p:pic>
      <p:sp>
        <p:nvSpPr>
          <p:cNvPr id="547" name="Google Shape;547;g1c73cb6f80d_0_4"/>
          <p:cNvSpPr txBox="1"/>
          <p:nvPr/>
        </p:nvSpPr>
        <p:spPr>
          <a:xfrm>
            <a:off x="6533775" y="5158375"/>
            <a:ext cx="4685700" cy="44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Source-</a:t>
            </a:r>
            <a:r>
              <a:rPr lang="en-US" sz="800" u="sng">
                <a:solidFill>
                  <a:schemeClr val="hlink"/>
                </a:solidFill>
                <a:hlinkClick r:id="rId4"/>
              </a:rPr>
              <a:t>http://www.greenroofs.com/projects/pa-dept-of-environmental-protection-southeast-regional-headquarters/</a:t>
            </a:r>
            <a:r>
              <a:rPr lang="en-US" sz="800"/>
              <a:t> </a:t>
            </a:r>
            <a:endParaRPr sz="800" i="1"/>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g1c73cb6f80d_0_12"/>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GRaaS - Opportunities</a:t>
            </a:r>
            <a:endParaRPr/>
          </a:p>
        </p:txBody>
      </p:sp>
      <p:sp>
        <p:nvSpPr>
          <p:cNvPr id="554" name="Google Shape;554;g1c73cb6f80d_0_12"/>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a:t>Similarly to Facades-as-a-Service, Green Roofs-as-a-Service (GRaaS) will - </a:t>
            </a:r>
            <a:endParaRPr/>
          </a:p>
          <a:p>
            <a:pPr marL="457200" lvl="0" indent="-330200" algn="l" rtl="0">
              <a:lnSpc>
                <a:spcPct val="115000"/>
              </a:lnSpc>
              <a:spcBef>
                <a:spcPts val="1000"/>
              </a:spcBef>
              <a:spcAft>
                <a:spcPts val="0"/>
              </a:spcAft>
              <a:buSzPts val="1600"/>
              <a:buChar char="•"/>
            </a:pPr>
            <a:r>
              <a:rPr lang="en-US"/>
              <a:t>Extend Product Lifespan</a:t>
            </a:r>
            <a:endParaRPr/>
          </a:p>
          <a:p>
            <a:pPr marL="457200" lvl="0" indent="-330200" algn="l" rtl="0">
              <a:lnSpc>
                <a:spcPct val="115000"/>
              </a:lnSpc>
              <a:spcBef>
                <a:spcPts val="1000"/>
              </a:spcBef>
              <a:spcAft>
                <a:spcPts val="0"/>
              </a:spcAft>
              <a:buSzPts val="1600"/>
              <a:buChar char="•"/>
            </a:pPr>
            <a:r>
              <a:rPr lang="en-US"/>
              <a:t>Insure Longer Customer Retention</a:t>
            </a:r>
            <a:endParaRPr/>
          </a:p>
          <a:p>
            <a:pPr marL="457200" lvl="0" indent="-330200" algn="l" rtl="0">
              <a:lnSpc>
                <a:spcPct val="115000"/>
              </a:lnSpc>
              <a:spcBef>
                <a:spcPts val="1000"/>
              </a:spcBef>
              <a:spcAft>
                <a:spcPts val="0"/>
              </a:spcAft>
              <a:buSzPts val="1600"/>
              <a:buChar char="•"/>
            </a:pPr>
            <a:r>
              <a:rPr lang="en-US"/>
              <a:t>Make Sourcing More Sustainable</a:t>
            </a:r>
            <a:endParaRPr/>
          </a:p>
          <a:p>
            <a:pPr marL="457200" lvl="0" indent="-330200" algn="l" rtl="0">
              <a:lnSpc>
                <a:spcPct val="115000"/>
              </a:lnSpc>
              <a:spcBef>
                <a:spcPts val="1000"/>
              </a:spcBef>
              <a:spcAft>
                <a:spcPts val="0"/>
              </a:spcAft>
              <a:buSzPts val="1600"/>
              <a:buChar char="•"/>
            </a:pPr>
            <a:r>
              <a:rPr lang="en-US"/>
              <a:t>Utilise User Data for Maintenance and Repairs</a:t>
            </a:r>
            <a:endParaRPr/>
          </a:p>
          <a:p>
            <a:pPr marL="457200" lvl="0" indent="-330200" algn="l" rtl="0">
              <a:lnSpc>
                <a:spcPct val="115000"/>
              </a:lnSpc>
              <a:spcBef>
                <a:spcPts val="1000"/>
              </a:spcBef>
              <a:spcAft>
                <a:spcPts val="0"/>
              </a:spcAft>
              <a:buSzPts val="1600"/>
              <a:buChar char="•"/>
            </a:pPr>
            <a:r>
              <a:rPr lang="en-US"/>
              <a:t>Environmental Impact Reduction </a:t>
            </a:r>
            <a:endParaRPr/>
          </a:p>
        </p:txBody>
      </p:sp>
      <p:sp>
        <p:nvSpPr>
          <p:cNvPr id="555" name="Google Shape;555;g1c73cb6f80d_0_12"/>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48</a:t>
            </a:fld>
            <a:endParaRPr/>
          </a:p>
        </p:txBody>
      </p:sp>
      <p:pic>
        <p:nvPicPr>
          <p:cNvPr id="556" name="Google Shape;556;g1c73cb6f80d_0_12"/>
          <p:cNvPicPr preferRelativeResize="0"/>
          <p:nvPr/>
        </p:nvPicPr>
        <p:blipFill>
          <a:blip r:embed="rId3">
            <a:alphaModFix/>
          </a:blip>
          <a:stretch>
            <a:fillRect/>
          </a:stretch>
        </p:blipFill>
        <p:spPr>
          <a:xfrm>
            <a:off x="6533781" y="1930500"/>
            <a:ext cx="5353419" cy="2453650"/>
          </a:xfrm>
          <a:prstGeom prst="rect">
            <a:avLst/>
          </a:prstGeom>
          <a:noFill/>
          <a:ln>
            <a:noFill/>
          </a:ln>
        </p:spPr>
      </p:pic>
      <p:sp>
        <p:nvSpPr>
          <p:cNvPr id="557" name="Google Shape;557;g1c73cb6f80d_0_12"/>
          <p:cNvSpPr txBox="1"/>
          <p:nvPr/>
        </p:nvSpPr>
        <p:spPr>
          <a:xfrm>
            <a:off x="6533775" y="4384150"/>
            <a:ext cx="52023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Source-</a:t>
            </a:r>
            <a:r>
              <a:rPr lang="en-US" sz="800" u="sng">
                <a:solidFill>
                  <a:schemeClr val="hlink"/>
                </a:solidFill>
                <a:hlinkClick r:id="rId4"/>
              </a:rPr>
              <a:t>https://www.bauder.co.uk/case-studies/noah%E2%80%99s-ark-children%E2%80%99s-hospice</a:t>
            </a:r>
            <a:r>
              <a:rPr lang="en-US" sz="800"/>
              <a:t> </a:t>
            </a:r>
            <a:endParaRPr sz="800" i="1"/>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13"/>
          <p:cNvSpPr txBox="1">
            <a:spLocks noGrp="1"/>
          </p:cNvSpPr>
          <p:nvPr>
            <p:ph type="title"/>
          </p:nvPr>
        </p:nvSpPr>
        <p:spPr>
          <a:xfrm>
            <a:off x="1262625" y="2768600"/>
            <a:ext cx="59286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QUIZ/ASSIGNMENT/ACTIVITY</a:t>
            </a:r>
            <a:endParaRPr/>
          </a:p>
        </p:txBody>
      </p:sp>
      <p:sp>
        <p:nvSpPr>
          <p:cNvPr id="564" name="Google Shape;564;p13"/>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49</a:t>
            </a:fld>
            <a:endParaRPr/>
          </a:p>
        </p:txBody>
      </p:sp>
      <p:pic>
        <p:nvPicPr>
          <p:cNvPr id="565" name="Google Shape;565;p13" descr="https://lh5.googleusercontent.com/rzAdUHQMZB-L8S1yVpifhObG0nUCK11_6fuWAET-64qi5VvjdapMTJs-46yzGo-ItYQkwgHgsQMoyLojZcx1LzSopApwIjUlFsUtrG-4miFg2t50DSYoDnyRW2izR0yZLtKWjegac19vtBFzCJ3styqKz52lkTOMdX5HOrnfr0vFgqY4IQRu1hFrGatBfpsiGF7POG8nFQ=nw"/>
          <p:cNvPicPr preferRelativeResize="0"/>
          <p:nvPr/>
        </p:nvPicPr>
        <p:blipFill rotWithShape="1">
          <a:blip r:embed="rId3">
            <a:alphaModFix/>
          </a:blip>
          <a:srcRect l="16906" t="16800" r="16743" b="19082"/>
          <a:stretch/>
        </p:blipFill>
        <p:spPr>
          <a:xfrm>
            <a:off x="7695029" y="1886052"/>
            <a:ext cx="3193365" cy="308589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4"/>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Module Content</a:t>
            </a:r>
            <a:endParaRPr/>
          </a:p>
        </p:txBody>
      </p:sp>
      <p:sp>
        <p:nvSpPr>
          <p:cNvPr id="142" name="Google Shape;142;p4"/>
          <p:cNvSpPr txBox="1">
            <a:spLocks noGrp="1"/>
          </p:cNvSpPr>
          <p:nvPr>
            <p:ph type="body" idx="1"/>
          </p:nvPr>
        </p:nvSpPr>
        <p:spPr>
          <a:xfrm>
            <a:off x="2078182" y="1930494"/>
            <a:ext cx="8944500" cy="3880800"/>
          </a:xfrm>
          <a:prstGeom prst="rect">
            <a:avLst/>
          </a:prstGeom>
          <a:noFill/>
          <a:ln>
            <a:noFill/>
          </a:ln>
        </p:spPr>
        <p:txBody>
          <a:bodyPr spcFirstLastPara="1" wrap="square" lIns="91425" tIns="45700" rIns="91425" bIns="45700" anchor="t" anchorCtr="0">
            <a:noAutofit/>
          </a:bodyPr>
          <a:lstStyle/>
          <a:p>
            <a:pPr marL="457200" lvl="0" indent="-355600" algn="l" rtl="0">
              <a:lnSpc>
                <a:spcPct val="115000"/>
              </a:lnSpc>
              <a:spcBef>
                <a:spcPts val="1000"/>
              </a:spcBef>
              <a:spcAft>
                <a:spcPts val="0"/>
              </a:spcAft>
              <a:buSzPts val="2000"/>
              <a:buChar char="•"/>
            </a:pPr>
            <a:r>
              <a:rPr lang="en-US" sz="2000"/>
              <a:t>Modular and Adaptable Design and Construction</a:t>
            </a:r>
            <a:endParaRPr sz="2000"/>
          </a:p>
          <a:p>
            <a:pPr marL="457200" lvl="0" indent="-355600" algn="l" rtl="0">
              <a:lnSpc>
                <a:spcPct val="115000"/>
              </a:lnSpc>
              <a:spcBef>
                <a:spcPts val="1000"/>
              </a:spcBef>
              <a:spcAft>
                <a:spcPts val="0"/>
              </a:spcAft>
              <a:buSzPts val="2000"/>
              <a:buChar char="•"/>
            </a:pPr>
            <a:r>
              <a:rPr lang="en-US" sz="2000"/>
              <a:t>Design For Disassembly (DfD)</a:t>
            </a:r>
            <a:endParaRPr sz="2000"/>
          </a:p>
          <a:p>
            <a:pPr marL="457200" lvl="0" indent="-355600" algn="l" rtl="0">
              <a:lnSpc>
                <a:spcPct val="115000"/>
              </a:lnSpc>
              <a:spcBef>
                <a:spcPts val="1000"/>
              </a:spcBef>
              <a:spcAft>
                <a:spcPts val="0"/>
              </a:spcAft>
              <a:buSzPts val="2000"/>
              <a:buChar char="•"/>
            </a:pPr>
            <a:r>
              <a:rPr lang="en-US" sz="2000"/>
              <a:t>Product-as-a-service (Paas)</a:t>
            </a:r>
            <a:endParaRPr sz="2000"/>
          </a:p>
          <a:p>
            <a:pPr marL="457200" lvl="0" indent="-355600" algn="l" rtl="0">
              <a:lnSpc>
                <a:spcPct val="115000"/>
              </a:lnSpc>
              <a:spcBef>
                <a:spcPts val="1000"/>
              </a:spcBef>
              <a:spcAft>
                <a:spcPts val="0"/>
              </a:spcAft>
              <a:buSzPts val="2000"/>
              <a:buChar char="•"/>
            </a:pPr>
            <a:r>
              <a:rPr lang="en-US" sz="2000"/>
              <a:t>Design and build Multi-functional Green Roofs Facades and Exterior Elements </a:t>
            </a:r>
            <a:endParaRPr sz="2000"/>
          </a:p>
        </p:txBody>
      </p:sp>
      <p:sp>
        <p:nvSpPr>
          <p:cNvPr id="143" name="Google Shape;143;p4"/>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14"/>
          <p:cNvSpPr txBox="1">
            <a:spLocks noGrp="1"/>
          </p:cNvSpPr>
          <p:nvPr>
            <p:ph type="title"/>
          </p:nvPr>
        </p:nvSpPr>
        <p:spPr>
          <a:xfrm>
            <a:off x="1262627" y="2768600"/>
            <a:ext cx="5498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EXTRA READING/STUDY</a:t>
            </a:r>
            <a:endParaRPr/>
          </a:p>
        </p:txBody>
      </p:sp>
      <p:sp>
        <p:nvSpPr>
          <p:cNvPr id="572" name="Google Shape;572;p14"/>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50</a:t>
            </a:fld>
            <a:endParaRPr/>
          </a:p>
        </p:txBody>
      </p:sp>
      <p:pic>
        <p:nvPicPr>
          <p:cNvPr id="573" name="Google Shape;573;p14" descr="A picture containing chart&#10;&#10;Description automatically generated"/>
          <p:cNvPicPr preferRelativeResize="0"/>
          <p:nvPr/>
        </p:nvPicPr>
        <p:blipFill rotWithShape="1">
          <a:blip r:embed="rId3">
            <a:alphaModFix/>
          </a:blip>
          <a:srcRect l="19162" t="10667" r="19710" b="10715"/>
          <a:stretch/>
        </p:blipFill>
        <p:spPr>
          <a:xfrm>
            <a:off x="7695029" y="1827820"/>
            <a:ext cx="2489982" cy="320235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2139dff9c79_0_10"/>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51</a:t>
            </a:fld>
            <a:endParaRPr/>
          </a:p>
        </p:txBody>
      </p:sp>
      <p:sp>
        <p:nvSpPr>
          <p:cNvPr id="580" name="Google Shape;580;g2139dff9c79_0_10"/>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EXTRA READING/STUDY  </a:t>
            </a:r>
            <a:endParaRPr/>
          </a:p>
        </p:txBody>
      </p:sp>
      <p:sp>
        <p:nvSpPr>
          <p:cNvPr id="581" name="Google Shape;581;g2139dff9c79_0_10"/>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a:t>For Further Case Studies and Training Material Please Follow the Link Below </a:t>
            </a:r>
            <a:endParaRPr sz="1800"/>
          </a:p>
          <a:p>
            <a:pPr marL="0" lvl="0" indent="0" algn="l" rtl="0">
              <a:lnSpc>
                <a:spcPct val="115000"/>
              </a:lnSpc>
              <a:spcBef>
                <a:spcPts val="1000"/>
              </a:spcBef>
              <a:spcAft>
                <a:spcPts val="0"/>
              </a:spcAft>
              <a:buNone/>
            </a:pPr>
            <a:r>
              <a:rPr lang="en-US" sz="1800" u="sng">
                <a:solidFill>
                  <a:schemeClr val="hlink"/>
                </a:solidFill>
                <a:highlight>
                  <a:srgbClr val="FFFFFF"/>
                </a:highlight>
                <a:hlinkClick r:id="rId3"/>
              </a:rPr>
              <a:t>https://docs.google.com/spreadsheets/d/1DTte4Ph8pQ4lKzYGFt2_S-d1Z_Rmd9-i/edit?usp=sharing&amp;ouid=112148808974461842163&amp;rtpof=true&amp;sd=true</a:t>
            </a:r>
            <a:r>
              <a:rPr lang="en-US" sz="1800">
                <a:solidFill>
                  <a:srgbClr val="000000"/>
                </a:solidFill>
                <a:highlight>
                  <a:srgbClr val="FFFFFF"/>
                </a:highlight>
              </a:rPr>
              <a:t> </a:t>
            </a:r>
            <a:endParaRPr sz="1800">
              <a:solidFill>
                <a:srgbClr val="000000"/>
              </a:solidFill>
              <a:highlight>
                <a:srgbClr val="FFFFFF"/>
              </a:highligh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g2139dff9c79_0_70"/>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52</a:t>
            </a:fld>
            <a:endParaRPr/>
          </a:p>
        </p:txBody>
      </p:sp>
      <p:sp>
        <p:nvSpPr>
          <p:cNvPr id="588" name="Google Shape;588;g2139dff9c79_0_70"/>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EXTRA READING/STUDY  </a:t>
            </a:r>
            <a:endParaRPr/>
          </a:p>
        </p:txBody>
      </p:sp>
      <p:sp>
        <p:nvSpPr>
          <p:cNvPr id="589" name="Google Shape;589;g2139dff9c79_0_70"/>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a:t>Green Construction: A Growing Global Trend </a:t>
            </a:r>
            <a:endParaRPr/>
          </a:p>
          <a:p>
            <a:pPr marL="0" lvl="0" indent="0" algn="l" rtl="0">
              <a:lnSpc>
                <a:spcPct val="115000"/>
              </a:lnSpc>
              <a:spcBef>
                <a:spcPts val="1000"/>
              </a:spcBef>
              <a:spcAft>
                <a:spcPts val="0"/>
              </a:spcAft>
              <a:buNone/>
            </a:pPr>
            <a:r>
              <a:rPr lang="en-US" u="sng">
                <a:solidFill>
                  <a:schemeClr val="hlink"/>
                </a:solidFill>
                <a:hlinkClick r:id="rId3"/>
              </a:rPr>
              <a:t>https://a.storyblok.com/f/64835/x/7ddfdf5224/emea-green-construction-v1.pdf</a:t>
            </a:r>
            <a:endParaRPr/>
          </a:p>
          <a:p>
            <a:pPr marL="0" lvl="0" indent="0" algn="l" rtl="0">
              <a:lnSpc>
                <a:spcPct val="115000"/>
              </a:lnSpc>
              <a:spcBef>
                <a:spcPts val="1000"/>
              </a:spcBef>
              <a:spcAft>
                <a:spcPts val="0"/>
              </a:spcAft>
              <a:buNone/>
            </a:pPr>
            <a:r>
              <a:rPr lang="en-US"/>
              <a:t>BIMzeED</a:t>
            </a:r>
            <a:endParaRPr/>
          </a:p>
          <a:p>
            <a:pPr marL="0" lvl="0" indent="0" algn="l" rtl="0">
              <a:lnSpc>
                <a:spcPct val="115000"/>
              </a:lnSpc>
              <a:spcBef>
                <a:spcPts val="1000"/>
              </a:spcBef>
              <a:spcAft>
                <a:spcPts val="0"/>
              </a:spcAft>
              <a:buNone/>
            </a:pPr>
            <a:r>
              <a:rPr lang="en-US" u="sng">
                <a:solidFill>
                  <a:schemeClr val="hlink"/>
                </a:solidFill>
                <a:hlinkClick r:id="rId4"/>
              </a:rPr>
              <a:t>https://bimzeed.eu/</a:t>
            </a:r>
            <a:r>
              <a:rPr lang="en-US"/>
              <a:t> </a:t>
            </a:r>
            <a:endParaRPr/>
          </a:p>
          <a:p>
            <a:pPr marL="0" lvl="0" indent="0" algn="l" rtl="0">
              <a:lnSpc>
                <a:spcPct val="113207"/>
              </a:lnSpc>
              <a:spcBef>
                <a:spcPts val="1000"/>
              </a:spcBef>
              <a:spcAft>
                <a:spcPts val="0"/>
              </a:spcAft>
              <a:buNone/>
            </a:pPr>
            <a:r>
              <a:rPr lang="en-US"/>
              <a:t>Product-as-a-Service in the circular economy</a:t>
            </a:r>
            <a:endParaRPr/>
          </a:p>
          <a:p>
            <a:pPr marL="0" lvl="0" indent="0" algn="l" rtl="0">
              <a:lnSpc>
                <a:spcPct val="115000"/>
              </a:lnSpc>
              <a:spcBef>
                <a:spcPts val="1000"/>
              </a:spcBef>
              <a:spcAft>
                <a:spcPts val="0"/>
              </a:spcAft>
              <a:buNone/>
            </a:pPr>
            <a:r>
              <a:rPr lang="en-US" u="sng">
                <a:solidFill>
                  <a:schemeClr val="hlink"/>
                </a:solidFill>
                <a:hlinkClick r:id="rId5"/>
              </a:rPr>
              <a:t>https://www.stenarecycling.com/what-we-offer/stena-circular-consulting/product-as-a-service/</a:t>
            </a:r>
            <a:endParaRPr/>
          </a:p>
          <a:p>
            <a:pPr marL="0" lvl="0" indent="0" algn="l" rtl="0">
              <a:lnSpc>
                <a:spcPct val="115000"/>
              </a:lnSpc>
              <a:spcBef>
                <a:spcPts val="1000"/>
              </a:spcBef>
              <a:spcAft>
                <a:spcPts val="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15"/>
          <p:cNvSpPr txBox="1">
            <a:spLocks noGrp="1"/>
          </p:cNvSpPr>
          <p:nvPr>
            <p:ph type="title"/>
          </p:nvPr>
        </p:nvSpPr>
        <p:spPr>
          <a:xfrm>
            <a:off x="838200" y="365125"/>
            <a:ext cx="5020159"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4B781"/>
              </a:buClr>
              <a:buSzPts val="4400"/>
              <a:buFont typeface="Arial"/>
              <a:buNone/>
            </a:pPr>
            <a:endParaRPr/>
          </a:p>
        </p:txBody>
      </p:sp>
      <p:sp>
        <p:nvSpPr>
          <p:cNvPr id="595" name="Google Shape;595;p15"/>
          <p:cNvSpPr txBox="1">
            <a:spLocks noGrp="1"/>
          </p:cNvSpPr>
          <p:nvPr>
            <p:ph type="body" idx="1"/>
          </p:nvPr>
        </p:nvSpPr>
        <p:spPr>
          <a:xfrm>
            <a:off x="838200" y="1860550"/>
            <a:ext cx="5019675" cy="392394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11855"/>
              </a:buClr>
              <a:buSzPts val="2800"/>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9"/>
          <p:cNvSpPr txBox="1">
            <a:spLocks noGrp="1"/>
          </p:cNvSpPr>
          <p:nvPr>
            <p:ph type="title"/>
          </p:nvPr>
        </p:nvSpPr>
        <p:spPr>
          <a:xfrm>
            <a:off x="1262627" y="2768600"/>
            <a:ext cx="5498700" cy="13209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Modular and Adaptable Design and Construction</a:t>
            </a:r>
            <a:endParaRPr/>
          </a:p>
        </p:txBody>
      </p:sp>
      <p:sp>
        <p:nvSpPr>
          <p:cNvPr id="150" name="Google Shape;150;p9"/>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6</a:t>
            </a:fld>
            <a:endParaRPr/>
          </a:p>
        </p:txBody>
      </p:sp>
      <p:pic>
        <p:nvPicPr>
          <p:cNvPr id="151" name="Google Shape;151;p9" descr="Chart&#10;&#10;Description automatically generated"/>
          <p:cNvPicPr preferRelativeResize="0"/>
          <p:nvPr/>
        </p:nvPicPr>
        <p:blipFill rotWithShape="1">
          <a:blip r:embed="rId3">
            <a:alphaModFix/>
          </a:blip>
          <a:srcRect l="15258" t="12855" r="12660" b="18826"/>
          <a:stretch/>
        </p:blipFill>
        <p:spPr>
          <a:xfrm>
            <a:off x="7582487" y="1908992"/>
            <a:ext cx="3207433" cy="304001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1fc5ded6702_0_0"/>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Adaptable Design</a:t>
            </a:r>
            <a:endParaRPr/>
          </a:p>
        </p:txBody>
      </p:sp>
      <p:sp>
        <p:nvSpPr>
          <p:cNvPr id="158" name="Google Shape;158;g1fc5ded6702_0_0"/>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a:t>Adaptive as the name suggests means CHANGING.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endParaRPr>
          </a:p>
          <a:p>
            <a:pPr marL="0" lvl="0" indent="0" algn="l" rtl="0">
              <a:lnSpc>
                <a:spcPct val="115000"/>
              </a:lnSpc>
              <a:spcBef>
                <a:spcPts val="1000"/>
              </a:spcBef>
              <a:spcAft>
                <a:spcPts val="0"/>
              </a:spcAft>
              <a:buNone/>
            </a:pPr>
            <a:r>
              <a:rPr lang="en-US"/>
              <a:t>Changing according to the needs of surrounding architecture and external factors is the essence of adaptive architecture. Adaptive architecture is a framework which allows a building to changes its structure, behaviour or resources according to request and need.  </a:t>
            </a:r>
            <a:endParaRPr/>
          </a:p>
          <a:p>
            <a:pPr marL="0" lvl="0" indent="0" algn="l" rtl="0">
              <a:lnSpc>
                <a:spcPct val="115000"/>
              </a:lnSpc>
              <a:spcBef>
                <a:spcPts val="1000"/>
              </a:spcBef>
              <a:spcAft>
                <a:spcPts val="0"/>
              </a:spcAft>
              <a:buNone/>
            </a:pPr>
            <a:r>
              <a:rPr lang="en-US"/>
              <a:t>It can be a multi-disciplinary approach concerned with buildings that are totally driven by internal data and also building that are designed to adapt to their environments, their inhabitants and objects.</a:t>
            </a:r>
            <a:endParaRPr/>
          </a:p>
          <a:p>
            <a:pPr marL="0" lvl="0" indent="0" algn="l" rtl="0">
              <a:lnSpc>
                <a:spcPct val="115000"/>
              </a:lnSpc>
              <a:spcBef>
                <a:spcPts val="1000"/>
              </a:spcBef>
              <a:spcAft>
                <a:spcPts val="0"/>
              </a:spcAft>
              <a:buNone/>
            </a:pPr>
            <a:r>
              <a:rPr lang="en-US"/>
              <a:t>In simple terms adaptive design is the ability of design to change based on need.</a:t>
            </a:r>
            <a:endParaRPr/>
          </a:p>
        </p:txBody>
      </p:sp>
      <p:sp>
        <p:nvSpPr>
          <p:cNvPr id="159" name="Google Shape;159;g1fc5ded6702_0_0"/>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7</a:t>
            </a:fld>
            <a:endParaRPr/>
          </a:p>
        </p:txBody>
      </p:sp>
      <p:sp>
        <p:nvSpPr>
          <p:cNvPr id="160" name="Google Shape;160;g1fc5ded6702_0_0"/>
          <p:cNvSpPr txBox="1">
            <a:spLocks noGrp="1"/>
          </p:cNvSpPr>
          <p:nvPr>
            <p:ph type="body" idx="4294967295"/>
          </p:nvPr>
        </p:nvSpPr>
        <p:spPr>
          <a:xfrm>
            <a:off x="2078175" y="6123050"/>
            <a:ext cx="5421300" cy="3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000"/>
              <a:t>Source- </a:t>
            </a:r>
            <a:r>
              <a:rPr lang="en-US" sz="1000" u="sng">
                <a:solidFill>
                  <a:schemeClr val="hlink"/>
                </a:solidFill>
                <a:hlinkClick r:id="rId3"/>
              </a:rPr>
              <a:t>https://sovereignarchitects.com/2015/05/16/adaptive-architecture/</a:t>
            </a:r>
            <a:r>
              <a:rPr lang="en-US" sz="1000"/>
              <a:t>  </a:t>
            </a:r>
            <a:endParaRPr sz="1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1fc5ded6702_0_10"/>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Benefits of Adaptable Design</a:t>
            </a:r>
            <a:endParaRPr/>
          </a:p>
        </p:txBody>
      </p:sp>
      <p:sp>
        <p:nvSpPr>
          <p:cNvPr id="167" name="Google Shape;167;g1fc5ded6702_0_10"/>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457200" lvl="0" indent="-330200" algn="l" rtl="0">
              <a:lnSpc>
                <a:spcPct val="115000"/>
              </a:lnSpc>
              <a:spcBef>
                <a:spcPts val="1000"/>
              </a:spcBef>
              <a:spcAft>
                <a:spcPts val="0"/>
              </a:spcAft>
              <a:buSzPts val="1600"/>
              <a:buChar char="•"/>
            </a:pPr>
            <a:r>
              <a:rPr lang="en-US"/>
              <a:t>An adaptable home will allow people to remain in their homes throughout aging, injury, or illness, while also providing accessibility for unexpected disabilities that might occur later in life. </a:t>
            </a:r>
            <a:endParaRPr/>
          </a:p>
          <a:p>
            <a:pPr marL="457200" lvl="0" indent="-330200" algn="l" rtl="0">
              <a:lnSpc>
                <a:spcPct val="115000"/>
              </a:lnSpc>
              <a:spcBef>
                <a:spcPts val="1000"/>
              </a:spcBef>
              <a:spcAft>
                <a:spcPts val="0"/>
              </a:spcAft>
              <a:buSzPts val="1600"/>
              <a:buChar char="•"/>
            </a:pPr>
            <a:r>
              <a:rPr lang="en-US"/>
              <a:t>An adaptably designed home that allows you to stay in your home for a longer period of time will let homeowners enjoy the savings that often come with sustainable and energy-efficient upgrades and investments. For example, a solar PV system might take about a decade to pay off through your monthly energy bill savings. Since solar systems can easily last for over 25 years, staying in your home for a longer period can enable you to enjoy extended economic benefits. </a:t>
            </a:r>
            <a:endParaRPr/>
          </a:p>
          <a:p>
            <a:pPr marL="457200" lvl="0" indent="-330200" algn="l" rtl="0">
              <a:lnSpc>
                <a:spcPct val="115000"/>
              </a:lnSpc>
              <a:spcBef>
                <a:spcPts val="1000"/>
              </a:spcBef>
              <a:spcAft>
                <a:spcPts val="0"/>
              </a:spcAft>
              <a:buSzPts val="1600"/>
              <a:buChar char="•"/>
            </a:pPr>
            <a:r>
              <a:rPr lang="en-US"/>
              <a:t>Flexible home design can also allow homeowners to generate income later in life through rental or subletting.</a:t>
            </a:r>
            <a:endParaRPr/>
          </a:p>
        </p:txBody>
      </p:sp>
      <p:sp>
        <p:nvSpPr>
          <p:cNvPr id="168" name="Google Shape;168;g1fc5ded6702_0_10"/>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8</a:t>
            </a:fld>
            <a:endParaRPr/>
          </a:p>
        </p:txBody>
      </p:sp>
      <p:sp>
        <p:nvSpPr>
          <p:cNvPr id="169" name="Google Shape;169;g1fc5ded6702_0_10"/>
          <p:cNvSpPr txBox="1">
            <a:spLocks noGrp="1"/>
          </p:cNvSpPr>
          <p:nvPr>
            <p:ph type="body" idx="4294967295"/>
          </p:nvPr>
        </p:nvSpPr>
        <p:spPr>
          <a:xfrm>
            <a:off x="2078175" y="6123050"/>
            <a:ext cx="6072300" cy="365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000"/>
              <a:t>Source- </a:t>
            </a:r>
            <a:r>
              <a:rPr lang="en-US" sz="1000" u="sng">
                <a:solidFill>
                  <a:schemeClr val="hlink"/>
                </a:solidFill>
                <a:hlinkClick r:id="rId3"/>
              </a:rPr>
              <a:t>https://www.buildwithrise.com/stories/adaptable-design-how-to-build-a-home-for-a-lifetime</a:t>
            </a:r>
            <a:r>
              <a:rPr lang="en-US" sz="1000"/>
              <a:t> </a:t>
            </a:r>
            <a:endParaRPr sz="1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1bd8888469f_0_43"/>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a:t>Modular Construction</a:t>
            </a:r>
            <a:endParaRPr/>
          </a:p>
        </p:txBody>
      </p:sp>
      <p:sp>
        <p:nvSpPr>
          <p:cNvPr id="176" name="Google Shape;176;g1bd8888469f_0_43"/>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457200" lvl="0" indent="-330200" algn="l" rtl="0">
              <a:lnSpc>
                <a:spcPct val="115000"/>
              </a:lnSpc>
              <a:spcBef>
                <a:spcPts val="1000"/>
              </a:spcBef>
              <a:spcAft>
                <a:spcPts val="0"/>
              </a:spcAft>
              <a:buSzPts val="1600"/>
              <a:buChar char="•"/>
            </a:pPr>
            <a:r>
              <a:rPr lang="en-US"/>
              <a:t>Modular construction is a way of building through the use of modular parts that are constructed in a factory and assembled on-site.</a:t>
            </a:r>
            <a:endParaRPr/>
          </a:p>
          <a:p>
            <a:pPr marL="457200" lvl="0" indent="-330200" algn="l" rtl="0">
              <a:lnSpc>
                <a:spcPct val="115000"/>
              </a:lnSpc>
              <a:spcBef>
                <a:spcPts val="1000"/>
              </a:spcBef>
              <a:spcAft>
                <a:spcPts val="0"/>
              </a:spcAft>
              <a:buSzPts val="1600"/>
              <a:buChar char="•"/>
            </a:pPr>
            <a:r>
              <a:rPr lang="en-US"/>
              <a:t>Modular units can be used for any type of application, from entire houses to apartments to mobile site units, and more recently, home offices.</a:t>
            </a:r>
            <a:endParaRPr/>
          </a:p>
        </p:txBody>
      </p:sp>
      <p:sp>
        <p:nvSpPr>
          <p:cNvPr id="177" name="Google Shape;177;g1bd8888469f_0_43"/>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9</a:t>
            </a:fld>
            <a:endParaRPr/>
          </a:p>
        </p:txBody>
      </p:sp>
      <p:pic>
        <p:nvPicPr>
          <p:cNvPr id="178" name="Google Shape;178;g1bd8888469f_0_43"/>
          <p:cNvPicPr preferRelativeResize="0"/>
          <p:nvPr/>
        </p:nvPicPr>
        <p:blipFill>
          <a:blip r:embed="rId3">
            <a:alphaModFix/>
          </a:blip>
          <a:stretch>
            <a:fillRect/>
          </a:stretch>
        </p:blipFill>
        <p:spPr>
          <a:xfrm>
            <a:off x="7610653" y="2160600"/>
            <a:ext cx="2885401" cy="1539475"/>
          </a:xfrm>
          <a:prstGeom prst="rect">
            <a:avLst/>
          </a:prstGeom>
          <a:noFill/>
          <a:ln>
            <a:noFill/>
          </a:ln>
        </p:spPr>
      </p:pic>
      <p:pic>
        <p:nvPicPr>
          <p:cNvPr id="179" name="Google Shape;179;g1bd8888469f_0_43"/>
          <p:cNvPicPr preferRelativeResize="0"/>
          <p:nvPr/>
        </p:nvPicPr>
        <p:blipFill>
          <a:blip r:embed="rId4">
            <a:alphaModFix/>
          </a:blip>
          <a:stretch>
            <a:fillRect/>
          </a:stretch>
        </p:blipFill>
        <p:spPr>
          <a:xfrm>
            <a:off x="8198627" y="4050575"/>
            <a:ext cx="1709450" cy="1709450"/>
          </a:xfrm>
          <a:prstGeom prst="rect">
            <a:avLst/>
          </a:prstGeom>
          <a:noFill/>
          <a:ln>
            <a:noFill/>
          </a:ln>
        </p:spPr>
      </p:pic>
      <p:sp>
        <p:nvSpPr>
          <p:cNvPr id="180" name="Google Shape;180;g1bd8888469f_0_43"/>
          <p:cNvSpPr txBox="1"/>
          <p:nvPr/>
        </p:nvSpPr>
        <p:spPr>
          <a:xfrm>
            <a:off x="1837700" y="6136250"/>
            <a:ext cx="52749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i="1" u="sng">
                <a:solidFill>
                  <a:srgbClr val="A8CE3A"/>
                </a:solidFill>
                <a:hlinkClick r:id="rId5">
                  <a:extLst>
                    <a:ext uri="{A12FA001-AC4F-418D-AE19-62706E023703}">
                      <ahyp:hlinkClr xmlns:ahyp="http://schemas.microsoft.com/office/drawing/2018/hyperlinkcolor" val="tx"/>
                    </a:ext>
                  </a:extLst>
                </a:hlinkClick>
              </a:rPr>
              <a:t>https://gupp-class.eu/</a:t>
            </a:r>
            <a:r>
              <a:rPr lang="en-US" sz="1000" i="1"/>
              <a:t> </a:t>
            </a:r>
            <a:endParaRPr sz="1000" i="1"/>
          </a:p>
        </p:txBody>
      </p:sp>
      <p:pic>
        <p:nvPicPr>
          <p:cNvPr id="181" name="Google Shape;181;g1bd8888469f_0_43"/>
          <p:cNvPicPr preferRelativeResize="0"/>
          <p:nvPr/>
        </p:nvPicPr>
        <p:blipFill>
          <a:blip r:embed="rId6">
            <a:alphaModFix/>
          </a:blip>
          <a:stretch>
            <a:fillRect/>
          </a:stretch>
        </p:blipFill>
        <p:spPr>
          <a:xfrm>
            <a:off x="5803647" y="6098997"/>
            <a:ext cx="1392175" cy="413200"/>
          </a:xfrm>
          <a:prstGeom prst="rect">
            <a:avLst/>
          </a:prstGeom>
          <a:noFill/>
          <a:ln>
            <a:noFill/>
          </a:ln>
        </p:spPr>
      </p:pic>
    </p:spTree>
  </p:cSld>
  <p:clrMapOvr>
    <a:masterClrMapping/>
  </p:clrMapOvr>
</p:sld>
</file>

<file path=ppt/theme/theme1.xml><?xml version="1.0" encoding="utf-8"?>
<a:theme xmlns:a="http://schemas.openxmlformats.org/drawingml/2006/main" name="BGC Master">
  <a:themeElements>
    <a:clrScheme name="ARISE">
      <a:dk1>
        <a:srgbClr val="4F504F"/>
      </a:dk1>
      <a:lt1>
        <a:srgbClr val="FFFFFF"/>
      </a:lt1>
      <a:dk2>
        <a:srgbClr val="335B74"/>
      </a:dk2>
      <a:lt2>
        <a:srgbClr val="DFE3E5"/>
      </a:lt2>
      <a:accent1>
        <a:srgbClr val="5BBCEA"/>
      </a:accent1>
      <a:accent2>
        <a:srgbClr val="2683C6"/>
      </a:accent2>
      <a:accent3>
        <a:srgbClr val="27CED7"/>
      </a:accent3>
      <a:accent4>
        <a:srgbClr val="A8CE3A"/>
      </a:accent4>
      <a:accent5>
        <a:srgbClr val="3E8853"/>
      </a:accent5>
      <a:accent6>
        <a:srgbClr val="62A39F"/>
      </a:accent6>
      <a:hlink>
        <a:srgbClr val="A8CE3A"/>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4265</Words>
  <Application>Microsoft Office PowerPoint</Application>
  <PresentationFormat>Panorámica</PresentationFormat>
  <Paragraphs>335</Paragraphs>
  <Slides>54</Slides>
  <Notes>54</Notes>
  <HiddenSlides>0</HiddenSlides>
  <MMClips>0</MMClips>
  <ScaleCrop>false</ScaleCrop>
  <HeadingPairs>
    <vt:vector size="6" baseType="variant">
      <vt:variant>
        <vt:lpstr>Fuentes usadas</vt:lpstr>
      </vt:variant>
      <vt:variant>
        <vt:i4>3</vt:i4>
      </vt:variant>
      <vt:variant>
        <vt:lpstr>Tema</vt:lpstr>
      </vt:variant>
      <vt:variant>
        <vt:i4>2</vt:i4>
      </vt:variant>
      <vt:variant>
        <vt:lpstr>Títulos de diapositiva</vt:lpstr>
      </vt:variant>
      <vt:variant>
        <vt:i4>54</vt:i4>
      </vt:variant>
    </vt:vector>
  </HeadingPairs>
  <TitlesOfParts>
    <vt:vector size="59" baseType="lpstr">
      <vt:lpstr>Arial</vt:lpstr>
      <vt:lpstr>Calibri</vt:lpstr>
      <vt:lpstr>Trebuchet MS</vt:lpstr>
      <vt:lpstr>BGC Master</vt:lpstr>
      <vt:lpstr>Custom Design</vt:lpstr>
      <vt:lpstr>Implementing Circular Practice in the Design, Build and Deconstruction Phase of Construction</vt:lpstr>
      <vt:lpstr>Summary</vt:lpstr>
      <vt:lpstr>Objectives/Learning Outcomes</vt:lpstr>
      <vt:lpstr>Objectives/Learning Outcomes</vt:lpstr>
      <vt:lpstr>Module Content</vt:lpstr>
      <vt:lpstr>Modular and Adaptable Design and Construction</vt:lpstr>
      <vt:lpstr>Adaptable Design</vt:lpstr>
      <vt:lpstr>Benefits of Adaptable Design</vt:lpstr>
      <vt:lpstr>Modular Construction</vt:lpstr>
      <vt:lpstr>What is modular construction</vt:lpstr>
      <vt:lpstr>Advantages of modular constructions </vt:lpstr>
      <vt:lpstr>Advantages of modular constructions </vt:lpstr>
      <vt:lpstr>Advantages of modular constructions </vt:lpstr>
      <vt:lpstr>Advantages of modular constructions </vt:lpstr>
      <vt:lpstr>Advantages of modular constructions </vt:lpstr>
      <vt:lpstr>Advantages of modular constructions </vt:lpstr>
      <vt:lpstr>Advantages of modular constructions </vt:lpstr>
      <vt:lpstr>Greener </vt:lpstr>
      <vt:lpstr>Faster </vt:lpstr>
      <vt:lpstr>Stronger</vt:lpstr>
      <vt:lpstr>Temporary Community Centre for Refugees in Roztyly, Czech Republic</vt:lpstr>
      <vt:lpstr>The Development and Innovation Centre of Modularity </vt:lpstr>
      <vt:lpstr>Design For Disassembly (DfD)</vt:lpstr>
      <vt:lpstr>Design For Disassembly (DfD)</vt:lpstr>
      <vt:lpstr>Ten Key Principles for DfD</vt:lpstr>
      <vt:lpstr>Ten Key Principles for DfD</vt:lpstr>
      <vt:lpstr>Opportunities and Challenges</vt:lpstr>
      <vt:lpstr>Material Requirements and Deconstruction</vt:lpstr>
      <vt:lpstr>Connections</vt:lpstr>
      <vt:lpstr>Design for DfD Further Information</vt:lpstr>
      <vt:lpstr>Product-as-a-Service (Design and building life)</vt:lpstr>
      <vt:lpstr>Product as a Service (PaaS)</vt:lpstr>
      <vt:lpstr>Product as a service (PaaS) Strengths</vt:lpstr>
      <vt:lpstr>Product as a service (PaaS) Strengths</vt:lpstr>
      <vt:lpstr>Product as a service (PaaS) Challenges</vt:lpstr>
      <vt:lpstr>PaaS Example Outside Construction Headphones-as-a-service</vt:lpstr>
      <vt:lpstr>PaaS Example Outside Construction Headphones-as-a-service</vt:lpstr>
      <vt:lpstr>PaaS Example In Construction Facades-as-a-service</vt:lpstr>
      <vt:lpstr>Presentación de PowerPoint</vt:lpstr>
      <vt:lpstr>Design and Build for Multi-functional Green Roofs Facades and Exterior Elements</vt:lpstr>
      <vt:lpstr>Multi-functional Green Roofs Facades and Exterior Elements  </vt:lpstr>
      <vt:lpstr>Elementary &amp; Middle School - Paris, France - Djuric Tardio Architectes</vt:lpstr>
      <vt:lpstr>Elementary &amp; Middle School - Paris, France - Djuric Tardio Architectes</vt:lpstr>
      <vt:lpstr>Case Study - Noah's Ark Children's Hospice</vt:lpstr>
      <vt:lpstr>Presentación de PowerPoint</vt:lpstr>
      <vt:lpstr>Modular and Adaptable Construction as Referenced to Case Study </vt:lpstr>
      <vt:lpstr>DfD and its Application to Case Study</vt:lpstr>
      <vt:lpstr>GRaaS - Opportunities</vt:lpstr>
      <vt:lpstr>QUIZ/ASSIGNMENT/ACTIVITY</vt:lpstr>
      <vt:lpstr>EXTRA READING/STUDY</vt:lpstr>
      <vt:lpstr>EXTRA READING/STUDY  </vt:lpstr>
      <vt:lpstr>EXTRA READING/STUDY  </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Implementing Circular Practice in the Design, Build and Deconstruction Phase of Construction</dc:title>
  <dc:creator>Martin.Breen</dc:creator>
  <cp:lastModifiedBy>MJ Esparza IVE</cp:lastModifiedBy>
  <cp:revision>1</cp:revision>
  <dcterms:modified xsi:type="dcterms:W3CDTF">2023-05-03T16:43:17Z</dcterms:modified>
</cp:coreProperties>
</file>