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5" r:id="rId2"/>
  </p:sldMasterIdLst>
  <p:notesMasterIdLst>
    <p:notesMasterId r:id="rId5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Noto Sans" panose="020B0502040504020204" pitchFamily="34" charset="0"/>
      <p:regular r:id="rId55"/>
    </p:embeddedFont>
    <p:embeddedFont>
      <p:font typeface="Poppins" panose="00000500000000000000" pitchFamily="2" charset="0"/>
      <p:regular r:id="rId56"/>
    </p:embeddedFont>
    <p:embeddedFont>
      <p:font typeface="Rubik" panose="020B0604020202020204" charset="-79"/>
      <p:regular r:id="rId57"/>
      <p:bold r:id="rId58"/>
      <p:italic r:id="rId59"/>
      <p:boldItalic r:id="rId60"/>
    </p:embeddedFont>
    <p:embeddedFont>
      <p:font typeface="Trebuchet MS" panose="020B060302020202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g5k6IbcbpXW2RDAICwG9/zzpXRM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in Breen"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1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06828d4071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06828d4071_1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206828d4071_1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06828d4071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06828d4071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206828d4071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06828d4071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06828d4071_1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206828d4071_1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06828d4071_1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06828d4071_1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206828d4071_1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06828d4071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06828d4071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206828d4071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06828d4071_1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06828d4071_1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206828d4071_1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06828d4071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06828d4071_1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206828d4071_1_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06828d4071_1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06828d4071_1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206828d4071_1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06828d4071_1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06828d4071_1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206828d4071_1_1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06828d4071_1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06828d4071_1_1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06828d4071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06828d4071_1_1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06828d4071_1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06828d4071_1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06828d4071_1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06828d4071_1_1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06828d4071_1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06828d4071_1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06828d4071_1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06828d4071_1_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06828d4071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06828d4071_1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06828d4071_1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06828d4071_1_1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6828d4071_1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06828d4071_1_2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206828d4071_1_2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06828d4071_1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06828d4071_1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206828d4071_1_2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06828d4071_1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06828d4071_1_2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g206828d4071_1_2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06828d4071_1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06828d4071_1_3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06828d4071_1_3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06828d4071_1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06828d4071_1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206828d4071_1_2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9b8821f62b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9b8821f62b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19b8821f62b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9b8821f62b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9b8821f62b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g19b8821f62b_0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06828d4071_1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06828d4071_1_3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206828d4071_1_3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9b8821f62b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9b8821f62b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19b8821f62b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9b8821f62b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9b8821f62b_0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19b8821f62b_0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06828d407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206828d4071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206828d4071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13a55492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13a554928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213a554928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13a5549281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13a5549281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g213a5549281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06828d4071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06828d4071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g206828d4071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s://www.linkedin.com/company/busgocircular" TargetMode="External"/><Relationship Id="rId4" Type="http://schemas.openxmlformats.org/officeDocument/2006/relationships/hyperlink" Target="https://twitter.com/BusGoCircular"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g"/><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GC Title Slide 1">
  <p:cSld name="BGC Title Slide_1">
    <p:spTree>
      <p:nvGrpSpPr>
        <p:cNvPr id="1" name="Shape 19"/>
        <p:cNvGrpSpPr/>
        <p:nvPr/>
      </p:nvGrpSpPr>
      <p:grpSpPr>
        <a:xfrm>
          <a:off x="0" y="0"/>
          <a:ext cx="0" cy="0"/>
          <a:chOff x="0" y="0"/>
          <a:chExt cx="0" cy="0"/>
        </a:xfrm>
      </p:grpSpPr>
      <p:sp>
        <p:nvSpPr>
          <p:cNvPr id="20" name="Google Shape;20;g19b8821f62b_0_49"/>
          <p:cNvSpPr txBox="1">
            <a:spLocks noGrp="1"/>
          </p:cNvSpPr>
          <p:nvPr>
            <p:ph type="subTitle" idx="1"/>
          </p:nvPr>
        </p:nvSpPr>
        <p:spPr>
          <a:xfrm>
            <a:off x="1926450" y="5423874"/>
            <a:ext cx="8339100" cy="4764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1000"/>
              </a:spcBef>
              <a:spcAft>
                <a:spcPts val="0"/>
              </a:spcAft>
              <a:buSzPts val="2000"/>
              <a:buNone/>
              <a:defRPr>
                <a:solidFill>
                  <a:srgbClr val="A5A8A5"/>
                </a:solidFill>
              </a:defRPr>
            </a:lvl1pPr>
            <a:lvl2pPr lvl="1" algn="ctr" rtl="0">
              <a:lnSpc>
                <a:spcPct val="100000"/>
              </a:lnSpc>
              <a:spcBef>
                <a:spcPts val="1000"/>
              </a:spcBef>
              <a:spcAft>
                <a:spcPts val="0"/>
              </a:spcAft>
              <a:buSzPts val="2000"/>
              <a:buNone/>
              <a:defRPr>
                <a:solidFill>
                  <a:srgbClr val="959595"/>
                </a:solidFill>
              </a:defRPr>
            </a:lvl2pPr>
            <a:lvl3pPr lvl="2" algn="ctr" rtl="0">
              <a:lnSpc>
                <a:spcPct val="100000"/>
              </a:lnSpc>
              <a:spcBef>
                <a:spcPts val="1000"/>
              </a:spcBef>
              <a:spcAft>
                <a:spcPts val="0"/>
              </a:spcAft>
              <a:buSzPts val="2000"/>
              <a:buNone/>
              <a:defRPr>
                <a:solidFill>
                  <a:srgbClr val="959595"/>
                </a:solidFill>
              </a:defRPr>
            </a:lvl3pPr>
            <a:lvl4pPr lvl="3" algn="ctr" rtl="0">
              <a:lnSpc>
                <a:spcPct val="100000"/>
              </a:lnSpc>
              <a:spcBef>
                <a:spcPts val="1000"/>
              </a:spcBef>
              <a:spcAft>
                <a:spcPts val="0"/>
              </a:spcAft>
              <a:buSzPts val="2000"/>
              <a:buNone/>
              <a:defRPr>
                <a:solidFill>
                  <a:srgbClr val="959595"/>
                </a:solidFill>
              </a:defRPr>
            </a:lvl4pPr>
            <a:lvl5pPr lvl="4" algn="ctr" rtl="0">
              <a:lnSpc>
                <a:spcPct val="100000"/>
              </a:lnSpc>
              <a:spcBef>
                <a:spcPts val="1000"/>
              </a:spcBef>
              <a:spcAft>
                <a:spcPts val="0"/>
              </a:spcAft>
              <a:buSzPts val="2000"/>
              <a:buNone/>
              <a:defRPr>
                <a:solidFill>
                  <a:srgbClr val="959595"/>
                </a:solidFill>
              </a:defRPr>
            </a:lvl5pPr>
            <a:lvl6pPr lvl="5"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6pPr>
            <a:lvl7pPr lvl="6"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7pPr>
            <a:lvl8pPr lvl="7"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8pPr>
            <a:lvl9pPr lvl="8" algn="ctr" rtl="0">
              <a:lnSpc>
                <a:spcPct val="100000"/>
              </a:lnSpc>
              <a:spcBef>
                <a:spcPts val="1000"/>
              </a:spcBef>
              <a:spcAft>
                <a:spcPts val="0"/>
              </a:spcAft>
              <a:buSzPts val="2000"/>
              <a:buFont typeface="Arial"/>
              <a:buNone/>
              <a:defRPr sz="2000">
                <a:solidFill>
                  <a:srgbClr val="959595"/>
                </a:solidFill>
                <a:latin typeface="Arial"/>
                <a:ea typeface="Arial"/>
                <a:cs typeface="Arial"/>
                <a:sym typeface="Arial"/>
              </a:defRPr>
            </a:lvl9pPr>
          </a:lstStyle>
          <a:p>
            <a:endParaRPr/>
          </a:p>
        </p:txBody>
      </p:sp>
      <p:sp>
        <p:nvSpPr>
          <p:cNvPr id="21" name="Google Shape;21;g19b8821f62b_0_49"/>
          <p:cNvSpPr txBox="1">
            <a:spLocks noGrp="1"/>
          </p:cNvSpPr>
          <p:nvPr>
            <p:ph type="ctrTitle"/>
          </p:nvPr>
        </p:nvSpPr>
        <p:spPr>
          <a:xfrm>
            <a:off x="1926450" y="4118751"/>
            <a:ext cx="8339100" cy="11763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chemeClr val="dk1"/>
              </a:buClr>
              <a:buSzPts val="2600"/>
              <a:buFont typeface="Arial"/>
              <a:buNone/>
              <a:defRPr sz="2600" b="0" i="0">
                <a:solidFill>
                  <a:schemeClr val="dk1"/>
                </a:solidFill>
                <a:latin typeface="Arial"/>
                <a:ea typeface="Arial"/>
                <a:cs typeface="Arial"/>
                <a:sym typeface="Arial"/>
              </a:defRPr>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pic>
        <p:nvPicPr>
          <p:cNvPr id="22" name="Google Shape;22;g19b8821f62b_0_49"/>
          <p:cNvPicPr preferRelativeResize="0"/>
          <p:nvPr/>
        </p:nvPicPr>
        <p:blipFill rotWithShape="1">
          <a:blip r:embed="rId2">
            <a:alphaModFix/>
          </a:blip>
          <a:srcRect r="61688"/>
          <a:stretch/>
        </p:blipFill>
        <p:spPr>
          <a:xfrm>
            <a:off x="0" y="-13112"/>
            <a:ext cx="2665710" cy="3903420"/>
          </a:xfrm>
          <a:prstGeom prst="rect">
            <a:avLst/>
          </a:prstGeom>
          <a:noFill/>
          <a:ln>
            <a:noFill/>
          </a:ln>
        </p:spPr>
      </p:pic>
      <p:pic>
        <p:nvPicPr>
          <p:cNvPr id="23" name="Google Shape;23;g19b8821f62b_0_49"/>
          <p:cNvPicPr preferRelativeResize="0"/>
          <p:nvPr/>
        </p:nvPicPr>
        <p:blipFill rotWithShape="1">
          <a:blip r:embed="rId2">
            <a:alphaModFix/>
          </a:blip>
          <a:srcRect l="55132"/>
          <a:stretch/>
        </p:blipFill>
        <p:spPr>
          <a:xfrm>
            <a:off x="9072080" y="-13112"/>
            <a:ext cx="3119920" cy="3900883"/>
          </a:xfrm>
          <a:prstGeom prst="rect">
            <a:avLst/>
          </a:prstGeom>
          <a:noFill/>
          <a:ln>
            <a:noFill/>
          </a:ln>
        </p:spPr>
      </p:pic>
      <p:sp>
        <p:nvSpPr>
          <p:cNvPr id="24" name="Google Shape;24;g19b8821f62b_0_49"/>
          <p:cNvSpPr/>
          <p:nvPr/>
        </p:nvSpPr>
        <p:spPr>
          <a:xfrm>
            <a:off x="2665708" y="-13112"/>
            <a:ext cx="6406500" cy="38901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 name="Google Shape;25;g19b8821f62b_0_49"/>
          <p:cNvSpPr/>
          <p:nvPr/>
        </p:nvSpPr>
        <p:spPr>
          <a:xfrm>
            <a:off x="7488789" y="-13112"/>
            <a:ext cx="2203800" cy="2254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6" name="Google Shape;26;g19b8821f62b_0_49"/>
          <p:cNvSpPr/>
          <p:nvPr/>
        </p:nvSpPr>
        <p:spPr>
          <a:xfrm>
            <a:off x="2367046" y="1564063"/>
            <a:ext cx="2203800" cy="2254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 name="Google Shape;27;g19b8821f62b_0_49"/>
          <p:cNvSpPr/>
          <p:nvPr/>
        </p:nvSpPr>
        <p:spPr>
          <a:xfrm>
            <a:off x="13969" y="-13112"/>
            <a:ext cx="1008900" cy="883500"/>
          </a:xfrm>
          <a:prstGeom prst="rect">
            <a:avLst/>
          </a:prstGeom>
          <a:solidFill>
            <a:srgbClr val="011855"/>
          </a:solidFill>
          <a:ln w="19050" cap="rnd" cmpd="sng">
            <a:solidFill>
              <a:srgbClr val="01185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8" name="Google Shape;28;g19b8821f62b_0_49"/>
          <p:cNvPicPr preferRelativeResize="0"/>
          <p:nvPr/>
        </p:nvPicPr>
        <p:blipFill rotWithShape="1">
          <a:blip r:embed="rId3">
            <a:alphaModFix/>
          </a:blip>
          <a:srcRect/>
          <a:stretch/>
        </p:blipFill>
        <p:spPr>
          <a:xfrm>
            <a:off x="4648777" y="1202819"/>
            <a:ext cx="2894450" cy="1628130"/>
          </a:xfrm>
          <a:prstGeom prst="rect">
            <a:avLst/>
          </a:prstGeom>
          <a:noFill/>
          <a:ln>
            <a:noFill/>
          </a:ln>
        </p:spPr>
      </p:pic>
      <p:pic>
        <p:nvPicPr>
          <p:cNvPr id="29" name="Google Shape;29;g19b8821f62b_0_49" descr="A picture containing flower, sunflower&#10;&#10;Description automatically generated"/>
          <p:cNvPicPr preferRelativeResize="0"/>
          <p:nvPr/>
        </p:nvPicPr>
        <p:blipFill rotWithShape="1">
          <a:blip r:embed="rId4">
            <a:alphaModFix/>
          </a:blip>
          <a:srcRect/>
          <a:stretch/>
        </p:blipFill>
        <p:spPr>
          <a:xfrm>
            <a:off x="637308" y="6080547"/>
            <a:ext cx="611459" cy="407639"/>
          </a:xfrm>
          <a:prstGeom prst="rect">
            <a:avLst/>
          </a:prstGeom>
          <a:noFill/>
          <a:ln>
            <a:noFill/>
          </a:ln>
        </p:spPr>
      </p:pic>
      <p:sp>
        <p:nvSpPr>
          <p:cNvPr id="30" name="Google Shape;30;g19b8821f62b_0_49"/>
          <p:cNvSpPr txBox="1"/>
          <p:nvPr/>
        </p:nvSpPr>
        <p:spPr>
          <a:xfrm>
            <a:off x="1248767" y="6130422"/>
            <a:ext cx="106383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Trebuchet MS"/>
                <a:ea typeface="Trebuchet MS"/>
                <a:cs typeface="Trebuchet MS"/>
                <a:sym typeface="Trebuchet MS"/>
              </a:rPr>
              <a:t>101033740</a:t>
            </a:r>
            <a:endParaRPr sz="1400" b="0" i="0" u="none" strike="noStrike" cap="none">
              <a:solidFill>
                <a:srgbClr val="000000"/>
              </a:solidFill>
              <a:latin typeface="Arial"/>
              <a:ea typeface="Arial"/>
              <a:cs typeface="Arial"/>
              <a:sym typeface="Arial"/>
            </a:endParaRPr>
          </a:p>
        </p:txBody>
      </p:sp>
      <p:sp>
        <p:nvSpPr>
          <p:cNvPr id="31" name="Google Shape;31;g19b8821f62b_0_49"/>
          <p:cNvSpPr>
            <a:spLocks noGrp="1"/>
          </p:cNvSpPr>
          <p:nvPr>
            <p:ph type="pic" idx="2"/>
          </p:nvPr>
        </p:nvSpPr>
        <p:spPr>
          <a:xfrm>
            <a:off x="10321871" y="4902481"/>
            <a:ext cx="1299600" cy="950700"/>
          </a:xfrm>
          <a:prstGeom prst="rect">
            <a:avLst/>
          </a:prstGeom>
          <a:noFill/>
          <a:ln>
            <a:noFill/>
          </a:ln>
        </p:spPr>
      </p:sp>
      <p:sp>
        <p:nvSpPr>
          <p:cNvPr id="32" name="Google Shape;32;g19b8821f62b_0_49"/>
          <p:cNvSpPr/>
          <p:nvPr/>
        </p:nvSpPr>
        <p:spPr>
          <a:xfrm>
            <a:off x="4120932" y="3183513"/>
            <a:ext cx="3950100" cy="3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lt2"/>
                </a:solidFill>
                <a:latin typeface="Arial"/>
                <a:ea typeface="Arial"/>
                <a:cs typeface="Arial"/>
                <a:sym typeface="Arial"/>
              </a:rPr>
              <a:t>Shaping a Circular Sustainable Future</a:t>
            </a:r>
            <a:endParaRPr sz="1700" b="0" i="0" u="none" strike="noStrike" cap="none">
              <a:solidFill>
                <a:schemeClr val="lt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GC Title and Content 1 2">
  <p:cSld name="BGC Title and Content_1_2">
    <p:spTree>
      <p:nvGrpSpPr>
        <p:cNvPr id="1" name="Shape 33"/>
        <p:cNvGrpSpPr/>
        <p:nvPr/>
      </p:nvGrpSpPr>
      <p:grpSpPr>
        <a:xfrm>
          <a:off x="0" y="0"/>
          <a:ext cx="0" cy="0"/>
          <a:chOff x="0" y="0"/>
          <a:chExt cx="0" cy="0"/>
        </a:xfrm>
      </p:grpSpPr>
      <p:sp>
        <p:nvSpPr>
          <p:cNvPr id="34" name="Google Shape;34;g20605f50b3d_0_47"/>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Font typeface="Arial"/>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35" name="Google Shape;35;g20605f50b3d_0_47"/>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Clr>
                <a:srgbClr val="34B781"/>
              </a:buClr>
              <a:buSzPts val="1600"/>
              <a:buChar char="•"/>
              <a:defRPr sz="1600"/>
            </a:lvl1pPr>
            <a:lvl2pPr marL="914400" lvl="1" indent="-330200" algn="l" rtl="0">
              <a:lnSpc>
                <a:spcPct val="100000"/>
              </a:lnSpc>
              <a:spcBef>
                <a:spcPts val="1000"/>
              </a:spcBef>
              <a:spcAft>
                <a:spcPts val="0"/>
              </a:spcAft>
              <a:buClr>
                <a:srgbClr val="34B781"/>
              </a:buClr>
              <a:buSzPts val="1600"/>
              <a:buChar char="•"/>
              <a:defRPr sz="1600"/>
            </a:lvl2pPr>
            <a:lvl3pPr marL="1371600" lvl="2" indent="-330200" algn="l" rtl="0">
              <a:lnSpc>
                <a:spcPct val="100000"/>
              </a:lnSpc>
              <a:spcBef>
                <a:spcPts val="1000"/>
              </a:spcBef>
              <a:spcAft>
                <a:spcPts val="0"/>
              </a:spcAft>
              <a:buClr>
                <a:srgbClr val="34B781"/>
              </a:buClr>
              <a:buSzPts val="1600"/>
              <a:buChar char="•"/>
              <a:defRPr sz="1600"/>
            </a:lvl3pPr>
            <a:lvl4pPr marL="1828800" lvl="3" indent="-330200" algn="l" rtl="0">
              <a:lnSpc>
                <a:spcPct val="100000"/>
              </a:lnSpc>
              <a:spcBef>
                <a:spcPts val="1000"/>
              </a:spcBef>
              <a:spcAft>
                <a:spcPts val="0"/>
              </a:spcAft>
              <a:buClr>
                <a:srgbClr val="34B781"/>
              </a:buClr>
              <a:buSzPts val="1600"/>
              <a:buChar char="•"/>
              <a:defRPr sz="1600"/>
            </a:lvl4pPr>
            <a:lvl5pPr marL="2286000" lvl="4" indent="-330200" algn="l" rtl="0">
              <a:lnSpc>
                <a:spcPct val="100000"/>
              </a:lnSpc>
              <a:spcBef>
                <a:spcPts val="1000"/>
              </a:spcBef>
              <a:spcAft>
                <a:spcPts val="0"/>
              </a:spcAft>
              <a:buClr>
                <a:srgbClr val="34B781"/>
              </a:buClr>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36" name="Google Shape;36;g20605f50b3d_0_47"/>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g20605f50b3d_0_47"/>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38" name="Google Shape;38;g20605f50b3d_0_47"/>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g20605f50b3d_0_47"/>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GC Two Content 1 1">
  <p:cSld name="TWO_OBJECTS_1_1">
    <p:spTree>
      <p:nvGrpSpPr>
        <p:cNvPr id="1" name="Shape 40"/>
        <p:cNvGrpSpPr/>
        <p:nvPr/>
      </p:nvGrpSpPr>
      <p:grpSpPr>
        <a:xfrm>
          <a:off x="0" y="0"/>
          <a:ext cx="0" cy="0"/>
          <a:chOff x="0" y="0"/>
          <a:chExt cx="0" cy="0"/>
        </a:xfrm>
      </p:grpSpPr>
      <p:sp>
        <p:nvSpPr>
          <p:cNvPr id="41" name="Google Shape;41;g20605f50b3d_0_53"/>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42" name="Google Shape;42;g20605f50b3d_0_53"/>
          <p:cNvSpPr txBox="1">
            <a:spLocks noGrp="1"/>
          </p:cNvSpPr>
          <p:nvPr>
            <p:ph type="body" idx="1"/>
          </p:nvPr>
        </p:nvSpPr>
        <p:spPr>
          <a:xfrm>
            <a:off x="2078181" y="1930489"/>
            <a:ext cx="44556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43" name="Google Shape;43;g20605f50b3d_0_53"/>
          <p:cNvSpPr txBox="1">
            <a:spLocks noGrp="1"/>
          </p:cNvSpPr>
          <p:nvPr>
            <p:ph type="body" idx="2"/>
          </p:nvPr>
        </p:nvSpPr>
        <p:spPr>
          <a:xfrm>
            <a:off x="6666807" y="1930488"/>
            <a:ext cx="43560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SzPts val="1600"/>
              <a:buChar char="•"/>
              <a:defRPr sz="1600"/>
            </a:lvl1pPr>
            <a:lvl2pPr marL="914400" lvl="1" indent="-330200" algn="l" rtl="0">
              <a:lnSpc>
                <a:spcPct val="100000"/>
              </a:lnSpc>
              <a:spcBef>
                <a:spcPts val="1000"/>
              </a:spcBef>
              <a:spcAft>
                <a:spcPts val="0"/>
              </a:spcAft>
              <a:buSzPts val="1600"/>
              <a:buChar char="•"/>
              <a:defRPr sz="1600"/>
            </a:lvl2pPr>
            <a:lvl3pPr marL="1371600" lvl="2" indent="-330200" algn="l" rtl="0">
              <a:lnSpc>
                <a:spcPct val="100000"/>
              </a:lnSpc>
              <a:spcBef>
                <a:spcPts val="1000"/>
              </a:spcBef>
              <a:spcAft>
                <a:spcPts val="0"/>
              </a:spcAft>
              <a:buSzPts val="1600"/>
              <a:buChar char="•"/>
              <a:defRPr sz="1600"/>
            </a:lvl3pPr>
            <a:lvl4pPr marL="1828800" lvl="3" indent="-330200" algn="l" rtl="0">
              <a:lnSpc>
                <a:spcPct val="100000"/>
              </a:lnSpc>
              <a:spcBef>
                <a:spcPts val="1000"/>
              </a:spcBef>
              <a:spcAft>
                <a:spcPts val="0"/>
              </a:spcAft>
              <a:buSzPts val="1600"/>
              <a:buChar char="•"/>
              <a:defRPr sz="1600"/>
            </a:lvl4pPr>
            <a:lvl5pPr marL="2286000" lvl="4" indent="-330200" algn="l" rtl="0">
              <a:lnSpc>
                <a:spcPct val="100000"/>
              </a:lnSpc>
              <a:spcBef>
                <a:spcPts val="1000"/>
              </a:spcBef>
              <a:spcAft>
                <a:spcPts val="0"/>
              </a:spcAft>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44" name="Google Shape;44;g20605f50b3d_0_53"/>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 name="Google Shape;45;g20605f50b3d_0_53"/>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46" name="Google Shape;46;g20605f50b3d_0_53"/>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g20605f50b3d_0_53"/>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GC Title Only 1 1">
  <p:cSld name="BGC Title Only_1_1">
    <p:spTree>
      <p:nvGrpSpPr>
        <p:cNvPr id="1" name="Shape 48"/>
        <p:cNvGrpSpPr/>
        <p:nvPr/>
      </p:nvGrpSpPr>
      <p:grpSpPr>
        <a:xfrm>
          <a:off x="0" y="0"/>
          <a:ext cx="0" cy="0"/>
          <a:chOff x="0" y="0"/>
          <a:chExt cx="0" cy="0"/>
        </a:xfrm>
      </p:grpSpPr>
      <p:sp>
        <p:nvSpPr>
          <p:cNvPr id="49" name="Google Shape;49;g20605f50b3d_0_60"/>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 name="Google Shape;50;g20605f50b3d_0_60"/>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51" name="Google Shape;51;g20605f50b3d_0_60"/>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g20605f50b3d_0_60"/>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53" name="Google Shape;53;g20605f50b3d_0_60"/>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g206828d4071_1_248"/>
          <p:cNvSpPr txBox="1">
            <a:spLocks noGrp="1"/>
          </p:cNvSpPr>
          <p:nvPr>
            <p:ph type="ctrTitle"/>
          </p:nvPr>
        </p:nvSpPr>
        <p:spPr>
          <a:xfrm>
            <a:off x="415611" y="992767"/>
            <a:ext cx="11360700" cy="27369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56" name="Google Shape;56;g206828d4071_1_248"/>
          <p:cNvSpPr txBox="1">
            <a:spLocks noGrp="1"/>
          </p:cNvSpPr>
          <p:nvPr>
            <p:ph type="subTitle" idx="1"/>
          </p:nvPr>
        </p:nvSpPr>
        <p:spPr>
          <a:xfrm>
            <a:off x="415600" y="3778833"/>
            <a:ext cx="11360700" cy="1056900"/>
          </a:xfrm>
          <a:prstGeom prst="rect">
            <a:avLst/>
          </a:prstGeom>
        </p:spPr>
        <p:txBody>
          <a:bodyPr spcFirstLastPara="1" wrap="square" lIns="91425" tIns="45700" rIns="91425" bIns="45700" anchor="t" anchorCtr="0">
            <a:normAutofit/>
          </a:bodyPr>
          <a:lstStyle>
            <a:lvl1pPr lvl="0" algn="ctr" rtl="0">
              <a:lnSpc>
                <a:spcPct val="100000"/>
              </a:lnSpc>
              <a:spcBef>
                <a:spcPts val="1000"/>
              </a:spcBef>
              <a:spcAft>
                <a:spcPts val="0"/>
              </a:spcAft>
              <a:buSzPts val="3700"/>
              <a:buNone/>
              <a:defRPr sz="3700"/>
            </a:lvl1pPr>
            <a:lvl2pPr lvl="1" algn="ctr" rtl="0">
              <a:lnSpc>
                <a:spcPct val="100000"/>
              </a:lnSpc>
              <a:spcBef>
                <a:spcPts val="1000"/>
              </a:spcBef>
              <a:spcAft>
                <a:spcPts val="0"/>
              </a:spcAft>
              <a:buSzPts val="3700"/>
              <a:buNone/>
              <a:defRPr sz="3700"/>
            </a:lvl2pPr>
            <a:lvl3pPr lvl="2" algn="ctr" rtl="0">
              <a:lnSpc>
                <a:spcPct val="100000"/>
              </a:lnSpc>
              <a:spcBef>
                <a:spcPts val="1000"/>
              </a:spcBef>
              <a:spcAft>
                <a:spcPts val="0"/>
              </a:spcAft>
              <a:buSzPts val="3700"/>
              <a:buNone/>
              <a:defRPr sz="3700"/>
            </a:lvl3pPr>
            <a:lvl4pPr lvl="3" algn="ctr" rtl="0">
              <a:lnSpc>
                <a:spcPct val="100000"/>
              </a:lnSpc>
              <a:spcBef>
                <a:spcPts val="1000"/>
              </a:spcBef>
              <a:spcAft>
                <a:spcPts val="0"/>
              </a:spcAft>
              <a:buSzPts val="3700"/>
              <a:buNone/>
              <a:defRPr sz="3700"/>
            </a:lvl4pPr>
            <a:lvl5pPr lvl="4" algn="ctr" rtl="0">
              <a:lnSpc>
                <a:spcPct val="100000"/>
              </a:lnSpc>
              <a:spcBef>
                <a:spcPts val="1000"/>
              </a:spcBef>
              <a:spcAft>
                <a:spcPts val="0"/>
              </a:spcAft>
              <a:buSzPts val="3700"/>
              <a:buNone/>
              <a:defRPr sz="3700"/>
            </a:lvl5pPr>
            <a:lvl6pPr lvl="5" algn="ctr" rtl="0">
              <a:lnSpc>
                <a:spcPct val="100000"/>
              </a:lnSpc>
              <a:spcBef>
                <a:spcPts val="1000"/>
              </a:spcBef>
              <a:spcAft>
                <a:spcPts val="0"/>
              </a:spcAft>
              <a:buSzPts val="3700"/>
              <a:buNone/>
              <a:defRPr sz="3700"/>
            </a:lvl6pPr>
            <a:lvl7pPr lvl="6" algn="ctr" rtl="0">
              <a:lnSpc>
                <a:spcPct val="100000"/>
              </a:lnSpc>
              <a:spcBef>
                <a:spcPts val="1000"/>
              </a:spcBef>
              <a:spcAft>
                <a:spcPts val="0"/>
              </a:spcAft>
              <a:buSzPts val="3700"/>
              <a:buNone/>
              <a:defRPr sz="3700"/>
            </a:lvl7pPr>
            <a:lvl8pPr lvl="7" algn="ctr" rtl="0">
              <a:lnSpc>
                <a:spcPct val="100000"/>
              </a:lnSpc>
              <a:spcBef>
                <a:spcPts val="1000"/>
              </a:spcBef>
              <a:spcAft>
                <a:spcPts val="0"/>
              </a:spcAft>
              <a:buSzPts val="3700"/>
              <a:buNone/>
              <a:defRPr sz="3700"/>
            </a:lvl8pPr>
            <a:lvl9pPr lvl="8" algn="ctr" rtl="0">
              <a:lnSpc>
                <a:spcPct val="100000"/>
              </a:lnSpc>
              <a:spcBef>
                <a:spcPts val="1000"/>
              </a:spcBef>
              <a:spcAft>
                <a:spcPts val="0"/>
              </a:spcAft>
              <a:buSzPts val="3700"/>
              <a:buNone/>
              <a:defRPr sz="3700"/>
            </a:lvl9pPr>
          </a:lstStyle>
          <a:p>
            <a:endParaRPr/>
          </a:p>
        </p:txBody>
      </p:sp>
      <p:sp>
        <p:nvSpPr>
          <p:cNvPr id="57" name="Google Shape;57;g206828d4071_1_24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‹Nº›</a:t>
            </a:fld>
            <a:endParaRPr/>
          </a:p>
        </p:txBody>
      </p:sp>
      <p:sp>
        <p:nvSpPr>
          <p:cNvPr id="58" name="Google Shape;58;g206828d4071_1_248"/>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GC Title and Content 1">
  <p:cSld name="BGC Title and Content_1_3">
    <p:spTree>
      <p:nvGrpSpPr>
        <p:cNvPr id="1" name="Shape 59"/>
        <p:cNvGrpSpPr/>
        <p:nvPr/>
      </p:nvGrpSpPr>
      <p:grpSpPr>
        <a:xfrm>
          <a:off x="0" y="0"/>
          <a:ext cx="0" cy="0"/>
          <a:chOff x="0" y="0"/>
          <a:chExt cx="0" cy="0"/>
        </a:xfrm>
      </p:grpSpPr>
      <p:sp>
        <p:nvSpPr>
          <p:cNvPr id="60" name="Google Shape;60;g213a5549281_0_60"/>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011855"/>
              </a:buClr>
              <a:buSzPts val="3000"/>
              <a:buFont typeface="Arial"/>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61" name="Google Shape;61;g213a5549281_0_60"/>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lvl1pPr marL="457200" lvl="0" indent="-330200" algn="l" rtl="0">
              <a:lnSpc>
                <a:spcPct val="100000"/>
              </a:lnSpc>
              <a:spcBef>
                <a:spcPts val="1000"/>
              </a:spcBef>
              <a:spcAft>
                <a:spcPts val="0"/>
              </a:spcAft>
              <a:buClr>
                <a:srgbClr val="34B781"/>
              </a:buClr>
              <a:buSzPts val="1600"/>
              <a:buChar char="•"/>
              <a:defRPr sz="1600"/>
            </a:lvl1pPr>
            <a:lvl2pPr marL="914400" lvl="1" indent="-330200" algn="l" rtl="0">
              <a:lnSpc>
                <a:spcPct val="100000"/>
              </a:lnSpc>
              <a:spcBef>
                <a:spcPts val="1000"/>
              </a:spcBef>
              <a:spcAft>
                <a:spcPts val="0"/>
              </a:spcAft>
              <a:buClr>
                <a:srgbClr val="34B781"/>
              </a:buClr>
              <a:buSzPts val="1600"/>
              <a:buChar char="•"/>
              <a:defRPr sz="1600"/>
            </a:lvl2pPr>
            <a:lvl3pPr marL="1371600" lvl="2" indent="-330200" algn="l" rtl="0">
              <a:lnSpc>
                <a:spcPct val="100000"/>
              </a:lnSpc>
              <a:spcBef>
                <a:spcPts val="1000"/>
              </a:spcBef>
              <a:spcAft>
                <a:spcPts val="0"/>
              </a:spcAft>
              <a:buClr>
                <a:srgbClr val="34B781"/>
              </a:buClr>
              <a:buSzPts val="1600"/>
              <a:buChar char="•"/>
              <a:defRPr sz="1600"/>
            </a:lvl3pPr>
            <a:lvl4pPr marL="1828800" lvl="3" indent="-330200" algn="l" rtl="0">
              <a:lnSpc>
                <a:spcPct val="100000"/>
              </a:lnSpc>
              <a:spcBef>
                <a:spcPts val="1000"/>
              </a:spcBef>
              <a:spcAft>
                <a:spcPts val="0"/>
              </a:spcAft>
              <a:buClr>
                <a:srgbClr val="34B781"/>
              </a:buClr>
              <a:buSzPts val="1600"/>
              <a:buChar char="•"/>
              <a:defRPr sz="1600"/>
            </a:lvl4pPr>
            <a:lvl5pPr marL="2286000" lvl="4" indent="-330200" algn="l" rtl="0">
              <a:lnSpc>
                <a:spcPct val="100000"/>
              </a:lnSpc>
              <a:spcBef>
                <a:spcPts val="1000"/>
              </a:spcBef>
              <a:spcAft>
                <a:spcPts val="0"/>
              </a:spcAft>
              <a:buClr>
                <a:srgbClr val="34B781"/>
              </a:buClr>
              <a:buSzPts val="1600"/>
              <a:buChar char="•"/>
              <a:defRPr sz="1600"/>
            </a:lvl5pPr>
            <a:lvl6pPr marL="2743200" lvl="5" indent="-330200" algn="l" rtl="0">
              <a:lnSpc>
                <a:spcPct val="100000"/>
              </a:lnSpc>
              <a:spcBef>
                <a:spcPts val="1000"/>
              </a:spcBef>
              <a:spcAft>
                <a:spcPts val="0"/>
              </a:spcAft>
              <a:buSzPts val="1600"/>
              <a:buFont typeface="Arial"/>
              <a:buChar char="►"/>
              <a:defRPr sz="1600">
                <a:latin typeface="Arial"/>
                <a:ea typeface="Arial"/>
                <a:cs typeface="Arial"/>
                <a:sym typeface="Arial"/>
              </a:defRPr>
            </a:lvl6pPr>
            <a:lvl7pPr marL="3200400" lvl="6" indent="-330200" algn="l" rtl="0">
              <a:lnSpc>
                <a:spcPct val="100000"/>
              </a:lnSpc>
              <a:spcBef>
                <a:spcPts val="1000"/>
              </a:spcBef>
              <a:spcAft>
                <a:spcPts val="0"/>
              </a:spcAft>
              <a:buSzPts val="1600"/>
              <a:buFont typeface="Arial"/>
              <a:buChar char="►"/>
              <a:defRPr sz="1600">
                <a:latin typeface="Arial"/>
                <a:ea typeface="Arial"/>
                <a:cs typeface="Arial"/>
                <a:sym typeface="Arial"/>
              </a:defRPr>
            </a:lvl7pPr>
            <a:lvl8pPr marL="3657600" lvl="7" indent="-330200" algn="l" rtl="0">
              <a:lnSpc>
                <a:spcPct val="100000"/>
              </a:lnSpc>
              <a:spcBef>
                <a:spcPts val="1000"/>
              </a:spcBef>
              <a:spcAft>
                <a:spcPts val="0"/>
              </a:spcAft>
              <a:buSzPts val="1600"/>
              <a:buFont typeface="Arial"/>
              <a:buChar char="►"/>
              <a:defRPr sz="1600">
                <a:latin typeface="Arial"/>
                <a:ea typeface="Arial"/>
                <a:cs typeface="Arial"/>
                <a:sym typeface="Arial"/>
              </a:defRPr>
            </a:lvl8pPr>
            <a:lvl9pPr marL="4114800" lvl="8" indent="-330200" algn="l" rtl="0">
              <a:lnSpc>
                <a:spcPct val="100000"/>
              </a:lnSpc>
              <a:spcBef>
                <a:spcPts val="1000"/>
              </a:spcBef>
              <a:spcAft>
                <a:spcPts val="0"/>
              </a:spcAft>
              <a:buSzPts val="1600"/>
              <a:buFont typeface="Arial"/>
              <a:buChar char="►"/>
              <a:defRPr sz="1600">
                <a:latin typeface="Arial"/>
                <a:ea typeface="Arial"/>
                <a:cs typeface="Arial"/>
                <a:sym typeface="Arial"/>
              </a:defRPr>
            </a:lvl9pPr>
          </a:lstStyle>
          <a:p>
            <a:endParaRPr/>
          </a:p>
        </p:txBody>
      </p:sp>
      <p:sp>
        <p:nvSpPr>
          <p:cNvPr id="62" name="Google Shape;62;g213a5549281_0_60"/>
          <p:cNvSpPr txBox="1">
            <a:spLocks noGrp="1"/>
          </p:cNvSpPr>
          <p:nvPr>
            <p:ph type="dt" idx="10"/>
          </p:nvPr>
        </p:nvSpPr>
        <p:spPr>
          <a:xfrm>
            <a:off x="1262623" y="6101803"/>
            <a:ext cx="6633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g213a5549281_0_60"/>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64" name="Google Shape;64;g213a5549281_0_60"/>
          <p:cNvSpPr txBox="1">
            <a:spLocks noGrp="1"/>
          </p:cNvSpPr>
          <p:nvPr>
            <p:ph type="ftr" idx="11"/>
          </p:nvPr>
        </p:nvSpPr>
        <p:spPr>
          <a:xfrm>
            <a:off x="2078182" y="6101803"/>
            <a:ext cx="8944500" cy="3864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90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g213a5549281_0_60"/>
          <p:cNvSpPr txBox="1"/>
          <p:nvPr/>
        </p:nvSpPr>
        <p:spPr>
          <a:xfrm>
            <a:off x="1837700"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llow us">
  <p:cSld name="Follow us">
    <p:spTree>
      <p:nvGrpSpPr>
        <p:cNvPr id="1" name="Shape 72"/>
        <p:cNvGrpSpPr/>
        <p:nvPr/>
      </p:nvGrpSpPr>
      <p:grpSpPr>
        <a:xfrm>
          <a:off x="0" y="0"/>
          <a:ext cx="0" cy="0"/>
          <a:chOff x="0" y="0"/>
          <a:chExt cx="0" cy="0"/>
        </a:xfrm>
      </p:grpSpPr>
      <p:pic>
        <p:nvPicPr>
          <p:cNvPr id="73" name="Google Shape;73;p32"/>
          <p:cNvPicPr preferRelativeResize="0"/>
          <p:nvPr/>
        </p:nvPicPr>
        <p:blipFill rotWithShape="1">
          <a:blip r:embed="rId2">
            <a:alphaModFix/>
          </a:blip>
          <a:srcRect/>
          <a:stretch/>
        </p:blipFill>
        <p:spPr>
          <a:xfrm>
            <a:off x="9508958" y="603623"/>
            <a:ext cx="2408230" cy="1432995"/>
          </a:xfrm>
          <a:prstGeom prst="rect">
            <a:avLst/>
          </a:prstGeom>
          <a:noFill/>
          <a:ln>
            <a:noFill/>
          </a:ln>
        </p:spPr>
      </p:pic>
      <p:pic>
        <p:nvPicPr>
          <p:cNvPr id="74" name="Google Shape;74;p32" descr="A picture containing flower, sunflower&#10;&#10;Description automatically generated"/>
          <p:cNvPicPr preferRelativeResize="0"/>
          <p:nvPr/>
        </p:nvPicPr>
        <p:blipFill rotWithShape="1">
          <a:blip r:embed="rId3">
            <a:alphaModFix/>
          </a:blip>
          <a:srcRect/>
          <a:stretch/>
        </p:blipFill>
        <p:spPr>
          <a:xfrm>
            <a:off x="637308" y="6080547"/>
            <a:ext cx="611459" cy="407639"/>
          </a:xfrm>
          <a:prstGeom prst="rect">
            <a:avLst/>
          </a:prstGeom>
          <a:noFill/>
          <a:ln>
            <a:noFill/>
          </a:ln>
        </p:spPr>
      </p:pic>
      <p:sp>
        <p:nvSpPr>
          <p:cNvPr id="75" name="Google Shape;75;p32"/>
          <p:cNvSpPr txBox="1"/>
          <p:nvPr/>
        </p:nvSpPr>
        <p:spPr>
          <a:xfrm>
            <a:off x="1248767" y="6130422"/>
            <a:ext cx="106384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Calibri"/>
                <a:ea typeface="Calibri"/>
                <a:cs typeface="Calibri"/>
                <a:sym typeface="Calibri"/>
              </a:rPr>
              <a:t>101033740</a:t>
            </a:r>
            <a:endParaRPr sz="1400" b="0" i="0" u="none" strike="noStrike" cap="none">
              <a:solidFill>
                <a:srgbClr val="000000"/>
              </a:solidFill>
              <a:latin typeface="Arial"/>
              <a:ea typeface="Arial"/>
              <a:cs typeface="Arial"/>
              <a:sym typeface="Arial"/>
            </a:endParaRPr>
          </a:p>
        </p:txBody>
      </p:sp>
      <p:sp>
        <p:nvSpPr>
          <p:cNvPr id="76" name="Google Shape;76;p32"/>
          <p:cNvSpPr/>
          <p:nvPr/>
        </p:nvSpPr>
        <p:spPr>
          <a:xfrm>
            <a:off x="6270441" y="3117290"/>
            <a:ext cx="143617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2222"/>
                </a:solidFill>
                <a:latin typeface="Arial"/>
                <a:ea typeface="Arial"/>
                <a:cs typeface="Arial"/>
                <a:sym typeface="Arial"/>
              </a:rPr>
              <a:t>Follow us</a:t>
            </a:r>
            <a:endParaRPr sz="1800" b="0" i="0" u="none" strike="noStrike" cap="none">
              <a:solidFill>
                <a:schemeClr val="dk1"/>
              </a:solidFill>
              <a:latin typeface="Arial"/>
              <a:ea typeface="Arial"/>
              <a:cs typeface="Arial"/>
              <a:sym typeface="Arial"/>
            </a:endParaRPr>
          </a:p>
        </p:txBody>
      </p:sp>
      <p:sp>
        <p:nvSpPr>
          <p:cNvPr id="77" name="Google Shape;77;p32"/>
          <p:cNvSpPr/>
          <p:nvPr/>
        </p:nvSpPr>
        <p:spPr>
          <a:xfrm>
            <a:off x="7046058" y="3738472"/>
            <a:ext cx="346601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Arial"/>
                <a:ea typeface="Arial"/>
                <a:cs typeface="Arial"/>
                <a:sym typeface="Arial"/>
                <a:hlinkClick r:id="rId4"/>
              </a:rPr>
              <a:t>https://twitter.com/BusGoCircular</a:t>
            </a:r>
            <a:endParaRPr sz="1600" b="0" i="0" u="none" strike="noStrike" cap="none">
              <a:solidFill>
                <a:srgbClr val="34B781"/>
              </a:solidFill>
              <a:latin typeface="Arial"/>
              <a:ea typeface="Arial"/>
              <a:cs typeface="Arial"/>
              <a:sym typeface="Arial"/>
            </a:endParaRPr>
          </a:p>
        </p:txBody>
      </p:sp>
      <p:sp>
        <p:nvSpPr>
          <p:cNvPr id="78" name="Google Shape;78;p32"/>
          <p:cNvSpPr txBox="1"/>
          <p:nvPr/>
        </p:nvSpPr>
        <p:spPr>
          <a:xfrm>
            <a:off x="6988529" y="4421904"/>
            <a:ext cx="5040858"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Arial"/>
                <a:ea typeface="Arial"/>
                <a:cs typeface="Arial"/>
                <a:sym typeface="Arial"/>
                <a:hlinkClick r:id="rId5"/>
              </a:rPr>
              <a:t>https://www.linkedin.com/company/busgocircular</a:t>
            </a:r>
            <a:endParaRPr sz="1600" b="0" i="0" u="none" strike="noStrike" cap="none">
              <a:solidFill>
                <a:srgbClr val="34B781"/>
              </a:solidFill>
              <a:latin typeface="Arial"/>
              <a:ea typeface="Arial"/>
              <a:cs typeface="Arial"/>
              <a:sym typeface="Arial"/>
            </a:endParaRPr>
          </a:p>
        </p:txBody>
      </p:sp>
      <p:pic>
        <p:nvPicPr>
          <p:cNvPr id="79" name="Google Shape;79;p32" descr="twitter facebook linkedin icons | Multiple social media accounts,  Marketing, Marketing strategy social media"/>
          <p:cNvPicPr preferRelativeResize="0"/>
          <p:nvPr/>
        </p:nvPicPr>
        <p:blipFill rotWithShape="1">
          <a:blip r:embed="rId6">
            <a:alphaModFix/>
          </a:blip>
          <a:srcRect l="32747" r="34334" b="15845"/>
          <a:stretch/>
        </p:blipFill>
        <p:spPr>
          <a:xfrm>
            <a:off x="6399673" y="3553046"/>
            <a:ext cx="549337" cy="664121"/>
          </a:xfrm>
          <a:prstGeom prst="rect">
            <a:avLst/>
          </a:prstGeom>
          <a:noFill/>
          <a:ln>
            <a:noFill/>
          </a:ln>
        </p:spPr>
      </p:pic>
      <p:pic>
        <p:nvPicPr>
          <p:cNvPr id="80" name="Google Shape;80;p32" descr="twitter facebook linkedin icons | Multiple social media accounts,  Marketing, Marketing strategy social media"/>
          <p:cNvPicPr preferRelativeResize="0"/>
          <p:nvPr/>
        </p:nvPicPr>
        <p:blipFill rotWithShape="1">
          <a:blip r:embed="rId6">
            <a:alphaModFix/>
          </a:blip>
          <a:srcRect l="65666" t="14328" b="16636"/>
          <a:stretch/>
        </p:blipFill>
        <p:spPr>
          <a:xfrm>
            <a:off x="6415573" y="4279770"/>
            <a:ext cx="572956" cy="544800"/>
          </a:xfrm>
          <a:prstGeom prst="rect">
            <a:avLst/>
          </a:prstGeom>
          <a:noFill/>
          <a:ln>
            <a:noFill/>
          </a:ln>
        </p:spPr>
      </p:pic>
      <p:sp>
        <p:nvSpPr>
          <p:cNvPr id="81" name="Google Shape;81;p32"/>
          <p:cNvSpPr/>
          <p:nvPr/>
        </p:nvSpPr>
        <p:spPr>
          <a:xfrm>
            <a:off x="6567983" y="1985588"/>
            <a:ext cx="260359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34B781"/>
                </a:solidFill>
                <a:latin typeface="Arial"/>
                <a:ea typeface="Arial"/>
                <a:cs typeface="Arial"/>
                <a:sym typeface="Arial"/>
              </a:rPr>
              <a:t>https://busgocircular.eu/</a:t>
            </a:r>
            <a:endParaRPr sz="1400" b="0" i="0" u="none" strike="noStrike" cap="none">
              <a:solidFill>
                <a:srgbClr val="000000"/>
              </a:solidFill>
              <a:latin typeface="Arial"/>
              <a:ea typeface="Arial"/>
              <a:cs typeface="Arial"/>
              <a:sym typeface="Arial"/>
            </a:endParaRPr>
          </a:p>
        </p:txBody>
      </p:sp>
      <p:sp>
        <p:nvSpPr>
          <p:cNvPr id="82" name="Google Shape;82;p32"/>
          <p:cNvSpPr txBox="1">
            <a:spLocks noGrp="1"/>
          </p:cNvSpPr>
          <p:nvPr>
            <p:ph type="title"/>
          </p:nvPr>
        </p:nvSpPr>
        <p:spPr>
          <a:xfrm>
            <a:off x="838200" y="365125"/>
            <a:ext cx="5020159"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34B781"/>
              </a:buClr>
              <a:buSzPts val="4400"/>
              <a:buFont typeface="Arial"/>
              <a:buNone/>
              <a:defRPr b="0" i="0">
                <a:solidFill>
                  <a:srgbClr val="34B78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txBox="1">
            <a:spLocks noGrp="1"/>
          </p:cNvSpPr>
          <p:nvPr>
            <p:ph type="body" idx="1"/>
          </p:nvPr>
        </p:nvSpPr>
        <p:spPr>
          <a:xfrm>
            <a:off x="838200" y="1860550"/>
            <a:ext cx="5019675" cy="392394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11855"/>
              </a:buClr>
              <a:buSzPts val="2800"/>
              <a:buNone/>
              <a:defRPr>
                <a:solidFill>
                  <a:srgbClr val="011855"/>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4" name="Google Shape;84;p32"/>
          <p:cNvPicPr preferRelativeResize="0"/>
          <p:nvPr/>
        </p:nvPicPr>
        <p:blipFill rotWithShape="1">
          <a:blip r:embed="rId7">
            <a:alphaModFix/>
          </a:blip>
          <a:srcRect/>
          <a:stretch/>
        </p:blipFill>
        <p:spPr>
          <a:xfrm>
            <a:off x="6391293" y="4929865"/>
            <a:ext cx="654765" cy="654765"/>
          </a:xfrm>
          <a:prstGeom prst="rect">
            <a:avLst/>
          </a:prstGeom>
          <a:noFill/>
          <a:ln>
            <a:noFill/>
          </a:ln>
        </p:spPr>
      </p:pic>
      <p:sp>
        <p:nvSpPr>
          <p:cNvPr id="85" name="Google Shape;85;p32"/>
          <p:cNvSpPr/>
          <p:nvPr/>
        </p:nvSpPr>
        <p:spPr>
          <a:xfrm>
            <a:off x="7054438" y="4901371"/>
            <a:ext cx="372439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rgbClr val="34B781"/>
                </a:solidFill>
                <a:latin typeface="Arial"/>
                <a:ea typeface="Arial"/>
                <a:cs typeface="Arial"/>
                <a:sym typeface="Arial"/>
              </a:rPr>
              <a:t>https://www.youtube.com/channel/UCXu4Rjs5WDXBE-yqda5kt5A</a:t>
            </a:r>
            <a:endParaRPr sz="1400" b="0" i="0" u="none" strike="noStrike" cap="none">
              <a:solidFill>
                <a:srgbClr val="000000"/>
              </a:solidFill>
              <a:latin typeface="Arial"/>
              <a:ea typeface="Arial"/>
              <a:cs typeface="Arial"/>
              <a:sym typeface="Arial"/>
            </a:endParaRPr>
          </a:p>
        </p:txBody>
      </p:sp>
      <p:pic>
        <p:nvPicPr>
          <p:cNvPr id="86" name="Google Shape;86;p32"/>
          <p:cNvPicPr preferRelativeResize="0"/>
          <p:nvPr/>
        </p:nvPicPr>
        <p:blipFill rotWithShape="1">
          <a:blip r:embed="rId8">
            <a:alphaModFix/>
          </a:blip>
          <a:srcRect/>
          <a:stretch/>
        </p:blipFill>
        <p:spPr>
          <a:xfrm>
            <a:off x="6824899" y="232794"/>
            <a:ext cx="1717035" cy="17170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CG Partners">
  <p:cSld name="1_BCG Partners">
    <p:spTree>
      <p:nvGrpSpPr>
        <p:cNvPr id="1" name="Shape 87"/>
        <p:cNvGrpSpPr/>
        <p:nvPr/>
      </p:nvGrpSpPr>
      <p:grpSpPr>
        <a:xfrm>
          <a:off x="0" y="0"/>
          <a:ext cx="0" cy="0"/>
          <a:chOff x="0" y="0"/>
          <a:chExt cx="0" cy="0"/>
        </a:xfrm>
      </p:grpSpPr>
      <p:pic>
        <p:nvPicPr>
          <p:cNvPr id="88" name="Google Shape;88;p33"/>
          <p:cNvPicPr preferRelativeResize="0"/>
          <p:nvPr/>
        </p:nvPicPr>
        <p:blipFill rotWithShape="1">
          <a:blip r:embed="rId2">
            <a:alphaModFix/>
          </a:blip>
          <a:srcRect/>
          <a:stretch/>
        </p:blipFill>
        <p:spPr>
          <a:xfrm>
            <a:off x="9508958" y="603623"/>
            <a:ext cx="2408230" cy="1432995"/>
          </a:xfrm>
          <a:prstGeom prst="rect">
            <a:avLst/>
          </a:prstGeom>
          <a:noFill/>
          <a:ln>
            <a:noFill/>
          </a:ln>
        </p:spPr>
      </p:pic>
      <p:pic>
        <p:nvPicPr>
          <p:cNvPr id="89" name="Google Shape;89;p33" descr="A picture containing flower, sunflower&#10;&#10;Description automatically generated"/>
          <p:cNvPicPr preferRelativeResize="0"/>
          <p:nvPr/>
        </p:nvPicPr>
        <p:blipFill rotWithShape="1">
          <a:blip r:embed="rId3">
            <a:alphaModFix/>
          </a:blip>
          <a:srcRect/>
          <a:stretch/>
        </p:blipFill>
        <p:spPr>
          <a:xfrm>
            <a:off x="637308" y="6080547"/>
            <a:ext cx="611459" cy="407639"/>
          </a:xfrm>
          <a:prstGeom prst="rect">
            <a:avLst/>
          </a:prstGeom>
          <a:noFill/>
          <a:ln>
            <a:noFill/>
          </a:ln>
        </p:spPr>
      </p:pic>
      <p:sp>
        <p:nvSpPr>
          <p:cNvPr id="90" name="Google Shape;90;p33"/>
          <p:cNvSpPr txBox="1"/>
          <p:nvPr/>
        </p:nvSpPr>
        <p:spPr>
          <a:xfrm>
            <a:off x="1248767" y="6130422"/>
            <a:ext cx="1063843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This project has received funding from the European Union’s Horizon 2020 research and innovation programme under grant agreement No </a:t>
            </a:r>
            <a:r>
              <a:rPr lang="en-US" sz="1200" b="0" i="0" u="none" strike="noStrike" cap="none">
                <a:solidFill>
                  <a:schemeClr val="dk1"/>
                </a:solidFill>
                <a:latin typeface="Calibri"/>
                <a:ea typeface="Calibri"/>
                <a:cs typeface="Calibri"/>
                <a:sym typeface="Calibri"/>
              </a:rPr>
              <a:t>101033740</a:t>
            </a:r>
            <a:endParaRPr sz="1400" b="0" i="0" u="none" strike="noStrike" cap="none">
              <a:solidFill>
                <a:srgbClr val="000000"/>
              </a:solidFill>
              <a:latin typeface="Arial"/>
              <a:ea typeface="Arial"/>
              <a:cs typeface="Arial"/>
              <a:sym typeface="Arial"/>
            </a:endParaRPr>
          </a:p>
        </p:txBody>
      </p:sp>
      <p:sp>
        <p:nvSpPr>
          <p:cNvPr id="91" name="Google Shape;91;p33"/>
          <p:cNvSpPr/>
          <p:nvPr/>
        </p:nvSpPr>
        <p:spPr>
          <a:xfrm>
            <a:off x="6345679" y="1874660"/>
            <a:ext cx="143617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222222"/>
                </a:solidFill>
                <a:latin typeface="Arial"/>
                <a:ea typeface="Arial"/>
                <a:cs typeface="Arial"/>
                <a:sym typeface="Arial"/>
              </a:rPr>
              <a:t>Partners</a:t>
            </a:r>
            <a:endParaRPr sz="1800" b="0" i="0" u="none" strike="noStrike" cap="none">
              <a:solidFill>
                <a:schemeClr val="dk1"/>
              </a:solidFill>
              <a:latin typeface="Arial"/>
              <a:ea typeface="Arial"/>
              <a:cs typeface="Arial"/>
              <a:sym typeface="Arial"/>
            </a:endParaRPr>
          </a:p>
        </p:txBody>
      </p:sp>
      <p:grpSp>
        <p:nvGrpSpPr>
          <p:cNvPr id="92" name="Google Shape;92;p33"/>
          <p:cNvGrpSpPr/>
          <p:nvPr/>
        </p:nvGrpSpPr>
        <p:grpSpPr>
          <a:xfrm>
            <a:off x="6216164" y="2508519"/>
            <a:ext cx="5334484" cy="2858356"/>
            <a:chOff x="6368564" y="2806568"/>
            <a:chExt cx="5334484" cy="2858356"/>
          </a:xfrm>
        </p:grpSpPr>
        <p:pic>
          <p:nvPicPr>
            <p:cNvPr id="93" name="Google Shape;93;p33"/>
            <p:cNvPicPr preferRelativeResize="0"/>
            <p:nvPr/>
          </p:nvPicPr>
          <p:blipFill rotWithShape="1">
            <a:blip r:embed="rId4">
              <a:alphaModFix/>
            </a:blip>
            <a:srcRect/>
            <a:stretch/>
          </p:blipFill>
          <p:spPr>
            <a:xfrm>
              <a:off x="6495769" y="2941707"/>
              <a:ext cx="1080185" cy="336151"/>
            </a:xfrm>
            <a:prstGeom prst="rect">
              <a:avLst/>
            </a:prstGeom>
            <a:noFill/>
            <a:ln>
              <a:noFill/>
            </a:ln>
          </p:spPr>
        </p:pic>
        <p:pic>
          <p:nvPicPr>
            <p:cNvPr id="94" name="Google Shape;94;p33"/>
            <p:cNvPicPr preferRelativeResize="0"/>
            <p:nvPr/>
          </p:nvPicPr>
          <p:blipFill rotWithShape="1">
            <a:blip r:embed="rId5">
              <a:alphaModFix/>
            </a:blip>
            <a:srcRect l="25379" t="17347" r="26556" b="17737"/>
            <a:stretch/>
          </p:blipFill>
          <p:spPr>
            <a:xfrm>
              <a:off x="6508355" y="4069344"/>
              <a:ext cx="1055012" cy="1006858"/>
            </a:xfrm>
            <a:prstGeom prst="rect">
              <a:avLst/>
            </a:prstGeom>
            <a:noFill/>
            <a:ln>
              <a:noFill/>
            </a:ln>
          </p:spPr>
        </p:pic>
        <p:pic>
          <p:nvPicPr>
            <p:cNvPr id="95" name="Google Shape;95;p33"/>
            <p:cNvPicPr preferRelativeResize="0"/>
            <p:nvPr/>
          </p:nvPicPr>
          <p:blipFill rotWithShape="1">
            <a:blip r:embed="rId6">
              <a:alphaModFix/>
            </a:blip>
            <a:srcRect/>
            <a:stretch/>
          </p:blipFill>
          <p:spPr>
            <a:xfrm>
              <a:off x="7857126" y="2806568"/>
              <a:ext cx="1597149" cy="471290"/>
            </a:xfrm>
            <a:prstGeom prst="rect">
              <a:avLst/>
            </a:prstGeom>
            <a:noFill/>
            <a:ln>
              <a:noFill/>
            </a:ln>
          </p:spPr>
        </p:pic>
        <p:pic>
          <p:nvPicPr>
            <p:cNvPr id="96" name="Google Shape;96;p33"/>
            <p:cNvPicPr preferRelativeResize="0"/>
            <p:nvPr/>
          </p:nvPicPr>
          <p:blipFill rotWithShape="1">
            <a:blip r:embed="rId7">
              <a:alphaModFix/>
            </a:blip>
            <a:srcRect/>
            <a:stretch/>
          </p:blipFill>
          <p:spPr>
            <a:xfrm>
              <a:off x="6368564" y="3557263"/>
              <a:ext cx="1298791" cy="526537"/>
            </a:xfrm>
            <a:prstGeom prst="rect">
              <a:avLst/>
            </a:prstGeom>
            <a:noFill/>
            <a:ln>
              <a:noFill/>
            </a:ln>
          </p:spPr>
        </p:pic>
        <p:pic>
          <p:nvPicPr>
            <p:cNvPr id="97" name="Google Shape;97;p33"/>
            <p:cNvPicPr preferRelativeResize="0"/>
            <p:nvPr/>
          </p:nvPicPr>
          <p:blipFill rotWithShape="1">
            <a:blip r:embed="rId8">
              <a:alphaModFix/>
            </a:blip>
            <a:srcRect/>
            <a:stretch/>
          </p:blipFill>
          <p:spPr>
            <a:xfrm>
              <a:off x="8222027" y="4265393"/>
              <a:ext cx="1203463" cy="601732"/>
            </a:xfrm>
            <a:prstGeom prst="rect">
              <a:avLst/>
            </a:prstGeom>
            <a:noFill/>
            <a:ln>
              <a:noFill/>
            </a:ln>
          </p:spPr>
        </p:pic>
        <p:pic>
          <p:nvPicPr>
            <p:cNvPr id="98" name="Google Shape;98;p33"/>
            <p:cNvPicPr preferRelativeResize="0"/>
            <p:nvPr/>
          </p:nvPicPr>
          <p:blipFill rotWithShape="1">
            <a:blip r:embed="rId9">
              <a:alphaModFix/>
            </a:blip>
            <a:srcRect/>
            <a:stretch/>
          </p:blipFill>
          <p:spPr>
            <a:xfrm>
              <a:off x="9849258" y="4234188"/>
              <a:ext cx="1658240" cy="829120"/>
            </a:xfrm>
            <a:prstGeom prst="rect">
              <a:avLst/>
            </a:prstGeom>
            <a:noFill/>
            <a:ln>
              <a:noFill/>
            </a:ln>
          </p:spPr>
        </p:pic>
        <p:pic>
          <p:nvPicPr>
            <p:cNvPr id="99" name="Google Shape;99;p33"/>
            <p:cNvPicPr preferRelativeResize="0"/>
            <p:nvPr/>
          </p:nvPicPr>
          <p:blipFill rotWithShape="1">
            <a:blip r:embed="rId10">
              <a:alphaModFix/>
            </a:blip>
            <a:srcRect/>
            <a:stretch/>
          </p:blipFill>
          <p:spPr>
            <a:xfrm>
              <a:off x="10165331" y="3525094"/>
              <a:ext cx="1537717" cy="548154"/>
            </a:xfrm>
            <a:prstGeom prst="rect">
              <a:avLst/>
            </a:prstGeom>
            <a:noFill/>
            <a:ln>
              <a:noFill/>
            </a:ln>
          </p:spPr>
        </p:pic>
        <p:pic>
          <p:nvPicPr>
            <p:cNvPr id="100" name="Google Shape;100;p33"/>
            <p:cNvPicPr preferRelativeResize="0"/>
            <p:nvPr/>
          </p:nvPicPr>
          <p:blipFill rotWithShape="1">
            <a:blip r:embed="rId11">
              <a:alphaModFix/>
            </a:blip>
            <a:srcRect/>
            <a:stretch/>
          </p:blipFill>
          <p:spPr>
            <a:xfrm>
              <a:off x="7857126" y="5191320"/>
              <a:ext cx="941636" cy="473604"/>
            </a:xfrm>
            <a:prstGeom prst="rect">
              <a:avLst/>
            </a:prstGeom>
            <a:noFill/>
            <a:ln>
              <a:noFill/>
            </a:ln>
          </p:spPr>
        </p:pic>
        <p:pic>
          <p:nvPicPr>
            <p:cNvPr id="101" name="Google Shape;101;p33"/>
            <p:cNvPicPr preferRelativeResize="0"/>
            <p:nvPr/>
          </p:nvPicPr>
          <p:blipFill rotWithShape="1">
            <a:blip r:embed="rId12">
              <a:alphaModFix/>
            </a:blip>
            <a:srcRect/>
            <a:stretch/>
          </p:blipFill>
          <p:spPr>
            <a:xfrm>
              <a:off x="8892209" y="5188937"/>
              <a:ext cx="1233498" cy="470125"/>
            </a:xfrm>
            <a:prstGeom prst="rect">
              <a:avLst/>
            </a:prstGeom>
            <a:noFill/>
            <a:ln>
              <a:noFill/>
            </a:ln>
          </p:spPr>
        </p:pic>
        <p:pic>
          <p:nvPicPr>
            <p:cNvPr id="102" name="Google Shape;102;p33"/>
            <p:cNvPicPr preferRelativeResize="0"/>
            <p:nvPr/>
          </p:nvPicPr>
          <p:blipFill rotWithShape="1">
            <a:blip r:embed="rId13">
              <a:alphaModFix/>
            </a:blip>
            <a:srcRect/>
            <a:stretch/>
          </p:blipFill>
          <p:spPr>
            <a:xfrm>
              <a:off x="7696432" y="3570857"/>
              <a:ext cx="1342471" cy="383563"/>
            </a:xfrm>
            <a:prstGeom prst="rect">
              <a:avLst/>
            </a:prstGeom>
            <a:noFill/>
            <a:ln>
              <a:noFill/>
            </a:ln>
          </p:spPr>
        </p:pic>
        <p:pic>
          <p:nvPicPr>
            <p:cNvPr id="103" name="Google Shape;103;p33"/>
            <p:cNvPicPr preferRelativeResize="0"/>
            <p:nvPr/>
          </p:nvPicPr>
          <p:blipFill rotWithShape="1">
            <a:blip r:embed="rId14">
              <a:alphaModFix/>
            </a:blip>
            <a:srcRect/>
            <a:stretch/>
          </p:blipFill>
          <p:spPr>
            <a:xfrm>
              <a:off x="9735447" y="2853796"/>
              <a:ext cx="1651813" cy="370423"/>
            </a:xfrm>
            <a:prstGeom prst="rect">
              <a:avLst/>
            </a:prstGeom>
            <a:noFill/>
            <a:ln>
              <a:noFill/>
            </a:ln>
          </p:spPr>
        </p:pic>
        <p:pic>
          <p:nvPicPr>
            <p:cNvPr id="104" name="Google Shape;104;p33"/>
            <p:cNvPicPr preferRelativeResize="0"/>
            <p:nvPr/>
          </p:nvPicPr>
          <p:blipFill rotWithShape="1">
            <a:blip r:embed="rId15">
              <a:alphaModFix/>
            </a:blip>
            <a:srcRect/>
            <a:stretch/>
          </p:blipFill>
          <p:spPr>
            <a:xfrm>
              <a:off x="10362618" y="5174248"/>
              <a:ext cx="1024642" cy="436979"/>
            </a:xfrm>
            <a:prstGeom prst="rect">
              <a:avLst/>
            </a:prstGeom>
            <a:noFill/>
            <a:ln>
              <a:noFill/>
            </a:ln>
          </p:spPr>
        </p:pic>
        <p:pic>
          <p:nvPicPr>
            <p:cNvPr id="105" name="Google Shape;105;p33"/>
            <p:cNvPicPr preferRelativeResize="0"/>
            <p:nvPr/>
          </p:nvPicPr>
          <p:blipFill rotWithShape="1">
            <a:blip r:embed="rId16">
              <a:alphaModFix/>
            </a:blip>
            <a:srcRect/>
            <a:stretch/>
          </p:blipFill>
          <p:spPr>
            <a:xfrm>
              <a:off x="6375290" y="5191126"/>
              <a:ext cx="1321142" cy="412099"/>
            </a:xfrm>
            <a:prstGeom prst="rect">
              <a:avLst/>
            </a:prstGeom>
            <a:noFill/>
            <a:ln>
              <a:noFill/>
            </a:ln>
          </p:spPr>
        </p:pic>
        <p:pic>
          <p:nvPicPr>
            <p:cNvPr id="106" name="Google Shape;106;p33"/>
            <p:cNvPicPr preferRelativeResize="0"/>
            <p:nvPr/>
          </p:nvPicPr>
          <p:blipFill rotWithShape="1">
            <a:blip r:embed="rId17">
              <a:alphaModFix/>
            </a:blip>
            <a:srcRect/>
            <a:stretch/>
          </p:blipFill>
          <p:spPr>
            <a:xfrm>
              <a:off x="9240054" y="3509719"/>
              <a:ext cx="656590" cy="531678"/>
            </a:xfrm>
            <a:prstGeom prst="rect">
              <a:avLst/>
            </a:prstGeom>
            <a:noFill/>
            <a:ln>
              <a:noFill/>
            </a:ln>
          </p:spPr>
        </p:pic>
      </p:grpSp>
      <p:sp>
        <p:nvSpPr>
          <p:cNvPr id="107" name="Google Shape;107;p33"/>
          <p:cNvSpPr/>
          <p:nvPr/>
        </p:nvSpPr>
        <p:spPr>
          <a:xfrm>
            <a:off x="998996" y="1196503"/>
            <a:ext cx="4560333" cy="417037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rgbClr val="1A5673"/>
                </a:solidFill>
                <a:latin typeface="Arial"/>
                <a:ea typeface="Arial"/>
                <a:cs typeface="Arial"/>
                <a:sym typeface="Arial"/>
              </a:rPr>
              <a:t>Colophon </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Copyright © 2021 by BUSGoCircular consortium</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Use of any knowledge, information or data contained in this document shall be at the user's sole risk. Neither the BUSGoCircular Consortium nor any of its members, their officers, employees or agents shall be liable or responsible, in negligence or otherwise, for any loss, damage or expense whatever sustained by any person as a result of the use, in any manner or form, of any knowledge, information or data contained in this document, or due to any inaccuracy, omission or error therein contained. If you notice information in this publication that you believe should be corrected or updated, please get in contact with the project coordinator. </a:t>
            </a:r>
            <a:endParaRPr sz="1200" b="0" i="0" u="none" strike="noStrike" cap="none">
              <a:solidFill>
                <a:schemeClr val="dk1"/>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The authors intended not to use any copyrighted material for the publication or, if not possible, to indicate the copyright of the respective object. The copyright for any material created by the authors is reserved. Any duplication or use of objects such as diagrams, sounds or texts in other electronic or printed publications is not permitted without the author's agreement </a:t>
            </a:r>
            <a:endParaRPr sz="1200" b="0" i="0" u="none" strike="noStrike" cap="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dt" idx="10"/>
          </p:nvPr>
        </p:nvSpPr>
        <p:spPr>
          <a:xfrm>
            <a:off x="1262623" y="6101803"/>
            <a:ext cx="66316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pic>
        <p:nvPicPr>
          <p:cNvPr id="11" name="Google Shape;11;p28"/>
          <p:cNvPicPr preferRelativeResize="0"/>
          <p:nvPr/>
        </p:nvPicPr>
        <p:blipFill rotWithShape="1">
          <a:blip r:embed="rId8">
            <a:alphaModFix amt="70000"/>
          </a:blip>
          <a:srcRect l="55789" r="-34096"/>
          <a:stretch/>
        </p:blipFill>
        <p:spPr>
          <a:xfrm>
            <a:off x="9701099" y="3667339"/>
            <a:ext cx="4432178" cy="3175163"/>
          </a:xfrm>
          <a:prstGeom prst="rect">
            <a:avLst/>
          </a:prstGeom>
          <a:noFill/>
          <a:ln>
            <a:noFill/>
          </a:ln>
        </p:spPr>
      </p:pic>
      <p:sp>
        <p:nvSpPr>
          <p:cNvPr id="12" name="Google Shape;12;p28"/>
          <p:cNvSpPr txBox="1">
            <a:spLocks noGrp="1"/>
          </p:cNvSpPr>
          <p:nvPr>
            <p:ph type="ftr" idx="11"/>
          </p:nvPr>
        </p:nvSpPr>
        <p:spPr>
          <a:xfrm>
            <a:off x="2078182" y="6101803"/>
            <a:ext cx="8944494" cy="38638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28"/>
          <p:cNvSpPr txBox="1">
            <a:spLocks noGrp="1"/>
          </p:cNvSpPr>
          <p:nvPr>
            <p:ph type="sldNum" idx="12"/>
          </p:nvPr>
        </p:nvSpPr>
        <p:spPr>
          <a:xfrm>
            <a:off x="11152130" y="6123061"/>
            <a:ext cx="76505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pic>
        <p:nvPicPr>
          <p:cNvPr id="14" name="Google Shape;14;p28"/>
          <p:cNvPicPr preferRelativeResize="0"/>
          <p:nvPr/>
        </p:nvPicPr>
        <p:blipFill rotWithShape="1">
          <a:blip r:embed="rId9">
            <a:alphaModFix amt="70000"/>
          </a:blip>
          <a:srcRect r="61689"/>
          <a:stretch/>
        </p:blipFill>
        <p:spPr>
          <a:xfrm>
            <a:off x="0" y="-46182"/>
            <a:ext cx="2665708" cy="3903419"/>
          </a:xfrm>
          <a:prstGeom prst="rect">
            <a:avLst/>
          </a:prstGeom>
          <a:noFill/>
          <a:ln>
            <a:noFill/>
          </a:ln>
        </p:spPr>
      </p:pic>
      <p:pic>
        <p:nvPicPr>
          <p:cNvPr id="15" name="Google Shape;15;p28"/>
          <p:cNvPicPr preferRelativeResize="0"/>
          <p:nvPr/>
        </p:nvPicPr>
        <p:blipFill rotWithShape="1">
          <a:blip r:embed="rId10">
            <a:alphaModFix/>
          </a:blip>
          <a:srcRect/>
          <a:stretch/>
        </p:blipFill>
        <p:spPr>
          <a:xfrm>
            <a:off x="9508958" y="583172"/>
            <a:ext cx="2408230" cy="1354629"/>
          </a:xfrm>
          <a:prstGeom prst="rect">
            <a:avLst/>
          </a:prstGeom>
          <a:noFill/>
          <a:ln>
            <a:noFill/>
          </a:ln>
        </p:spPr>
      </p:pic>
      <p:sp>
        <p:nvSpPr>
          <p:cNvPr id="16" name="Google Shape;16;p28"/>
          <p:cNvSpPr txBox="1">
            <a:spLocks noGrp="1"/>
          </p:cNvSpPr>
          <p:nvPr>
            <p:ph type="title"/>
          </p:nvPr>
        </p:nvSpPr>
        <p:spPr>
          <a:xfrm>
            <a:off x="2078182" y="609600"/>
            <a:ext cx="7430776" cy="1320800"/>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0"/>
              </a:spcBef>
              <a:spcAft>
                <a:spcPts val="0"/>
              </a:spcAft>
              <a:buClr>
                <a:srgbClr val="011855"/>
              </a:buClr>
              <a:buSzPts val="3600"/>
              <a:buFont typeface="Arial"/>
              <a:buNone/>
              <a:defRPr sz="3600" b="0" i="0" u="none" strike="noStrike" cap="none">
                <a:solidFill>
                  <a:srgbClr val="01185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7" name="Google Shape;17;p28"/>
          <p:cNvSpPr txBox="1">
            <a:spLocks noGrp="1"/>
          </p:cNvSpPr>
          <p:nvPr>
            <p:ph type="body" idx="1"/>
          </p:nvPr>
        </p:nvSpPr>
        <p:spPr>
          <a:xfrm>
            <a:off x="2078182" y="2045494"/>
            <a:ext cx="8944494" cy="388077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1pPr>
            <a:lvl2pPr marL="914400" marR="0" lvl="1"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3pPr>
            <a:lvl4pPr marL="1828800" marR="0" lvl="3"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4pPr>
            <a:lvl5pPr marL="2286000" marR="0" lvl="4" indent="-330200" algn="l" rtl="0">
              <a:lnSpc>
                <a:spcPct val="100000"/>
              </a:lnSpc>
              <a:spcBef>
                <a:spcPts val="1000"/>
              </a:spcBef>
              <a:spcAft>
                <a:spcPts val="0"/>
              </a:spcAft>
              <a:buClr>
                <a:schemeClr val="accent1"/>
              </a:buClr>
              <a:buSzPts val="1600"/>
              <a:buFont typeface="Arial"/>
              <a:buChar char="•"/>
              <a:defRPr sz="2000" b="0" i="0" u="none" strike="noStrike" cap="none">
                <a:solidFill>
                  <a:schemeClr val="dk1"/>
                </a:solidFill>
                <a:latin typeface="Arial"/>
                <a:ea typeface="Arial"/>
                <a:cs typeface="Arial"/>
                <a:sym typeface="Arial"/>
              </a:defRPr>
            </a:lvl5pPr>
            <a:lvl6pPr marL="2743200" marR="0" lvl="5"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a:buChar char="►"/>
              <a:defRPr sz="1200" b="0" i="0" u="none" strike="noStrike" cap="none">
                <a:solidFill>
                  <a:srgbClr val="7A7C7A"/>
                </a:solidFill>
                <a:latin typeface="Trebuchet MS"/>
                <a:ea typeface="Trebuchet MS"/>
                <a:cs typeface="Trebuchet MS"/>
                <a:sym typeface="Trebuchet MS"/>
              </a:defRPr>
            </a:lvl9pPr>
          </a:lstStyle>
          <a:p>
            <a:endParaRPr/>
          </a:p>
        </p:txBody>
      </p:sp>
      <p:pic>
        <p:nvPicPr>
          <p:cNvPr id="18" name="Google Shape;18;p28" descr="A picture containing flower, sunflower&#10;&#10;Description automatically generated"/>
          <p:cNvPicPr preferRelativeResize="0"/>
          <p:nvPr/>
        </p:nvPicPr>
        <p:blipFill rotWithShape="1">
          <a:blip r:embed="rId11">
            <a:alphaModFix/>
          </a:blip>
          <a:srcRect/>
          <a:stretch/>
        </p:blipFill>
        <p:spPr>
          <a:xfrm>
            <a:off x="637308" y="6080547"/>
            <a:ext cx="611459" cy="4076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nstructionblog.autodesk.com/collaboration-construction/#:~:text=At%20its%20core%2C%20%E2%80%9Ccollaboration%20in,get%20the%20information%20they%20need"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onstructionblog.autodesk.com/collaboration-construction/#:~:text=At%20its%20core%2C%20%E2%80%9Ccollaboration%20in,get%20the%20information%20they%20nee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file/d/1XKTqhfOypYgGWAl0tnMHiNGacsAYEKX1/vie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circle-economy.com/circular-economy/key-elemen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ur-lex.europa.eu/EN/legal-content/glossary/circular-economy.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file/d/1keRvTmdEZRRvOA-m8hb2jlQaj7psD2P5/vie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vironment.ec.europa.eu/strategy/circular-economy-action-plan_en" TargetMode="External"/><Relationship Id="rId7" Type="http://schemas.openxmlformats.org/officeDocument/2006/relationships/hyperlink" Target="https://southernwasteregion.ie/sites/default/files/Circular%20Economy%20Checklist%20Construction%20Designers.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metabolic.nl/wp-content/uploads/2019/02/roadmap_circular_land_tendering.pdf" TargetMode="External"/><Relationship Id="rId5" Type="http://schemas.openxmlformats.org/officeDocument/2006/relationships/hyperlink" Target="https://drive.google.com/file/d/1miNS6IYTeFNteZoiI_vC0e8XtjGXwKDH/view" TargetMode="External"/><Relationship Id="rId4" Type="http://schemas.openxmlformats.org/officeDocument/2006/relationships/hyperlink" Target="https://ec.europa.eu/environment/gpp/pdf/Public_procurement_circular_economy_brochure.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c.europa.eu/environment/eussd/pdf/Level_publication_EN.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drive.google.com/file/d/1Q9eluKr4bI8YWLByPuAoq5Kh3nMRsfv_/view" TargetMode="External"/><Relationship Id="rId4" Type="http://schemas.openxmlformats.org/officeDocument/2006/relationships/hyperlink" Target="https://finance.ec.europa.eu/sustainable-finance/tools-and-standards/eu-taxonomy-sustainable-activities_en"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rive.google.com/file/d/15BeaLUm-U15OonovpzPlF17s7NhOHOyB/view"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v.ie/en/publication/4221c-waste-action-plan-for-a-circular-econom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gov.ie/en/publication/b542d-whole-of-government-circular-economy-strategy-2022-2023-living-more-using-less/" TargetMode="External"/><Relationship Id="rId4" Type="http://schemas.openxmlformats.org/officeDocument/2006/relationships/hyperlink" Target="https://www.oireachtas.ie/en/bills/bill/2022/3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dublincity.ie/sites/default/files/2021-12/dcc-green-blue-roof-guide-2021.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202020vision.com.au/media/41918/growing_green_guide_ebook_130214.pdf" TargetMode="External"/><Relationship Id="rId4" Type="http://schemas.openxmlformats.org/officeDocument/2006/relationships/hyperlink" Target="https://www.dlrcoco.ie/sites/default/files/atoms/files/appendix16.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spreadsheets/d/1DTte4Ph8pQ4lKzYGFt2_S-d1Z_Rmd9-i/edit?usp=sharing&amp;ouid=112148808974461842163&amp;rtpof=true&amp;sd=true"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enterprise-ireland.com/en/productivity/build-a-green-sustainable-business/"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constructionblog.autodesk.com/collaboration-construction/#:~:text=At%20its%20core%2C%20%E2%80%9Ccollaboration%20in,get%20the%20information%20they%20nee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
          <p:cNvSpPr txBox="1">
            <a:spLocks noGrp="1"/>
          </p:cNvSpPr>
          <p:nvPr>
            <p:ph type="subTitle" idx="1"/>
          </p:nvPr>
        </p:nvSpPr>
        <p:spPr>
          <a:xfrm>
            <a:off x="1926450" y="5423874"/>
            <a:ext cx="8339100" cy="4764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600"/>
              <a:buNone/>
            </a:pPr>
            <a:r>
              <a:rPr lang="en-US"/>
              <a:t>Circular Economy in the Construction Industry</a:t>
            </a:r>
            <a:endParaRPr/>
          </a:p>
        </p:txBody>
      </p:sp>
      <p:sp>
        <p:nvSpPr>
          <p:cNvPr id="113" name="Google Shape;113;p1"/>
          <p:cNvSpPr txBox="1">
            <a:spLocks noGrp="1"/>
          </p:cNvSpPr>
          <p:nvPr>
            <p:ph type="ctrTitle"/>
          </p:nvPr>
        </p:nvSpPr>
        <p:spPr>
          <a:xfrm>
            <a:off x="1926450" y="4118751"/>
            <a:ext cx="8339100" cy="1176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600"/>
              <a:buNone/>
            </a:pPr>
            <a:r>
              <a:rPr lang="en-US" b="1"/>
              <a:t>Circular Economy Across the Value Chain</a:t>
            </a:r>
            <a:endParaRPr sz="4900"/>
          </a:p>
        </p:txBody>
      </p:sp>
      <p:sp>
        <p:nvSpPr>
          <p:cNvPr id="115" name="Google Shape;115;p1"/>
          <p:cNvSpPr txBox="1"/>
          <p:nvPr/>
        </p:nvSpPr>
        <p:spPr>
          <a:xfrm>
            <a:off x="1926513" y="3926856"/>
            <a:ext cx="8339100" cy="500309"/>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accent1"/>
              </a:buClr>
              <a:buSzPts val="1600"/>
              <a:buFont typeface="Arial"/>
              <a:buNone/>
            </a:pPr>
            <a:r>
              <a:rPr lang="en-US" sz="2000" b="0" i="0" u="none" strike="noStrike" cap="none">
                <a:solidFill>
                  <a:srgbClr val="A5A8A5"/>
                </a:solidFill>
                <a:latin typeface="Arial"/>
                <a:ea typeface="Arial"/>
                <a:cs typeface="Arial"/>
                <a:sym typeface="Arial"/>
              </a:rPr>
              <a:t>Module 11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06828d4071_1_1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Key Takeaways</a:t>
            </a:r>
            <a:endParaRPr/>
          </a:p>
        </p:txBody>
      </p:sp>
      <p:sp>
        <p:nvSpPr>
          <p:cNvPr id="188" name="Google Shape;188;g206828d4071_1_17"/>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Char char="•"/>
            </a:pPr>
            <a:r>
              <a:rPr lang="en-US"/>
              <a:t>Collaboration in construction requires teams to work together toward a common goal.</a:t>
            </a:r>
            <a:endParaRPr/>
          </a:p>
          <a:p>
            <a:pPr marL="457200" lvl="0" indent="-330200" algn="l" rtl="0">
              <a:lnSpc>
                <a:spcPct val="115000"/>
              </a:lnSpc>
              <a:spcBef>
                <a:spcPts val="1000"/>
              </a:spcBef>
              <a:spcAft>
                <a:spcPts val="0"/>
              </a:spcAft>
              <a:buSzPts val="1600"/>
              <a:buChar char="•"/>
            </a:pPr>
            <a:r>
              <a:rPr lang="en-US"/>
              <a:t>With collaborative construction, all stakeholders can access the main goals and plans at any time.</a:t>
            </a:r>
            <a:endParaRPr/>
          </a:p>
          <a:p>
            <a:pPr marL="457200" lvl="0" indent="-330200" algn="l" rtl="0">
              <a:lnSpc>
                <a:spcPct val="115000"/>
              </a:lnSpc>
              <a:spcBef>
                <a:spcPts val="1000"/>
              </a:spcBef>
              <a:spcAft>
                <a:spcPts val="0"/>
              </a:spcAft>
              <a:buSzPts val="1600"/>
              <a:buChar char="•"/>
            </a:pPr>
            <a:r>
              <a:rPr lang="en-US"/>
              <a:t>Around 43% of the highest trust construction firms place collaboration as a central goal when working on a project.</a:t>
            </a:r>
            <a:endParaRPr/>
          </a:p>
          <a:p>
            <a:pPr marL="457200" lvl="0" indent="-330200" algn="l" rtl="0">
              <a:lnSpc>
                <a:spcPct val="115000"/>
              </a:lnSpc>
              <a:spcBef>
                <a:spcPts val="1000"/>
              </a:spcBef>
              <a:spcAft>
                <a:spcPts val="0"/>
              </a:spcAft>
              <a:buSzPts val="1600"/>
              <a:buChar char="•"/>
            </a:pPr>
            <a:r>
              <a:rPr lang="en-US"/>
              <a:t>Collaboration can have challenges such as trouble with growing pains when getting used to a new system, changing job site and workplace culture, and the potential for higher upfront costs.</a:t>
            </a:r>
            <a:endParaRPr/>
          </a:p>
          <a:p>
            <a:pPr marL="457200" lvl="0" indent="-330200" algn="l" rtl="0">
              <a:lnSpc>
                <a:spcPct val="115000"/>
              </a:lnSpc>
              <a:spcBef>
                <a:spcPts val="1000"/>
              </a:spcBef>
              <a:spcAft>
                <a:spcPts val="0"/>
              </a:spcAft>
              <a:buSzPts val="1600"/>
              <a:buChar char="•"/>
            </a:pPr>
            <a:r>
              <a:rPr lang="en-US"/>
              <a:t>The benefits of collaboration may include fewer changes and rework, a higher likelihood of an on-time delivery, higher profits, fewer wasted materials, and other important positives.</a:t>
            </a:r>
            <a:endParaRPr/>
          </a:p>
          <a:p>
            <a:pPr marL="0" lvl="0" indent="0" algn="l" rtl="0">
              <a:lnSpc>
                <a:spcPct val="115000"/>
              </a:lnSpc>
              <a:spcBef>
                <a:spcPts val="1000"/>
              </a:spcBef>
              <a:spcAft>
                <a:spcPts val="1000"/>
              </a:spcAft>
              <a:buNone/>
            </a:pPr>
            <a:endParaRPr/>
          </a:p>
        </p:txBody>
      </p:sp>
      <p:sp>
        <p:nvSpPr>
          <p:cNvPr id="189" name="Google Shape;189;g206828d4071_1_1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10</a:t>
            </a:fld>
            <a:endParaRPr/>
          </a:p>
        </p:txBody>
      </p:sp>
      <p:sp>
        <p:nvSpPr>
          <p:cNvPr id="190" name="Google Shape;190;g206828d4071_1_17"/>
          <p:cNvSpPr txBox="1"/>
          <p:nvPr/>
        </p:nvSpPr>
        <p:spPr>
          <a:xfrm>
            <a:off x="1837700" y="6136250"/>
            <a:ext cx="7746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3"/>
              </a:rPr>
              <a:t>https://constructionblog.autodesk.com/collaboration-construction/#:~:text=At%20its%20core%2C%20%E2%80%9Ccollaboration%20in,get%20the%20information%20they%20need</a:t>
            </a:r>
            <a:r>
              <a:rPr lang="en-US" sz="1000"/>
              <a:t>. </a:t>
            </a:r>
            <a:endParaRPr sz="100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06828d4071_1_26"/>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Key Takeaways</a:t>
            </a:r>
            <a:endParaRPr/>
          </a:p>
        </p:txBody>
      </p:sp>
      <p:sp>
        <p:nvSpPr>
          <p:cNvPr id="197" name="Google Shape;197;g206828d4071_1_26"/>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457200" lvl="0" indent="-330200" algn="l" rtl="0">
              <a:lnSpc>
                <a:spcPct val="115000"/>
              </a:lnSpc>
              <a:spcBef>
                <a:spcPts val="1000"/>
              </a:spcBef>
              <a:spcAft>
                <a:spcPts val="0"/>
              </a:spcAft>
              <a:buSzPts val="1600"/>
              <a:buChar char="•"/>
            </a:pPr>
            <a:r>
              <a:rPr lang="en-US"/>
              <a:t>Successful collaboration in construction builds trust, is seamless, is inclusive, defines clear roles and responsibilities, and prioritizes high-quality communication.</a:t>
            </a:r>
            <a:endParaRPr/>
          </a:p>
          <a:p>
            <a:pPr marL="457200" lvl="0" indent="-330200" algn="l" rtl="0">
              <a:lnSpc>
                <a:spcPct val="115000"/>
              </a:lnSpc>
              <a:spcBef>
                <a:spcPts val="1000"/>
              </a:spcBef>
              <a:spcAft>
                <a:spcPts val="0"/>
              </a:spcAft>
              <a:buSzPts val="1600"/>
              <a:buChar char="•"/>
            </a:pPr>
            <a:r>
              <a:rPr lang="en-US"/>
              <a:t>Emphasizing collaborative communication between the key players in the design and preconstruction phases of a project has a positive impact on long-term results.</a:t>
            </a:r>
            <a:endParaRPr/>
          </a:p>
          <a:p>
            <a:pPr marL="457200" lvl="0" indent="-330200" algn="l" rtl="0">
              <a:lnSpc>
                <a:spcPct val="115000"/>
              </a:lnSpc>
              <a:spcBef>
                <a:spcPts val="1000"/>
              </a:spcBef>
              <a:spcAft>
                <a:spcPts val="0"/>
              </a:spcAft>
              <a:buSzPts val="1600"/>
              <a:buChar char="•"/>
            </a:pPr>
            <a:r>
              <a:rPr lang="en-US"/>
              <a:t>Developing a more collaborative culture is possible by changing project delivery methods, starting with collaboration with the original contract, embracing diversity, using collaboration tools, encouraging accountability, and focusing on human interaction.</a:t>
            </a:r>
            <a:endParaRPr/>
          </a:p>
          <a:p>
            <a:pPr marL="457200" lvl="0" indent="-330200" algn="l" rtl="0">
              <a:lnSpc>
                <a:spcPct val="115000"/>
              </a:lnSpc>
              <a:spcBef>
                <a:spcPts val="1000"/>
              </a:spcBef>
              <a:spcAft>
                <a:spcPts val="1000"/>
              </a:spcAft>
              <a:buSzPts val="1600"/>
              <a:buChar char="•"/>
            </a:pPr>
            <a:r>
              <a:rPr lang="en-US"/>
              <a:t>Trust and collaboration go hand-in-hand. High-trust firms are half as likely to have problems linked to slow data exchanges and twice as confident about meeting their budgets and project schedules.</a:t>
            </a:r>
            <a:endParaRPr/>
          </a:p>
        </p:txBody>
      </p:sp>
      <p:sp>
        <p:nvSpPr>
          <p:cNvPr id="198" name="Google Shape;198;g206828d4071_1_26"/>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99" name="Google Shape;199;g206828d4071_1_26"/>
          <p:cNvSpPr txBox="1"/>
          <p:nvPr/>
        </p:nvSpPr>
        <p:spPr>
          <a:xfrm>
            <a:off x="1837700" y="6136250"/>
            <a:ext cx="7746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3"/>
              </a:rPr>
              <a:t>https://constructionblog.autodesk.com/collaboration-construction/#:~:text=At%20its%20core%2C%20%E2%80%9Ccollaboration%20in,get%20the%20information%20they%20need</a:t>
            </a:r>
            <a:r>
              <a:rPr lang="en-US" sz="1000"/>
              <a:t>. </a:t>
            </a:r>
            <a:endParaRPr sz="100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8"/>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Collaboration and Knowledge sharing</a:t>
            </a:r>
            <a:br>
              <a:rPr lang="en-US"/>
            </a:br>
            <a:endParaRPr/>
          </a:p>
        </p:txBody>
      </p:sp>
      <p:sp>
        <p:nvSpPr>
          <p:cNvPr id="206" name="Google Shape;206;p8"/>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1000"/>
              </a:spcBef>
              <a:spcAft>
                <a:spcPts val="0"/>
              </a:spcAft>
              <a:buNone/>
            </a:pPr>
            <a:r>
              <a:rPr lang="en-US" sz="1800" u="sng">
                <a:solidFill>
                  <a:schemeClr val="hlink"/>
                </a:solidFill>
                <a:hlinkClick r:id="rId3"/>
              </a:rPr>
              <a:t>https://drive.google.com/file/d/1XKTqhfOypYgGWAl0tnMHiNGacsAYEKX1/view</a:t>
            </a:r>
            <a:endParaRPr sz="1800"/>
          </a:p>
          <a:p>
            <a:pPr marL="0" lvl="0" indent="0" algn="ctr" rtl="0">
              <a:lnSpc>
                <a:spcPct val="150000"/>
              </a:lnSpc>
              <a:spcBef>
                <a:spcPts val="1000"/>
              </a:spcBef>
              <a:spcAft>
                <a:spcPts val="0"/>
              </a:spcAft>
              <a:buNone/>
            </a:pPr>
            <a:r>
              <a:rPr lang="en-US" sz="1800"/>
              <a:t>Video - Importance of networking</a:t>
            </a:r>
            <a:endParaRPr sz="1800"/>
          </a:p>
        </p:txBody>
      </p:sp>
      <p:sp>
        <p:nvSpPr>
          <p:cNvPr id="207" name="Google Shape;207;p8"/>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Integration and Implementation of Circular Economy in the Workplace</a:t>
            </a:r>
            <a:endParaRPr/>
          </a:p>
        </p:txBody>
      </p:sp>
      <p:sp>
        <p:nvSpPr>
          <p:cNvPr id="214" name="Google Shape;214;p9"/>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13</a:t>
            </a:fld>
            <a:endParaRPr/>
          </a:p>
        </p:txBody>
      </p:sp>
      <p:pic>
        <p:nvPicPr>
          <p:cNvPr id="215" name="Google Shape;215;p9"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06828d4071_1_3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How to Implement Circular Economy </a:t>
            </a:r>
            <a:endParaRPr/>
          </a:p>
        </p:txBody>
      </p:sp>
      <p:sp>
        <p:nvSpPr>
          <p:cNvPr id="222" name="Google Shape;222;g206828d4071_1_37"/>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To implement circular economy in the construction industry the gaps existing within your company must be mapped and education and upskilling must then follow in order to implement this.</a:t>
            </a:r>
            <a:endParaRPr/>
          </a:p>
          <a:p>
            <a:pPr marL="0" lvl="0" indent="0" algn="l" rtl="0">
              <a:lnSpc>
                <a:spcPct val="115000"/>
              </a:lnSpc>
              <a:spcBef>
                <a:spcPts val="1000"/>
              </a:spcBef>
              <a:spcAft>
                <a:spcPts val="0"/>
              </a:spcAft>
              <a:buNone/>
            </a:pPr>
            <a:r>
              <a:rPr lang="en-US"/>
              <a:t>It is not necessary for the every person to be an expert in every element of the circular economy, however, it is vital that every team has an expert on each element of the circular economy.</a:t>
            </a:r>
            <a:endParaRPr/>
          </a:p>
        </p:txBody>
      </p:sp>
      <p:sp>
        <p:nvSpPr>
          <p:cNvPr id="223" name="Google Shape;223;g206828d4071_1_3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14</a:t>
            </a:fld>
            <a:endParaRPr/>
          </a:p>
        </p:txBody>
      </p:sp>
      <p:pic>
        <p:nvPicPr>
          <p:cNvPr id="224" name="Google Shape;224;g206828d4071_1_37"/>
          <p:cNvPicPr preferRelativeResize="0"/>
          <p:nvPr/>
        </p:nvPicPr>
        <p:blipFill>
          <a:blip r:embed="rId3">
            <a:alphaModFix/>
          </a:blip>
          <a:stretch>
            <a:fillRect/>
          </a:stretch>
        </p:blipFill>
        <p:spPr>
          <a:xfrm>
            <a:off x="6533781" y="1930500"/>
            <a:ext cx="5353419" cy="3262437"/>
          </a:xfrm>
          <a:prstGeom prst="rect">
            <a:avLst/>
          </a:prstGeom>
          <a:noFill/>
          <a:ln>
            <a:noFill/>
          </a:ln>
        </p:spPr>
      </p:pic>
      <p:sp>
        <p:nvSpPr>
          <p:cNvPr id="225" name="Google Shape;225;g206828d4071_1_37"/>
          <p:cNvSpPr txBox="1"/>
          <p:nvPr/>
        </p:nvSpPr>
        <p:spPr>
          <a:xfrm>
            <a:off x="6533775" y="5192925"/>
            <a:ext cx="45783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800" i="1"/>
              <a:t>Source: </a:t>
            </a:r>
            <a:r>
              <a:rPr lang="en-US" sz="800" u="sng">
                <a:solidFill>
                  <a:schemeClr val="hlink"/>
                </a:solidFill>
                <a:hlinkClick r:id="rId4"/>
              </a:rPr>
              <a:t>https://www.circle-economy.com/circular-economy/key-elements</a:t>
            </a:r>
            <a:r>
              <a:rPr lang="en-US" sz="800">
                <a:solidFill>
                  <a:srgbClr val="4F504F"/>
                </a:solidFill>
              </a:rPr>
              <a:t> </a:t>
            </a:r>
            <a:endParaRPr sz="800"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06828d4071_1_48"/>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Useful Tools</a:t>
            </a:r>
            <a:endParaRPr/>
          </a:p>
        </p:txBody>
      </p:sp>
      <p:sp>
        <p:nvSpPr>
          <p:cNvPr id="232" name="Google Shape;232;g206828d4071_1_48"/>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3000" b="1"/>
              <a:t>Circularity Academy</a:t>
            </a:r>
            <a:endParaRPr sz="3000" b="1"/>
          </a:p>
          <a:p>
            <a:pPr marL="0" lvl="0" indent="0" algn="l" rtl="0">
              <a:lnSpc>
                <a:spcPct val="115000"/>
              </a:lnSpc>
              <a:spcBef>
                <a:spcPts val="1000"/>
              </a:spcBef>
              <a:spcAft>
                <a:spcPts val="0"/>
              </a:spcAft>
              <a:buClr>
                <a:schemeClr val="lt1"/>
              </a:buClr>
              <a:buSzPts val="2600"/>
              <a:buFont typeface="Poppins"/>
              <a:buNone/>
            </a:pPr>
            <a:r>
              <a:rPr lang="en-US"/>
              <a:t>”CAMY”</a:t>
            </a:r>
            <a:endParaRPr b="1"/>
          </a:p>
          <a:p>
            <a:pPr marL="0" lvl="0" indent="0" algn="l" rtl="0">
              <a:lnSpc>
                <a:spcPct val="115000"/>
              </a:lnSpc>
              <a:spcBef>
                <a:spcPts val="1000"/>
              </a:spcBef>
              <a:spcAft>
                <a:spcPts val="0"/>
              </a:spcAft>
              <a:buClr>
                <a:schemeClr val="lt1"/>
              </a:buClr>
              <a:buSzPts val="2600"/>
              <a:buFont typeface="Poppins"/>
              <a:buNone/>
            </a:pPr>
            <a:r>
              <a:rPr lang="en-US"/>
              <a:t>Closing the green skills gap* is crucial to enable a circular economy. Our gamified e-learning platform boosts mass adoption of these skills. </a:t>
            </a:r>
            <a:endParaRPr/>
          </a:p>
          <a:p>
            <a:pPr marL="0" lvl="0" indent="0" algn="l" rtl="0">
              <a:lnSpc>
                <a:spcPct val="115000"/>
              </a:lnSpc>
              <a:spcBef>
                <a:spcPts val="1000"/>
              </a:spcBef>
              <a:spcAft>
                <a:spcPts val="0"/>
              </a:spcAft>
              <a:buClr>
                <a:schemeClr val="lt1"/>
              </a:buClr>
              <a:buSzPts val="2600"/>
              <a:buFont typeface="Poppins"/>
              <a:buNone/>
            </a:pPr>
            <a:r>
              <a:rPr lang="en-US"/>
              <a:t>*Linkedin's Green Skills Gap report</a:t>
            </a:r>
            <a:endParaRPr/>
          </a:p>
          <a:p>
            <a:pPr marL="0" lvl="0" indent="0" algn="l" rtl="0">
              <a:lnSpc>
                <a:spcPct val="115000"/>
              </a:lnSpc>
              <a:spcBef>
                <a:spcPts val="1000"/>
              </a:spcBef>
              <a:spcAft>
                <a:spcPts val="0"/>
              </a:spcAft>
              <a:buNone/>
            </a:pPr>
            <a:endParaRPr/>
          </a:p>
        </p:txBody>
      </p:sp>
      <p:sp>
        <p:nvSpPr>
          <p:cNvPr id="233" name="Google Shape;233;g206828d4071_1_48"/>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15</a:t>
            </a:fld>
            <a:endParaRPr/>
          </a:p>
        </p:txBody>
      </p:sp>
      <p:sp>
        <p:nvSpPr>
          <p:cNvPr id="234" name="Google Shape;234;g206828d4071_1_48"/>
          <p:cNvSpPr/>
          <p:nvPr/>
        </p:nvSpPr>
        <p:spPr>
          <a:xfrm>
            <a:off x="6697625" y="4141224"/>
            <a:ext cx="3509100" cy="7431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 name="Google Shape;235;g206828d4071_1_48"/>
          <p:cNvPicPr preferRelativeResize="0"/>
          <p:nvPr/>
        </p:nvPicPr>
        <p:blipFill>
          <a:blip r:embed="rId3">
            <a:alphaModFix/>
          </a:blip>
          <a:stretch>
            <a:fillRect/>
          </a:stretch>
        </p:blipFill>
        <p:spPr>
          <a:xfrm>
            <a:off x="7608565" y="4141225"/>
            <a:ext cx="2598236" cy="743275"/>
          </a:xfrm>
          <a:prstGeom prst="rect">
            <a:avLst/>
          </a:prstGeom>
          <a:noFill/>
          <a:ln w="9525" cap="flat" cmpd="sng">
            <a:solidFill>
              <a:schemeClr val="accent5"/>
            </a:solidFill>
            <a:prstDash val="solid"/>
            <a:round/>
            <a:headEnd type="none" w="sm" len="sm"/>
            <a:tailEnd type="none" w="sm" len="sm"/>
          </a:ln>
        </p:spPr>
      </p:pic>
      <p:sp>
        <p:nvSpPr>
          <p:cNvPr id="236" name="Google Shape;236;g206828d4071_1_48"/>
          <p:cNvSpPr txBox="1"/>
          <p:nvPr/>
        </p:nvSpPr>
        <p:spPr>
          <a:xfrm>
            <a:off x="6697626" y="4238560"/>
            <a:ext cx="2478900" cy="284700"/>
          </a:xfrm>
          <a:prstGeom prst="rect">
            <a:avLst/>
          </a:prstGeom>
          <a:noFill/>
          <a:ln>
            <a:noFill/>
          </a:ln>
        </p:spPr>
        <p:txBody>
          <a:bodyPr spcFirstLastPara="1" wrap="square" lIns="34275" tIns="34275" rIns="34275" bIns="34275" anchor="t" anchorCtr="0">
            <a:spAutoFit/>
          </a:bodyPr>
          <a:lstStyle/>
          <a:p>
            <a:pPr marL="0" lvl="0" indent="0" algn="l" rtl="0">
              <a:spcBef>
                <a:spcPts val="0"/>
              </a:spcBef>
              <a:spcAft>
                <a:spcPts val="0"/>
              </a:spcAft>
              <a:buNone/>
            </a:pPr>
            <a:r>
              <a:rPr lang="en-US" sz="1400" b="1">
                <a:solidFill>
                  <a:schemeClr val="lt1"/>
                </a:solidFill>
                <a:latin typeface="Rubik"/>
                <a:ea typeface="Rubik"/>
                <a:cs typeface="Rubik"/>
                <a:sym typeface="Rubik"/>
              </a:rPr>
              <a:t>Ganbatte</a:t>
            </a:r>
            <a:endParaRPr sz="1400" b="1">
              <a:solidFill>
                <a:schemeClr val="lt1"/>
              </a:solidFill>
              <a:latin typeface="Rubik"/>
              <a:ea typeface="Rubik"/>
              <a:cs typeface="Rubik"/>
              <a:sym typeface="Rubi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06828d4071_1_6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4200"/>
              <a:buFont typeface="Poppins"/>
              <a:buNone/>
            </a:pPr>
            <a:r>
              <a:rPr lang="en-US">
                <a:solidFill>
                  <a:schemeClr val="dk1"/>
                </a:solidFill>
              </a:rPr>
              <a:t>What is Circularity Academy?</a:t>
            </a:r>
            <a:r>
              <a:rPr lang="en-US" b="1">
                <a:solidFill>
                  <a:schemeClr val="dk1"/>
                </a:solidFill>
              </a:rPr>
              <a:t> </a:t>
            </a:r>
            <a:br>
              <a:rPr lang="en-US" b="1">
                <a:solidFill>
                  <a:schemeClr val="dk1"/>
                </a:solidFill>
              </a:rPr>
            </a:br>
            <a:r>
              <a:rPr lang="en-US" b="1">
                <a:solidFill>
                  <a:schemeClr val="dk1"/>
                </a:solidFill>
              </a:rPr>
              <a:t>Left and right menu</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243" name="Google Shape;243;g206828d4071_1_6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16</a:t>
            </a:fld>
            <a:endParaRPr/>
          </a:p>
        </p:txBody>
      </p:sp>
      <p:pic>
        <p:nvPicPr>
          <p:cNvPr id="244" name="Google Shape;244;g206828d4071_1_61"/>
          <p:cNvPicPr preferRelativeResize="0"/>
          <p:nvPr/>
        </p:nvPicPr>
        <p:blipFill>
          <a:blip r:embed="rId3">
            <a:alphaModFix/>
          </a:blip>
          <a:stretch>
            <a:fillRect/>
          </a:stretch>
        </p:blipFill>
        <p:spPr>
          <a:xfrm>
            <a:off x="3016424" y="2245354"/>
            <a:ext cx="5670661" cy="2815954"/>
          </a:xfrm>
          <a:prstGeom prst="rect">
            <a:avLst/>
          </a:prstGeom>
          <a:noFill/>
          <a:ln>
            <a:noFill/>
          </a:ln>
        </p:spPr>
      </p:pic>
      <p:sp>
        <p:nvSpPr>
          <p:cNvPr id="245" name="Google Shape;245;g206828d4071_1_61"/>
          <p:cNvSpPr txBox="1"/>
          <p:nvPr/>
        </p:nvSpPr>
        <p:spPr>
          <a:xfrm>
            <a:off x="216950" y="1930500"/>
            <a:ext cx="2471400" cy="3864900"/>
          </a:xfrm>
          <a:prstGeom prst="rect">
            <a:avLst/>
          </a:prstGeom>
          <a:noFill/>
          <a:ln w="38100" cap="flat" cmpd="sng">
            <a:solidFill>
              <a:srgbClr val="FDBD57"/>
            </a:solidFill>
            <a:prstDash val="solid"/>
            <a:round/>
            <a:headEnd type="none" w="sm" len="sm"/>
            <a:tailEnd type="none" w="sm" len="sm"/>
          </a:ln>
        </p:spPr>
        <p:txBody>
          <a:bodyPr spcFirstLastPara="1" wrap="square" lIns="34275" tIns="34275" rIns="34275" bIns="34275" anchor="t" anchorCtr="0">
            <a:spAutoFit/>
          </a:bodyPr>
          <a:lstStyle/>
          <a:p>
            <a:pPr marL="0" lvl="0" indent="0" algn="l" rtl="0">
              <a:lnSpc>
                <a:spcPct val="115000"/>
              </a:lnSpc>
              <a:spcBef>
                <a:spcPts val="0"/>
              </a:spcBef>
              <a:spcAft>
                <a:spcPts val="0"/>
              </a:spcAft>
              <a:buNone/>
            </a:pPr>
            <a:r>
              <a:rPr lang="en-US" sz="1200" b="1">
                <a:solidFill>
                  <a:schemeClr val="dk1"/>
                </a:solidFill>
              </a:rPr>
              <a:t>For playing Tracks</a:t>
            </a:r>
            <a:endParaRPr sz="1200" b="1">
              <a:solidFill>
                <a:schemeClr val="dk1"/>
              </a:solidFill>
            </a:endParaRPr>
          </a:p>
          <a:p>
            <a:pPr marL="0" lvl="0" indent="0" algn="l" rtl="0">
              <a:lnSpc>
                <a:spcPct val="115000"/>
              </a:lnSpc>
              <a:spcBef>
                <a:spcPts val="0"/>
              </a:spcBef>
              <a:spcAft>
                <a:spcPts val="0"/>
              </a:spcAft>
              <a:buNone/>
            </a:pPr>
            <a:r>
              <a:rPr lang="en-US" sz="1200">
                <a:solidFill>
                  <a:schemeClr val="dk1"/>
                </a:solidFill>
              </a:rPr>
              <a:t>From the menu on the left you can find all features for the players:</a:t>
            </a:r>
            <a:endParaRPr sz="1200" b="1">
              <a:solidFill>
                <a:schemeClr val="dk1"/>
              </a:solidFill>
            </a:endParaRPr>
          </a:p>
          <a:p>
            <a:pPr marL="0" lvl="0" indent="0" algn="l" rtl="0">
              <a:lnSpc>
                <a:spcPct val="115000"/>
              </a:lnSpc>
              <a:spcBef>
                <a:spcPts val="0"/>
              </a:spcBef>
              <a:spcAft>
                <a:spcPts val="0"/>
              </a:spcAft>
              <a:buNone/>
            </a:pPr>
            <a:r>
              <a:rPr lang="en-US" sz="1200" b="1">
                <a:solidFill>
                  <a:schemeClr val="dk1"/>
                </a:solidFill>
              </a:rPr>
              <a:t>Account</a:t>
            </a:r>
            <a:endParaRPr sz="1200" b="1">
              <a:solidFill>
                <a:schemeClr val="dk1"/>
              </a:solidFill>
            </a:endParaRPr>
          </a:p>
          <a:p>
            <a:pPr marL="0" lvl="0" indent="0" algn="l" rtl="0">
              <a:lnSpc>
                <a:spcPct val="115000"/>
              </a:lnSpc>
              <a:spcBef>
                <a:spcPts val="0"/>
              </a:spcBef>
              <a:spcAft>
                <a:spcPts val="0"/>
              </a:spcAft>
              <a:buNone/>
            </a:pPr>
            <a:r>
              <a:rPr lang="en-US" sz="1200">
                <a:solidFill>
                  <a:schemeClr val="dk1"/>
                </a:solidFill>
              </a:rPr>
              <a:t>change e-mail and other account settings</a:t>
            </a:r>
            <a:endParaRPr sz="1200" b="1">
              <a:solidFill>
                <a:schemeClr val="dk1"/>
              </a:solidFill>
            </a:endParaRPr>
          </a:p>
          <a:p>
            <a:pPr marL="0" lvl="0" indent="0" algn="l" rtl="0">
              <a:lnSpc>
                <a:spcPct val="115000"/>
              </a:lnSpc>
              <a:spcBef>
                <a:spcPts val="0"/>
              </a:spcBef>
              <a:spcAft>
                <a:spcPts val="0"/>
              </a:spcAft>
              <a:buNone/>
            </a:pPr>
            <a:r>
              <a:rPr lang="en-US" sz="1200" b="1">
                <a:solidFill>
                  <a:schemeClr val="dk1"/>
                </a:solidFill>
              </a:rPr>
              <a:t>Tracks</a:t>
            </a:r>
            <a:endParaRPr sz="1200" b="1">
              <a:solidFill>
                <a:schemeClr val="dk1"/>
              </a:solidFill>
            </a:endParaRPr>
          </a:p>
          <a:p>
            <a:pPr marL="0" lvl="0" indent="0" algn="l" rtl="0">
              <a:lnSpc>
                <a:spcPct val="115000"/>
              </a:lnSpc>
              <a:spcBef>
                <a:spcPts val="0"/>
              </a:spcBef>
              <a:spcAft>
                <a:spcPts val="0"/>
              </a:spcAft>
              <a:buNone/>
            </a:pPr>
            <a:r>
              <a:rPr lang="en-US" sz="1200">
                <a:solidFill>
                  <a:schemeClr val="dk1"/>
                </a:solidFill>
              </a:rPr>
              <a:t>Tracks are series of Games. Unless it is an open track, all tracks are invite only. As a player you’ll receive an invite from a Change Agent. </a:t>
            </a:r>
            <a:endParaRPr sz="1200" b="1">
              <a:solidFill>
                <a:schemeClr val="dk1"/>
              </a:solidFill>
            </a:endParaRPr>
          </a:p>
          <a:p>
            <a:pPr marL="0" lvl="0" indent="0" algn="l" rtl="0">
              <a:lnSpc>
                <a:spcPct val="115000"/>
              </a:lnSpc>
              <a:spcBef>
                <a:spcPts val="0"/>
              </a:spcBef>
              <a:spcAft>
                <a:spcPts val="0"/>
              </a:spcAft>
              <a:buNone/>
            </a:pPr>
            <a:r>
              <a:rPr lang="en-US" sz="1200" b="1">
                <a:solidFill>
                  <a:schemeClr val="dk1"/>
                </a:solidFill>
              </a:rPr>
              <a:t>Games</a:t>
            </a:r>
            <a:endParaRPr sz="1300" b="1">
              <a:solidFill>
                <a:schemeClr val="dk1"/>
              </a:solidFill>
            </a:endParaRPr>
          </a:p>
          <a:p>
            <a:pPr marL="0" lvl="0" indent="0" algn="l" rtl="0">
              <a:lnSpc>
                <a:spcPct val="115000"/>
              </a:lnSpc>
              <a:spcBef>
                <a:spcPts val="0"/>
              </a:spcBef>
              <a:spcAft>
                <a:spcPts val="0"/>
              </a:spcAft>
              <a:buNone/>
            </a:pPr>
            <a:r>
              <a:rPr lang="en-US" sz="1200">
                <a:solidFill>
                  <a:schemeClr val="dk1"/>
                </a:solidFill>
              </a:rPr>
              <a:t>Games are the central entity on the platform. They can be part of a track or can be played standalone. You can be invited for Teamplay sessions by Quizmasters. </a:t>
            </a:r>
            <a:endParaRPr sz="1200" b="1">
              <a:solidFill>
                <a:schemeClr val="dk1"/>
              </a:solidFill>
            </a:endParaRPr>
          </a:p>
        </p:txBody>
      </p:sp>
      <p:sp>
        <p:nvSpPr>
          <p:cNvPr id="246" name="Google Shape;246;g206828d4071_1_61"/>
          <p:cNvSpPr txBox="1"/>
          <p:nvPr/>
        </p:nvSpPr>
        <p:spPr>
          <a:xfrm>
            <a:off x="8901123" y="1930500"/>
            <a:ext cx="2852700" cy="3794100"/>
          </a:xfrm>
          <a:prstGeom prst="rect">
            <a:avLst/>
          </a:prstGeom>
          <a:noFill/>
          <a:ln w="38100" cap="flat" cmpd="sng">
            <a:solidFill>
              <a:srgbClr val="FDBD57"/>
            </a:solidFill>
            <a:prstDash val="solid"/>
            <a:round/>
            <a:headEnd type="none" w="sm" len="sm"/>
            <a:tailEnd type="none" w="sm" len="sm"/>
          </a:ln>
        </p:spPr>
        <p:txBody>
          <a:bodyPr spcFirstLastPara="1" wrap="square" lIns="34275" tIns="34275" rIns="34275" bIns="34275" anchor="t" anchorCtr="0">
            <a:spAutoFit/>
          </a:bodyPr>
          <a:lstStyle/>
          <a:p>
            <a:pPr marL="0" lvl="0" indent="0" algn="l" rtl="0">
              <a:spcBef>
                <a:spcPts val="0"/>
              </a:spcBef>
              <a:spcAft>
                <a:spcPts val="0"/>
              </a:spcAft>
              <a:buNone/>
            </a:pPr>
            <a:r>
              <a:rPr lang="en-US" sz="1100" b="1">
                <a:solidFill>
                  <a:schemeClr val="dk1"/>
                </a:solidFill>
              </a:rPr>
              <a:t>There are 4 roles on the platform</a:t>
            </a:r>
            <a:endParaRPr sz="1100" b="1">
              <a:solidFill>
                <a:schemeClr val="dk1"/>
              </a:solidFill>
            </a:endParaRPr>
          </a:p>
          <a:p>
            <a:pPr marL="0" lvl="0" indent="0" algn="l" rtl="0">
              <a:spcBef>
                <a:spcPts val="0"/>
              </a:spcBef>
              <a:spcAft>
                <a:spcPts val="0"/>
              </a:spcAft>
              <a:buNone/>
            </a:pPr>
            <a:r>
              <a:rPr lang="en-US" sz="1100" b="1">
                <a:solidFill>
                  <a:schemeClr val="dk1"/>
                </a:solidFill>
              </a:rPr>
              <a:t>Players </a:t>
            </a:r>
            <a:r>
              <a:rPr lang="en-US" sz="1100">
                <a:solidFill>
                  <a:schemeClr val="dk1"/>
                </a:solidFill>
              </a:rPr>
              <a:t>(a.k.a. learners)</a:t>
            </a:r>
            <a:endParaRPr sz="1100">
              <a:solidFill>
                <a:schemeClr val="dk1"/>
              </a:solidFill>
            </a:endParaRPr>
          </a:p>
          <a:p>
            <a:pPr marL="0" lvl="0" indent="0" algn="l" rtl="0">
              <a:spcBef>
                <a:spcPts val="0"/>
              </a:spcBef>
              <a:spcAft>
                <a:spcPts val="0"/>
              </a:spcAft>
              <a:buNone/>
            </a:pPr>
            <a:r>
              <a:rPr lang="en-US" sz="1100">
                <a:solidFill>
                  <a:schemeClr val="dk1"/>
                </a:solidFill>
              </a:rPr>
              <a:t>Play games and tracks, can be certified after finishing tracks</a:t>
            </a:r>
            <a:br>
              <a:rPr lang="en-US" sz="1100">
                <a:solidFill>
                  <a:schemeClr val="dk1"/>
                </a:solidFill>
              </a:rPr>
            </a:br>
            <a:r>
              <a:rPr lang="en-US" sz="1100" b="1">
                <a:solidFill>
                  <a:schemeClr val="dk1"/>
                </a:solidFill>
              </a:rPr>
              <a:t>Quizmasters </a:t>
            </a:r>
            <a:r>
              <a:rPr lang="en-US" sz="1100">
                <a:solidFill>
                  <a:schemeClr val="dk1"/>
                </a:solidFill>
              </a:rPr>
              <a:t>(a.k.a. Game Guides)</a:t>
            </a:r>
            <a:endParaRPr sz="1100">
              <a:solidFill>
                <a:schemeClr val="dk1"/>
              </a:solidFill>
            </a:endParaRPr>
          </a:p>
          <a:p>
            <a:pPr marL="0" lvl="0" indent="0" algn="l" rtl="0">
              <a:spcBef>
                <a:spcPts val="0"/>
              </a:spcBef>
              <a:spcAft>
                <a:spcPts val="0"/>
              </a:spcAft>
              <a:buNone/>
            </a:pPr>
            <a:r>
              <a:rPr lang="en-US" sz="1100">
                <a:solidFill>
                  <a:schemeClr val="dk1"/>
                </a:solidFill>
              </a:rPr>
              <a:t>Can guide the games in Teamplay modus. It works like Kahoot or Mentimeter. You generate a teamplay with a QR code which the players can scan. Now you can play the games as a group and discuss the outcomes</a:t>
            </a:r>
            <a:br>
              <a:rPr lang="en-US" sz="1100">
                <a:solidFill>
                  <a:schemeClr val="dk1"/>
                </a:solidFill>
              </a:rPr>
            </a:br>
            <a:r>
              <a:rPr lang="en-US" sz="1100" b="1">
                <a:solidFill>
                  <a:schemeClr val="dk1"/>
                </a:solidFill>
              </a:rPr>
              <a:t>Change Agents </a:t>
            </a:r>
            <a:r>
              <a:rPr lang="en-US" sz="1100">
                <a:solidFill>
                  <a:schemeClr val="dk1"/>
                </a:solidFill>
              </a:rPr>
              <a:t>(a.k.a. Educators)</a:t>
            </a:r>
            <a:endParaRPr sz="1100">
              <a:solidFill>
                <a:schemeClr val="dk1"/>
              </a:solidFill>
            </a:endParaRPr>
          </a:p>
          <a:p>
            <a:pPr marL="0" lvl="0" indent="0" algn="l" rtl="0">
              <a:spcBef>
                <a:spcPts val="0"/>
              </a:spcBef>
              <a:spcAft>
                <a:spcPts val="0"/>
              </a:spcAft>
              <a:buNone/>
            </a:pPr>
            <a:r>
              <a:rPr lang="en-US" sz="1100">
                <a:solidFill>
                  <a:schemeClr val="dk1"/>
                </a:solidFill>
              </a:rPr>
              <a:t>Can setup and guide tracks, which are more in depth learning experiences distributed over several learning session. With the data dashboards you can measure progress over time</a:t>
            </a:r>
            <a:endParaRPr sz="1100">
              <a:solidFill>
                <a:schemeClr val="dk1"/>
              </a:solidFill>
            </a:endParaRPr>
          </a:p>
          <a:p>
            <a:pPr marL="0" lvl="0" indent="0" algn="l" rtl="0">
              <a:spcBef>
                <a:spcPts val="0"/>
              </a:spcBef>
              <a:spcAft>
                <a:spcPts val="0"/>
              </a:spcAft>
              <a:buNone/>
            </a:pPr>
            <a:r>
              <a:rPr lang="en-US" sz="1100" b="1">
                <a:solidFill>
                  <a:schemeClr val="dk1"/>
                </a:solidFill>
              </a:rPr>
              <a:t>Company Managers </a:t>
            </a:r>
            <a:r>
              <a:rPr lang="en-US" sz="1100">
                <a:solidFill>
                  <a:schemeClr val="dk1"/>
                </a:solidFill>
              </a:rPr>
              <a:t>(a.k.a. Mission Manager)</a:t>
            </a:r>
            <a:endParaRPr sz="1100">
              <a:solidFill>
                <a:schemeClr val="dk1"/>
              </a:solidFill>
            </a:endParaRPr>
          </a:p>
          <a:p>
            <a:pPr marL="0" lvl="0" indent="0" algn="l" rtl="0">
              <a:spcBef>
                <a:spcPts val="0"/>
              </a:spcBef>
              <a:spcAft>
                <a:spcPts val="0"/>
              </a:spcAft>
              <a:buNone/>
            </a:pPr>
            <a:r>
              <a:rPr lang="en-US" sz="1100">
                <a:solidFill>
                  <a:schemeClr val="dk1"/>
                </a:solidFill>
              </a:rPr>
              <a:t>The Company Manager has all roles + the overview of progress on the entire cohort or organisation. It can boost progress by notifying other roles to take action. </a:t>
            </a:r>
            <a:endParaRPr sz="1100" b="1">
              <a:solidFill>
                <a:schemeClr val="dk1"/>
              </a:solidFill>
            </a:endParaRPr>
          </a:p>
        </p:txBody>
      </p:sp>
      <p:cxnSp>
        <p:nvCxnSpPr>
          <p:cNvPr id="247" name="Google Shape;247;g206828d4071_1_61"/>
          <p:cNvCxnSpPr>
            <a:stCxn id="246" idx="1"/>
          </p:cNvCxnSpPr>
          <p:nvPr/>
        </p:nvCxnSpPr>
        <p:spPr>
          <a:xfrm rot="10800000">
            <a:off x="8011023" y="2741250"/>
            <a:ext cx="890100" cy="1086300"/>
          </a:xfrm>
          <a:prstGeom prst="straightConnector1">
            <a:avLst/>
          </a:prstGeom>
          <a:noFill/>
          <a:ln w="38100" cap="flat" cmpd="sng">
            <a:solidFill>
              <a:srgbClr val="FDBD57"/>
            </a:solidFill>
            <a:prstDash val="solid"/>
            <a:round/>
            <a:headEnd type="none" w="med" len="med"/>
            <a:tailEnd type="triangle" w="med" len="med"/>
          </a:ln>
        </p:spPr>
      </p:cxnSp>
      <p:cxnSp>
        <p:nvCxnSpPr>
          <p:cNvPr id="248" name="Google Shape;248;g206828d4071_1_61"/>
          <p:cNvCxnSpPr>
            <a:stCxn id="245" idx="3"/>
          </p:cNvCxnSpPr>
          <p:nvPr/>
        </p:nvCxnSpPr>
        <p:spPr>
          <a:xfrm rot="10800000" flipH="1">
            <a:off x="2688350" y="2418150"/>
            <a:ext cx="490500" cy="1444800"/>
          </a:xfrm>
          <a:prstGeom prst="straightConnector1">
            <a:avLst/>
          </a:prstGeom>
          <a:noFill/>
          <a:ln w="38100" cap="flat" cmpd="sng">
            <a:solidFill>
              <a:srgbClr val="FDBD57"/>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06828d4071_1_73"/>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4200"/>
              <a:buFont typeface="Poppins"/>
              <a:buNone/>
            </a:pPr>
            <a:r>
              <a:rPr lang="en-US">
                <a:solidFill>
                  <a:schemeClr val="dk1"/>
                </a:solidFill>
              </a:rPr>
              <a:t>What is Circularity Academy?</a:t>
            </a:r>
            <a:r>
              <a:rPr lang="en-US" b="1">
                <a:solidFill>
                  <a:schemeClr val="dk1"/>
                </a:solidFill>
              </a:rPr>
              <a:t> </a:t>
            </a:r>
            <a:br>
              <a:rPr lang="en-US" b="1">
                <a:solidFill>
                  <a:schemeClr val="dk1"/>
                </a:solidFill>
              </a:rPr>
            </a:br>
            <a:r>
              <a:rPr lang="en-US" b="1">
                <a:solidFill>
                  <a:schemeClr val="dk1"/>
                </a:solidFill>
              </a:rPr>
              <a:t>Dashboard based on role</a:t>
            </a:r>
            <a:endParaRPr>
              <a:solidFill>
                <a:schemeClr val="dk1"/>
              </a:solidFill>
            </a:endParaRPr>
          </a:p>
        </p:txBody>
      </p:sp>
      <p:sp>
        <p:nvSpPr>
          <p:cNvPr id="255" name="Google Shape;255;g206828d4071_1_73"/>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17</a:t>
            </a:fld>
            <a:endParaRPr/>
          </a:p>
        </p:txBody>
      </p:sp>
      <p:pic>
        <p:nvPicPr>
          <p:cNvPr id="256" name="Google Shape;256;g206828d4071_1_73"/>
          <p:cNvPicPr preferRelativeResize="0"/>
          <p:nvPr/>
        </p:nvPicPr>
        <p:blipFill>
          <a:blip r:embed="rId3">
            <a:alphaModFix/>
          </a:blip>
          <a:stretch>
            <a:fillRect/>
          </a:stretch>
        </p:blipFill>
        <p:spPr>
          <a:xfrm>
            <a:off x="3772769" y="1930502"/>
            <a:ext cx="6450079" cy="3993600"/>
          </a:xfrm>
          <a:prstGeom prst="rect">
            <a:avLst/>
          </a:prstGeom>
          <a:noFill/>
          <a:ln>
            <a:noFill/>
          </a:ln>
        </p:spPr>
      </p:pic>
      <p:sp>
        <p:nvSpPr>
          <p:cNvPr id="257" name="Google Shape;257;g206828d4071_1_73"/>
          <p:cNvSpPr txBox="1"/>
          <p:nvPr/>
        </p:nvSpPr>
        <p:spPr>
          <a:xfrm>
            <a:off x="660325" y="2151700"/>
            <a:ext cx="2891700" cy="3517200"/>
          </a:xfrm>
          <a:prstGeom prst="rect">
            <a:avLst/>
          </a:prstGeom>
          <a:noFill/>
          <a:ln w="38100" cap="flat" cmpd="sng">
            <a:solidFill>
              <a:srgbClr val="FDBD57"/>
            </a:solidFill>
            <a:prstDash val="solid"/>
            <a:round/>
            <a:headEnd type="none" w="sm" len="sm"/>
            <a:tailEnd type="none" w="sm" len="sm"/>
          </a:ln>
        </p:spPr>
        <p:txBody>
          <a:bodyPr spcFirstLastPara="1" wrap="square" lIns="34275" tIns="34275" rIns="34275" bIns="34275" anchor="t" anchorCtr="0">
            <a:spAutoFit/>
          </a:bodyPr>
          <a:lstStyle/>
          <a:p>
            <a:pPr marL="0" lvl="0" indent="0" algn="l" rtl="0">
              <a:spcBef>
                <a:spcPts val="0"/>
              </a:spcBef>
              <a:spcAft>
                <a:spcPts val="0"/>
              </a:spcAft>
              <a:buNone/>
            </a:pPr>
            <a:r>
              <a:rPr lang="en-US" b="1">
                <a:solidFill>
                  <a:schemeClr val="dk1"/>
                </a:solidFill>
              </a:rPr>
              <a:t>Dashboard</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US">
                <a:solidFill>
                  <a:schemeClr val="dk1"/>
                </a:solidFill>
              </a:rPr>
              <a:t>The dashboard is the landingpage of the academy once you are logged in. </a:t>
            </a:r>
            <a:endParaRPr>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US">
                <a:solidFill>
                  <a:schemeClr val="dk1"/>
                </a:solidFill>
              </a:rPr>
              <a:t>Depending on your role (player, quizmaster, change agent or company manager) you will have a </a:t>
            </a:r>
            <a:r>
              <a:rPr lang="en-US" b="1">
                <a:solidFill>
                  <a:schemeClr val="dk1"/>
                </a:solidFill>
              </a:rPr>
              <a:t>different dashboard.</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As any role can also </a:t>
            </a:r>
            <a:r>
              <a:rPr lang="en-US" b="1">
                <a:solidFill>
                  <a:schemeClr val="dk1"/>
                </a:solidFill>
              </a:rPr>
              <a:t>just play</a:t>
            </a:r>
            <a:r>
              <a:rPr lang="en-US">
                <a:solidFill>
                  <a:schemeClr val="dk1"/>
                </a:solidFill>
              </a:rPr>
              <a:t> games and tracks, you will always find games and track for you on the bottom or in the left menu.  </a:t>
            </a:r>
            <a:endParaRPr>
              <a:solidFill>
                <a:schemeClr val="dk1"/>
              </a:solidFill>
            </a:endParaRPr>
          </a:p>
          <a:p>
            <a:pPr marL="0" lvl="0" indent="0" algn="l" rtl="0">
              <a:spcBef>
                <a:spcPts val="0"/>
              </a:spcBef>
              <a:spcAft>
                <a:spcPts val="0"/>
              </a:spcAft>
              <a:buNone/>
            </a:pPr>
            <a:endParaRPr b="1">
              <a:solidFill>
                <a:schemeClr val="dk1"/>
              </a:solidFill>
            </a:endParaRPr>
          </a:p>
        </p:txBody>
      </p:sp>
      <p:cxnSp>
        <p:nvCxnSpPr>
          <p:cNvPr id="258" name="Google Shape;258;g206828d4071_1_73"/>
          <p:cNvCxnSpPr/>
          <p:nvPr/>
        </p:nvCxnSpPr>
        <p:spPr>
          <a:xfrm rot="10800000" flipH="1">
            <a:off x="3361595" y="2715937"/>
            <a:ext cx="1372200" cy="581100"/>
          </a:xfrm>
          <a:prstGeom prst="straightConnector1">
            <a:avLst/>
          </a:prstGeom>
          <a:noFill/>
          <a:ln w="38100" cap="flat" cmpd="sng">
            <a:solidFill>
              <a:srgbClr val="FDBD57"/>
            </a:solidFill>
            <a:prstDash val="solid"/>
            <a:round/>
            <a:headEnd type="none" w="med" len="med"/>
            <a:tailEnd type="triangle" w="med" len="med"/>
          </a:ln>
        </p:spPr>
      </p:cxnSp>
      <p:cxnSp>
        <p:nvCxnSpPr>
          <p:cNvPr id="259" name="Google Shape;259;g206828d4071_1_73"/>
          <p:cNvCxnSpPr/>
          <p:nvPr/>
        </p:nvCxnSpPr>
        <p:spPr>
          <a:xfrm>
            <a:off x="3055736" y="4168490"/>
            <a:ext cx="1669800" cy="680400"/>
          </a:xfrm>
          <a:prstGeom prst="straightConnector1">
            <a:avLst/>
          </a:prstGeom>
          <a:noFill/>
          <a:ln w="38100" cap="flat" cmpd="sng">
            <a:solidFill>
              <a:srgbClr val="FDBD57"/>
            </a:solidFill>
            <a:prstDash val="solid"/>
            <a:round/>
            <a:headEnd type="none" w="med" len="med"/>
            <a:tailEnd type="triangle" w="med" len="med"/>
          </a:ln>
        </p:spPr>
      </p:cxnSp>
      <p:cxnSp>
        <p:nvCxnSpPr>
          <p:cNvPr id="260" name="Google Shape;260;g206828d4071_1_73"/>
          <p:cNvCxnSpPr/>
          <p:nvPr/>
        </p:nvCxnSpPr>
        <p:spPr>
          <a:xfrm>
            <a:off x="3072266" y="4193384"/>
            <a:ext cx="1454700" cy="1410900"/>
          </a:xfrm>
          <a:prstGeom prst="straightConnector1">
            <a:avLst/>
          </a:prstGeom>
          <a:noFill/>
          <a:ln w="38100" cap="flat" cmpd="sng">
            <a:solidFill>
              <a:srgbClr val="FDBD57"/>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06828d4071_1_8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4200"/>
              <a:buFont typeface="Poppins"/>
              <a:buNone/>
            </a:pPr>
            <a:r>
              <a:rPr lang="en-US">
                <a:solidFill>
                  <a:schemeClr val="dk1"/>
                </a:solidFill>
              </a:rPr>
              <a:t>What is Circularity Academy?</a:t>
            </a:r>
            <a:r>
              <a:rPr lang="en-US" b="1">
                <a:solidFill>
                  <a:schemeClr val="dk1"/>
                </a:solidFill>
              </a:rPr>
              <a:t> </a:t>
            </a:r>
            <a:br>
              <a:rPr lang="en-US" b="1">
                <a:solidFill>
                  <a:schemeClr val="dk1"/>
                </a:solidFill>
              </a:rPr>
            </a:br>
            <a:r>
              <a:rPr lang="en-US" b="1">
                <a:solidFill>
                  <a:schemeClr val="dk1"/>
                </a:solidFill>
              </a:rPr>
              <a:t>Playing games and tracks</a:t>
            </a:r>
            <a:endParaRPr>
              <a:solidFill>
                <a:schemeClr val="dk1"/>
              </a:solidFill>
            </a:endParaRPr>
          </a:p>
        </p:txBody>
      </p:sp>
      <p:sp>
        <p:nvSpPr>
          <p:cNvPr id="267" name="Google Shape;267;g206828d4071_1_8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18</a:t>
            </a:fld>
            <a:endParaRPr/>
          </a:p>
        </p:txBody>
      </p:sp>
      <p:sp>
        <p:nvSpPr>
          <p:cNvPr id="268" name="Google Shape;268;g206828d4071_1_85"/>
          <p:cNvSpPr txBox="1"/>
          <p:nvPr/>
        </p:nvSpPr>
        <p:spPr>
          <a:xfrm>
            <a:off x="452800" y="2171150"/>
            <a:ext cx="2605200" cy="3301500"/>
          </a:xfrm>
          <a:prstGeom prst="rect">
            <a:avLst/>
          </a:prstGeom>
          <a:noFill/>
          <a:ln w="38100" cap="flat" cmpd="sng">
            <a:solidFill>
              <a:srgbClr val="FDBD57"/>
            </a:solidFill>
            <a:prstDash val="solid"/>
            <a:round/>
            <a:headEnd type="none" w="sm" len="sm"/>
            <a:tailEnd type="none" w="sm" len="sm"/>
          </a:ln>
        </p:spPr>
        <p:txBody>
          <a:bodyPr spcFirstLastPara="1" wrap="square" lIns="34275" tIns="34275" rIns="34275" bIns="34275" anchor="t" anchorCtr="0">
            <a:spAutoFit/>
          </a:bodyPr>
          <a:lstStyle/>
          <a:p>
            <a:pPr marL="0" lvl="0" indent="0" algn="l" rtl="0">
              <a:spcBef>
                <a:spcPts val="0"/>
              </a:spcBef>
              <a:spcAft>
                <a:spcPts val="0"/>
              </a:spcAft>
              <a:buNone/>
            </a:pPr>
            <a:r>
              <a:rPr lang="en-US" b="1">
                <a:solidFill>
                  <a:schemeClr val="dk1"/>
                </a:solidFill>
              </a:rPr>
              <a:t>Showcase a track (player perspective)</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US">
                <a:solidFill>
                  <a:schemeClr val="dk1"/>
                </a:solidFill>
              </a:rPr>
              <a:t>Scroll down to Tracks for you or click on play tracks in the left menu.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Now click play and the track will open and shows the games in the track.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NOTE: Don’t get confused: games in a track are called journeys.</a:t>
            </a:r>
            <a:endParaRPr>
              <a:solidFill>
                <a:schemeClr val="dk1"/>
              </a:solidFill>
            </a:endParaRPr>
          </a:p>
          <a:p>
            <a:pPr marL="0" lvl="0" indent="0" algn="l" rtl="0">
              <a:spcBef>
                <a:spcPts val="0"/>
              </a:spcBef>
              <a:spcAft>
                <a:spcPts val="0"/>
              </a:spcAft>
              <a:buNone/>
            </a:pPr>
            <a:endParaRPr b="1">
              <a:solidFill>
                <a:schemeClr val="dk1"/>
              </a:solidFill>
            </a:endParaRPr>
          </a:p>
        </p:txBody>
      </p:sp>
      <p:pic>
        <p:nvPicPr>
          <p:cNvPr id="269" name="Google Shape;269;g206828d4071_1_85"/>
          <p:cNvPicPr preferRelativeResize="0"/>
          <p:nvPr/>
        </p:nvPicPr>
        <p:blipFill>
          <a:blip r:embed="rId3">
            <a:alphaModFix/>
          </a:blip>
          <a:stretch>
            <a:fillRect/>
          </a:stretch>
        </p:blipFill>
        <p:spPr>
          <a:xfrm>
            <a:off x="3306096" y="1930503"/>
            <a:ext cx="7243146" cy="3581056"/>
          </a:xfrm>
          <a:prstGeom prst="rect">
            <a:avLst/>
          </a:prstGeom>
          <a:noFill/>
          <a:ln>
            <a:noFill/>
          </a:ln>
        </p:spPr>
      </p:pic>
      <p:pic>
        <p:nvPicPr>
          <p:cNvPr id="270" name="Google Shape;270;g206828d4071_1_85"/>
          <p:cNvPicPr preferRelativeResize="0"/>
          <p:nvPr/>
        </p:nvPicPr>
        <p:blipFill>
          <a:blip r:embed="rId4">
            <a:alphaModFix/>
          </a:blip>
          <a:stretch>
            <a:fillRect/>
          </a:stretch>
        </p:blipFill>
        <p:spPr>
          <a:xfrm>
            <a:off x="5513694" y="3107476"/>
            <a:ext cx="5542456" cy="2553338"/>
          </a:xfrm>
          <a:prstGeom prst="rect">
            <a:avLst/>
          </a:prstGeom>
          <a:noFill/>
          <a:ln w="76200" cap="flat" cmpd="sng">
            <a:solidFill>
              <a:srgbClr val="FDBD57"/>
            </a:solidFill>
            <a:prstDash val="solid"/>
            <a:round/>
            <a:headEnd type="none" w="sm" len="sm"/>
            <a:tailEnd type="none" w="sm" len="sm"/>
          </a:ln>
        </p:spPr>
      </p:pic>
      <p:cxnSp>
        <p:nvCxnSpPr>
          <p:cNvPr id="271" name="Google Shape;271;g206828d4071_1_85"/>
          <p:cNvCxnSpPr/>
          <p:nvPr/>
        </p:nvCxnSpPr>
        <p:spPr>
          <a:xfrm>
            <a:off x="2835086" y="3417195"/>
            <a:ext cx="1540800" cy="117600"/>
          </a:xfrm>
          <a:prstGeom prst="straightConnector1">
            <a:avLst/>
          </a:prstGeom>
          <a:noFill/>
          <a:ln w="38100" cap="flat" cmpd="sng">
            <a:solidFill>
              <a:srgbClr val="FDBD57"/>
            </a:solidFill>
            <a:prstDash val="solid"/>
            <a:round/>
            <a:headEnd type="none" w="med" len="med"/>
            <a:tailEnd type="triangle" w="med" len="med"/>
          </a:ln>
        </p:spPr>
      </p:cxnSp>
      <p:cxnSp>
        <p:nvCxnSpPr>
          <p:cNvPr id="272" name="Google Shape;272;g206828d4071_1_85"/>
          <p:cNvCxnSpPr/>
          <p:nvPr/>
        </p:nvCxnSpPr>
        <p:spPr>
          <a:xfrm>
            <a:off x="4682401" y="3543604"/>
            <a:ext cx="1151100" cy="424200"/>
          </a:xfrm>
          <a:prstGeom prst="straightConnector1">
            <a:avLst/>
          </a:prstGeom>
          <a:noFill/>
          <a:ln w="76200" cap="flat" cmpd="sng">
            <a:solidFill>
              <a:srgbClr val="FDBD57"/>
            </a:solidFill>
            <a:prstDash val="solid"/>
            <a:round/>
            <a:headEnd type="none" w="med" len="med"/>
            <a:tailEnd type="triangle" w="med" len="med"/>
          </a:ln>
        </p:spPr>
      </p:cxnSp>
      <p:pic>
        <p:nvPicPr>
          <p:cNvPr id="273" name="Google Shape;273;g206828d4071_1_85"/>
          <p:cNvPicPr preferRelativeResize="0"/>
          <p:nvPr/>
        </p:nvPicPr>
        <p:blipFill>
          <a:blip r:embed="rId5">
            <a:alphaModFix/>
          </a:blip>
          <a:stretch>
            <a:fillRect/>
          </a:stretch>
        </p:blipFill>
        <p:spPr>
          <a:xfrm>
            <a:off x="6880094" y="4154858"/>
            <a:ext cx="4619105" cy="2224495"/>
          </a:xfrm>
          <a:prstGeom prst="rect">
            <a:avLst/>
          </a:prstGeom>
          <a:noFill/>
          <a:ln w="76200" cap="flat" cmpd="sng">
            <a:solidFill>
              <a:srgbClr val="FDBD57"/>
            </a:solidFill>
            <a:prstDash val="solid"/>
            <a:round/>
            <a:headEnd type="none" w="sm" len="sm"/>
            <a:tailEnd type="none" w="sm" len="sm"/>
          </a:ln>
        </p:spPr>
      </p:pic>
      <p:cxnSp>
        <p:nvCxnSpPr>
          <p:cNvPr id="274" name="Google Shape;274;g206828d4071_1_85"/>
          <p:cNvCxnSpPr/>
          <p:nvPr/>
        </p:nvCxnSpPr>
        <p:spPr>
          <a:xfrm>
            <a:off x="6158395" y="5078577"/>
            <a:ext cx="1234800" cy="18000"/>
          </a:xfrm>
          <a:prstGeom prst="straightConnector1">
            <a:avLst/>
          </a:prstGeom>
          <a:noFill/>
          <a:ln w="76200" cap="flat" cmpd="sng">
            <a:solidFill>
              <a:srgbClr val="FDBD57"/>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06828d4071_1_99"/>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4200"/>
              <a:buFont typeface="Poppins"/>
              <a:buNone/>
            </a:pPr>
            <a:r>
              <a:rPr lang="en-US">
                <a:solidFill>
                  <a:schemeClr val="dk1"/>
                </a:solidFill>
              </a:rPr>
              <a:t>What is Circularity Academy?</a:t>
            </a:r>
            <a:r>
              <a:rPr lang="en-US" b="1">
                <a:solidFill>
                  <a:schemeClr val="dk1"/>
                </a:solidFill>
              </a:rPr>
              <a:t> </a:t>
            </a:r>
            <a:br>
              <a:rPr lang="en-US" b="1">
                <a:solidFill>
                  <a:schemeClr val="dk1"/>
                </a:solidFill>
              </a:rPr>
            </a:br>
            <a:r>
              <a:rPr lang="en-US" b="1">
                <a:solidFill>
                  <a:schemeClr val="dk1"/>
                </a:solidFill>
              </a:rPr>
              <a:t>Guiding tracks</a:t>
            </a:r>
            <a:endParaRPr>
              <a:solidFill>
                <a:schemeClr val="dk1"/>
              </a:solidFill>
            </a:endParaRPr>
          </a:p>
        </p:txBody>
      </p:sp>
      <p:sp>
        <p:nvSpPr>
          <p:cNvPr id="281" name="Google Shape;281;g206828d4071_1_9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19</a:t>
            </a:fld>
            <a:endParaRPr/>
          </a:p>
        </p:txBody>
      </p:sp>
      <p:pic>
        <p:nvPicPr>
          <p:cNvPr id="282" name="Google Shape;282;g206828d4071_1_99"/>
          <p:cNvPicPr preferRelativeResize="0"/>
          <p:nvPr/>
        </p:nvPicPr>
        <p:blipFill>
          <a:blip r:embed="rId3">
            <a:alphaModFix/>
          </a:blip>
          <a:stretch>
            <a:fillRect/>
          </a:stretch>
        </p:blipFill>
        <p:spPr>
          <a:xfrm>
            <a:off x="3313140" y="1930500"/>
            <a:ext cx="6524626" cy="3796484"/>
          </a:xfrm>
          <a:prstGeom prst="rect">
            <a:avLst/>
          </a:prstGeom>
          <a:noFill/>
          <a:ln>
            <a:noFill/>
          </a:ln>
        </p:spPr>
      </p:pic>
      <p:sp>
        <p:nvSpPr>
          <p:cNvPr id="283" name="Google Shape;283;g206828d4071_1_99"/>
          <p:cNvSpPr txBox="1"/>
          <p:nvPr/>
        </p:nvSpPr>
        <p:spPr>
          <a:xfrm>
            <a:off x="235825" y="2177100"/>
            <a:ext cx="2853900" cy="3732600"/>
          </a:xfrm>
          <a:prstGeom prst="rect">
            <a:avLst/>
          </a:prstGeom>
          <a:noFill/>
          <a:ln w="38100" cap="flat" cmpd="sng">
            <a:solidFill>
              <a:srgbClr val="FDBD57"/>
            </a:solidFill>
            <a:prstDash val="solid"/>
            <a:round/>
            <a:headEnd type="none" w="sm" len="sm"/>
            <a:tailEnd type="none" w="sm" len="sm"/>
          </a:ln>
        </p:spPr>
        <p:txBody>
          <a:bodyPr spcFirstLastPara="1" wrap="square" lIns="34275" tIns="34275" rIns="34275" bIns="34275" anchor="t" anchorCtr="0">
            <a:spAutoFit/>
          </a:bodyPr>
          <a:lstStyle/>
          <a:p>
            <a:pPr marL="0" lvl="0" indent="0" algn="l" rtl="0">
              <a:spcBef>
                <a:spcPts val="0"/>
              </a:spcBef>
              <a:spcAft>
                <a:spcPts val="0"/>
              </a:spcAft>
              <a:buNone/>
            </a:pPr>
            <a:r>
              <a:rPr lang="en-US" b="1">
                <a:solidFill>
                  <a:schemeClr val="dk1"/>
                </a:solidFill>
              </a:rPr>
              <a:t>Showcase a track (Change Agent perspective)</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US">
                <a:solidFill>
                  <a:schemeClr val="dk1"/>
                </a:solidFill>
              </a:rPr>
              <a:t>If you are a Change Agent you can create, manage and guide tracks.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You invite a designated group of players (eg. your colleagues)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And you guide your team through a multi game track and tracks their progress and assess their awareness, knowledge, skills and values.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NOTE: Don’t get confused: games in a track are called journeys.</a:t>
            </a:r>
            <a:endParaRPr b="1">
              <a:solidFill>
                <a:schemeClr val="dk1"/>
              </a:solidFill>
            </a:endParaRPr>
          </a:p>
        </p:txBody>
      </p:sp>
      <p:cxnSp>
        <p:nvCxnSpPr>
          <p:cNvPr id="284" name="Google Shape;284;g206828d4071_1_99"/>
          <p:cNvCxnSpPr/>
          <p:nvPr/>
        </p:nvCxnSpPr>
        <p:spPr>
          <a:xfrm>
            <a:off x="2980831" y="3453937"/>
            <a:ext cx="911400" cy="55500"/>
          </a:xfrm>
          <a:prstGeom prst="straightConnector1">
            <a:avLst/>
          </a:prstGeom>
          <a:noFill/>
          <a:ln w="38100" cap="flat" cmpd="sng">
            <a:solidFill>
              <a:srgbClr val="FDBD57"/>
            </a:solidFill>
            <a:prstDash val="solid"/>
            <a:round/>
            <a:headEnd type="none" w="med" len="med"/>
            <a:tailEnd type="triangle" w="med" len="med"/>
          </a:ln>
        </p:spPr>
      </p:cxnSp>
      <p:pic>
        <p:nvPicPr>
          <p:cNvPr id="285" name="Google Shape;285;g206828d4071_1_99"/>
          <p:cNvPicPr preferRelativeResize="0"/>
          <p:nvPr/>
        </p:nvPicPr>
        <p:blipFill>
          <a:blip r:embed="rId4">
            <a:alphaModFix/>
          </a:blip>
          <a:stretch>
            <a:fillRect/>
          </a:stretch>
        </p:blipFill>
        <p:spPr>
          <a:xfrm>
            <a:off x="4666224" y="3766180"/>
            <a:ext cx="4982395" cy="2616451"/>
          </a:xfrm>
          <a:prstGeom prst="rect">
            <a:avLst/>
          </a:prstGeom>
          <a:noFill/>
          <a:ln w="76200" cap="flat" cmpd="sng">
            <a:solidFill>
              <a:srgbClr val="FDBD57"/>
            </a:solidFill>
            <a:prstDash val="solid"/>
            <a:round/>
            <a:headEnd type="none" w="sm" len="sm"/>
            <a:tailEnd type="none" w="sm" len="sm"/>
          </a:ln>
        </p:spPr>
      </p:pic>
      <p:cxnSp>
        <p:nvCxnSpPr>
          <p:cNvPr id="286" name="Google Shape;286;g206828d4071_1_99"/>
          <p:cNvCxnSpPr/>
          <p:nvPr/>
        </p:nvCxnSpPr>
        <p:spPr>
          <a:xfrm>
            <a:off x="4561276" y="3509453"/>
            <a:ext cx="543600" cy="1119600"/>
          </a:xfrm>
          <a:prstGeom prst="straightConnector1">
            <a:avLst/>
          </a:prstGeom>
          <a:noFill/>
          <a:ln w="76200" cap="flat" cmpd="sng">
            <a:solidFill>
              <a:srgbClr val="FDBD57"/>
            </a:solidFill>
            <a:prstDash val="solid"/>
            <a:round/>
            <a:headEnd type="none" w="med" len="med"/>
            <a:tailEnd type="triangle" w="med" len="med"/>
          </a:ln>
        </p:spPr>
      </p:cxnSp>
      <p:pic>
        <p:nvPicPr>
          <p:cNvPr id="287" name="Google Shape;287;g206828d4071_1_99"/>
          <p:cNvPicPr preferRelativeResize="0"/>
          <p:nvPr/>
        </p:nvPicPr>
        <p:blipFill>
          <a:blip r:embed="rId5">
            <a:alphaModFix/>
          </a:blip>
          <a:stretch>
            <a:fillRect/>
          </a:stretch>
        </p:blipFill>
        <p:spPr>
          <a:xfrm>
            <a:off x="7644596" y="4810803"/>
            <a:ext cx="3623956" cy="1771897"/>
          </a:xfrm>
          <a:prstGeom prst="rect">
            <a:avLst/>
          </a:prstGeom>
          <a:noFill/>
          <a:ln w="76200" cap="flat" cmpd="sng">
            <a:solidFill>
              <a:srgbClr val="FDBD57"/>
            </a:solidFill>
            <a:prstDash val="solid"/>
            <a:round/>
            <a:headEnd type="none" w="sm" len="sm"/>
            <a:tailEnd type="none" w="sm" len="sm"/>
          </a:ln>
        </p:spPr>
      </p:pic>
      <p:cxnSp>
        <p:nvCxnSpPr>
          <p:cNvPr id="288" name="Google Shape;288;g206828d4071_1_99"/>
          <p:cNvCxnSpPr/>
          <p:nvPr/>
        </p:nvCxnSpPr>
        <p:spPr>
          <a:xfrm>
            <a:off x="2980831" y="4203384"/>
            <a:ext cx="4883700" cy="1396800"/>
          </a:xfrm>
          <a:prstGeom prst="straightConnector1">
            <a:avLst/>
          </a:prstGeom>
          <a:noFill/>
          <a:ln w="38100" cap="flat" cmpd="sng">
            <a:solidFill>
              <a:srgbClr val="FDBD57"/>
            </a:solidFill>
            <a:prstDash val="solid"/>
            <a:round/>
            <a:headEnd type="none" w="med" len="med"/>
            <a:tailEnd type="triangle" w="med" len="med"/>
          </a:ln>
        </p:spPr>
      </p:cxnSp>
      <p:cxnSp>
        <p:nvCxnSpPr>
          <p:cNvPr id="289" name="Google Shape;289;g206828d4071_1_99"/>
          <p:cNvCxnSpPr/>
          <p:nvPr/>
        </p:nvCxnSpPr>
        <p:spPr>
          <a:xfrm>
            <a:off x="7644595" y="3509453"/>
            <a:ext cx="755100" cy="1499100"/>
          </a:xfrm>
          <a:prstGeom prst="straightConnector1">
            <a:avLst/>
          </a:prstGeom>
          <a:noFill/>
          <a:ln w="76200" cap="flat" cmpd="sng">
            <a:solidFill>
              <a:srgbClr val="FDBD57"/>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Summery</a:t>
            </a:r>
            <a:endParaRPr/>
          </a:p>
        </p:txBody>
      </p:sp>
      <p:sp>
        <p:nvSpPr>
          <p:cNvPr id="122" name="Google Shape;122;p2"/>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SzPts val="1600"/>
              <a:buNone/>
            </a:pPr>
            <a:r>
              <a:rPr lang="en-US"/>
              <a:t>The trainee should gain an understanding of what is available to them in order to implement circular practices into both their company and their community. This should include Communication, Knowledge sharing, Integration, implementation, national and European guidelines. This module should also highlight the importance of each of these topics in Multi-functional Green Roofs Facades and Interior Elements.</a:t>
            </a:r>
            <a:endParaRPr/>
          </a:p>
        </p:txBody>
      </p:sp>
      <p:sp>
        <p:nvSpPr>
          <p:cNvPr id="123" name="Google Shape;123;p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a:t>
            </a:fld>
            <a:endParaRPr/>
          </a:p>
        </p:txBody>
      </p:sp>
      <p:sp>
        <p:nvSpPr>
          <p:cNvPr id="124" name="Google Shape;124;p2"/>
          <p:cNvSpPr txBox="1"/>
          <p:nvPr/>
        </p:nvSpPr>
        <p:spPr>
          <a:xfrm>
            <a:off x="1262625" y="6550200"/>
            <a:ext cx="871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This project has received funding from the European Union’s Horizon 2020 research and innovation programme under grant agreement No 101033740</a:t>
            </a:r>
            <a:endParaRPr sz="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06828d4071_1_11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4200"/>
              <a:buFont typeface="Poppins"/>
              <a:buNone/>
            </a:pPr>
            <a:r>
              <a:rPr lang="en-US">
                <a:solidFill>
                  <a:schemeClr val="dk1"/>
                </a:solidFill>
              </a:rPr>
              <a:t>What is Circularity Academy?</a:t>
            </a:r>
            <a:r>
              <a:rPr lang="en-US" b="1">
                <a:solidFill>
                  <a:schemeClr val="dk1"/>
                </a:solidFill>
              </a:rPr>
              <a:t> </a:t>
            </a:r>
            <a:br>
              <a:rPr lang="en-US" b="1">
                <a:solidFill>
                  <a:schemeClr val="dk1"/>
                </a:solidFill>
              </a:rPr>
            </a:br>
            <a:r>
              <a:rPr lang="en-US" b="1">
                <a:solidFill>
                  <a:schemeClr val="dk1"/>
                </a:solidFill>
              </a:rPr>
              <a:t>Guiding games</a:t>
            </a:r>
            <a:endParaRPr>
              <a:solidFill>
                <a:schemeClr val="dk1"/>
              </a:solidFill>
            </a:endParaRPr>
          </a:p>
        </p:txBody>
      </p:sp>
      <p:sp>
        <p:nvSpPr>
          <p:cNvPr id="296" name="Google Shape;296;g206828d4071_1_11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20</a:t>
            </a:fld>
            <a:endParaRPr/>
          </a:p>
        </p:txBody>
      </p:sp>
      <p:pic>
        <p:nvPicPr>
          <p:cNvPr id="297" name="Google Shape;297;g206828d4071_1_114"/>
          <p:cNvPicPr preferRelativeResize="0"/>
          <p:nvPr/>
        </p:nvPicPr>
        <p:blipFill>
          <a:blip r:embed="rId3">
            <a:alphaModFix/>
          </a:blip>
          <a:stretch>
            <a:fillRect/>
          </a:stretch>
        </p:blipFill>
        <p:spPr>
          <a:xfrm>
            <a:off x="4429966" y="1930497"/>
            <a:ext cx="7028659" cy="3948276"/>
          </a:xfrm>
          <a:prstGeom prst="rect">
            <a:avLst/>
          </a:prstGeom>
          <a:noFill/>
          <a:ln>
            <a:noFill/>
          </a:ln>
        </p:spPr>
      </p:pic>
      <p:sp>
        <p:nvSpPr>
          <p:cNvPr id="298" name="Google Shape;298;g206828d4071_1_114"/>
          <p:cNvSpPr txBox="1"/>
          <p:nvPr/>
        </p:nvSpPr>
        <p:spPr>
          <a:xfrm>
            <a:off x="801826" y="2193550"/>
            <a:ext cx="3387600" cy="3301500"/>
          </a:xfrm>
          <a:prstGeom prst="rect">
            <a:avLst/>
          </a:prstGeom>
          <a:noFill/>
          <a:ln w="38100" cap="flat" cmpd="sng">
            <a:solidFill>
              <a:srgbClr val="FDBD57"/>
            </a:solidFill>
            <a:prstDash val="solid"/>
            <a:round/>
            <a:headEnd type="none" w="sm" len="sm"/>
            <a:tailEnd type="none" w="sm" len="sm"/>
          </a:ln>
        </p:spPr>
        <p:txBody>
          <a:bodyPr spcFirstLastPara="1" wrap="square" lIns="34275" tIns="34275" rIns="34275" bIns="34275" anchor="t" anchorCtr="0">
            <a:spAutoFit/>
          </a:bodyPr>
          <a:lstStyle/>
          <a:p>
            <a:pPr marL="0" lvl="0" indent="0" algn="l" rtl="0">
              <a:spcBef>
                <a:spcPts val="0"/>
              </a:spcBef>
              <a:spcAft>
                <a:spcPts val="0"/>
              </a:spcAft>
              <a:buNone/>
            </a:pPr>
            <a:r>
              <a:rPr lang="en-US" b="1">
                <a:solidFill>
                  <a:schemeClr val="dk1"/>
                </a:solidFill>
              </a:rPr>
              <a:t>Showcase a track (Quizmaster perspective)</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US">
                <a:solidFill>
                  <a:schemeClr val="dk1"/>
                </a:solidFill>
              </a:rPr>
              <a:t>If you are a Quizmaster you can create and guide games.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You generate a QR code and anyone who scans it can join your game without the need for an account or login. </a:t>
            </a:r>
            <a:endParaRPr>
              <a:solidFill>
                <a:schemeClr val="dk1"/>
              </a:solidFill>
            </a:endParaRPr>
          </a:p>
          <a:p>
            <a:pPr marL="0" lvl="0" indent="0" algn="l" rtl="0">
              <a:spcBef>
                <a:spcPts val="0"/>
              </a:spcBef>
              <a:spcAft>
                <a:spcPts val="0"/>
              </a:spcAft>
              <a:buNone/>
            </a:pPr>
            <a:endParaRPr>
              <a:solidFill>
                <a:schemeClr val="dk1"/>
              </a:solidFill>
            </a:endParaRPr>
          </a:p>
          <a:p>
            <a:pPr marL="177800" lvl="0" indent="-177800" algn="l" rtl="0">
              <a:spcBef>
                <a:spcPts val="0"/>
              </a:spcBef>
              <a:spcAft>
                <a:spcPts val="0"/>
              </a:spcAft>
              <a:buClr>
                <a:schemeClr val="dk1"/>
              </a:buClr>
              <a:buSzPts val="1400"/>
              <a:buAutoNum type="arabicPeriod"/>
            </a:pPr>
            <a:r>
              <a:rPr lang="en-US">
                <a:solidFill>
                  <a:schemeClr val="dk1"/>
                </a:solidFill>
              </a:rPr>
              <a:t>select game</a:t>
            </a:r>
            <a:endParaRPr>
              <a:solidFill>
                <a:schemeClr val="dk1"/>
              </a:solidFill>
            </a:endParaRPr>
          </a:p>
          <a:p>
            <a:pPr marL="177800" lvl="0" indent="-177800" algn="l" rtl="0">
              <a:spcBef>
                <a:spcPts val="0"/>
              </a:spcBef>
              <a:spcAft>
                <a:spcPts val="0"/>
              </a:spcAft>
              <a:buClr>
                <a:schemeClr val="dk1"/>
              </a:buClr>
              <a:buSzPts val="1400"/>
              <a:buAutoNum type="arabicPeriod"/>
            </a:pPr>
            <a:r>
              <a:rPr lang="en-US">
                <a:solidFill>
                  <a:schemeClr val="dk1"/>
                </a:solidFill>
              </a:rPr>
              <a:t>start teamplay</a:t>
            </a:r>
            <a:endParaRPr>
              <a:solidFill>
                <a:schemeClr val="dk1"/>
              </a:solidFill>
            </a:endParaRPr>
          </a:p>
          <a:p>
            <a:pPr marL="177800" lvl="0" indent="-177800" algn="l" rtl="0">
              <a:spcBef>
                <a:spcPts val="0"/>
              </a:spcBef>
              <a:spcAft>
                <a:spcPts val="0"/>
              </a:spcAft>
              <a:buClr>
                <a:schemeClr val="dk1"/>
              </a:buClr>
              <a:buSzPts val="1400"/>
              <a:buAutoNum type="arabicPeriod"/>
            </a:pPr>
            <a:r>
              <a:rPr lang="en-US">
                <a:solidFill>
                  <a:schemeClr val="dk1"/>
                </a:solidFill>
              </a:rPr>
              <a:t>share QR code</a:t>
            </a:r>
            <a:endParaRPr>
              <a:solidFill>
                <a:schemeClr val="dk1"/>
              </a:solidFill>
            </a:endParaRPr>
          </a:p>
          <a:p>
            <a:pPr marL="177800" lvl="0" indent="-177800" algn="l" rtl="0">
              <a:spcBef>
                <a:spcPts val="0"/>
              </a:spcBef>
              <a:spcAft>
                <a:spcPts val="0"/>
              </a:spcAft>
              <a:buClr>
                <a:schemeClr val="dk1"/>
              </a:buClr>
              <a:buSzPts val="1400"/>
              <a:buAutoNum type="arabicPeriod"/>
            </a:pPr>
            <a:r>
              <a:rPr lang="en-US">
                <a:solidFill>
                  <a:schemeClr val="dk1"/>
                </a:solidFill>
              </a:rPr>
              <a:t>guide the game</a:t>
            </a:r>
            <a:endParaRPr>
              <a:solidFill>
                <a:schemeClr val="dk1"/>
              </a:solidFill>
            </a:endParaRPr>
          </a:p>
          <a:p>
            <a:pPr marL="177800" lvl="0" indent="-177800" algn="l" rtl="0">
              <a:spcBef>
                <a:spcPts val="0"/>
              </a:spcBef>
              <a:spcAft>
                <a:spcPts val="0"/>
              </a:spcAft>
              <a:buClr>
                <a:schemeClr val="dk1"/>
              </a:buClr>
              <a:buSzPts val="1400"/>
              <a:buAutoNum type="arabicPeriod"/>
            </a:pPr>
            <a:r>
              <a:rPr lang="en-US">
                <a:solidFill>
                  <a:schemeClr val="dk1"/>
                </a:solidFill>
              </a:rPr>
              <a:t>discuss the results</a:t>
            </a:r>
            <a:endParaRPr b="1">
              <a:solidFill>
                <a:schemeClr val="dk1"/>
              </a:solidFill>
            </a:endParaRPr>
          </a:p>
        </p:txBody>
      </p:sp>
      <p:cxnSp>
        <p:nvCxnSpPr>
          <p:cNvPr id="299" name="Google Shape;299;g206828d4071_1_114"/>
          <p:cNvCxnSpPr/>
          <p:nvPr/>
        </p:nvCxnSpPr>
        <p:spPr>
          <a:xfrm>
            <a:off x="4071986" y="3555591"/>
            <a:ext cx="1531500" cy="266400"/>
          </a:xfrm>
          <a:prstGeom prst="straightConnector1">
            <a:avLst/>
          </a:prstGeom>
          <a:noFill/>
          <a:ln w="38100" cap="flat" cmpd="sng">
            <a:solidFill>
              <a:srgbClr val="FDBD57"/>
            </a:solidFill>
            <a:prstDash val="solid"/>
            <a:round/>
            <a:headEnd type="none" w="med" len="med"/>
            <a:tailEnd type="triangle" w="med" len="med"/>
          </a:ln>
        </p:spPr>
      </p:cxnSp>
      <p:pic>
        <p:nvPicPr>
          <p:cNvPr id="300" name="Google Shape;300;g206828d4071_1_114"/>
          <p:cNvPicPr preferRelativeResize="0"/>
          <p:nvPr/>
        </p:nvPicPr>
        <p:blipFill>
          <a:blip r:embed="rId4">
            <a:alphaModFix/>
          </a:blip>
          <a:stretch>
            <a:fillRect/>
          </a:stretch>
        </p:blipFill>
        <p:spPr>
          <a:xfrm>
            <a:off x="6790417" y="4273594"/>
            <a:ext cx="3811978" cy="1739587"/>
          </a:xfrm>
          <a:prstGeom prst="rect">
            <a:avLst/>
          </a:prstGeom>
          <a:noFill/>
          <a:ln w="76200" cap="flat" cmpd="sng">
            <a:solidFill>
              <a:srgbClr val="FDBD57"/>
            </a:solidFill>
            <a:prstDash val="solid"/>
            <a:round/>
            <a:headEnd type="none" w="sm" len="sm"/>
            <a:tailEnd type="none" w="sm" len="sm"/>
          </a:ln>
        </p:spPr>
      </p:pic>
      <p:cxnSp>
        <p:nvCxnSpPr>
          <p:cNvPr id="301" name="Google Shape;301;g206828d4071_1_114"/>
          <p:cNvCxnSpPr/>
          <p:nvPr/>
        </p:nvCxnSpPr>
        <p:spPr>
          <a:xfrm>
            <a:off x="6247342" y="3868909"/>
            <a:ext cx="959400" cy="703500"/>
          </a:xfrm>
          <a:prstGeom prst="straightConnector1">
            <a:avLst/>
          </a:prstGeom>
          <a:noFill/>
          <a:ln w="76200" cap="flat" cmpd="sng">
            <a:solidFill>
              <a:srgbClr val="FDBD57"/>
            </a:solidFill>
            <a:prstDash val="solid"/>
            <a:round/>
            <a:headEnd type="none" w="med" len="med"/>
            <a:tailEnd type="triangle" w="med" len="med"/>
          </a:ln>
        </p:spPr>
      </p:cxnSp>
      <p:pic>
        <p:nvPicPr>
          <p:cNvPr id="302" name="Google Shape;302;g206828d4071_1_114"/>
          <p:cNvPicPr preferRelativeResize="0"/>
          <p:nvPr/>
        </p:nvPicPr>
        <p:blipFill>
          <a:blip r:embed="rId5">
            <a:alphaModFix/>
          </a:blip>
          <a:stretch>
            <a:fillRect/>
          </a:stretch>
        </p:blipFill>
        <p:spPr>
          <a:xfrm>
            <a:off x="8735886" y="5303809"/>
            <a:ext cx="2513505" cy="1106688"/>
          </a:xfrm>
          <a:prstGeom prst="rect">
            <a:avLst/>
          </a:prstGeom>
          <a:noFill/>
          <a:ln w="76200" cap="flat" cmpd="sng">
            <a:solidFill>
              <a:srgbClr val="FDBD57"/>
            </a:solidFill>
            <a:prstDash val="solid"/>
            <a:round/>
            <a:headEnd type="none" w="sm" len="sm"/>
            <a:tailEnd type="none" w="sm" len="sm"/>
          </a:ln>
        </p:spPr>
      </p:pic>
      <p:cxnSp>
        <p:nvCxnSpPr>
          <p:cNvPr id="303" name="Google Shape;303;g206828d4071_1_114"/>
          <p:cNvCxnSpPr/>
          <p:nvPr/>
        </p:nvCxnSpPr>
        <p:spPr>
          <a:xfrm>
            <a:off x="7983603" y="5435686"/>
            <a:ext cx="959400" cy="703500"/>
          </a:xfrm>
          <a:prstGeom prst="straightConnector1">
            <a:avLst/>
          </a:prstGeom>
          <a:noFill/>
          <a:ln w="76200" cap="flat" cmpd="sng">
            <a:solidFill>
              <a:srgbClr val="FDBD57"/>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
        <p:cNvGrpSpPr/>
        <p:nvPr/>
      </p:nvGrpSpPr>
      <p:grpSpPr>
        <a:xfrm>
          <a:off x="0" y="0"/>
          <a:ext cx="0" cy="0"/>
          <a:chOff x="0" y="0"/>
          <a:chExt cx="0" cy="0"/>
        </a:xfrm>
      </p:grpSpPr>
      <p:pic>
        <p:nvPicPr>
          <p:cNvPr id="308" name="Google Shape;308;g206828d4071_1_128"/>
          <p:cNvPicPr preferRelativeResize="0"/>
          <p:nvPr/>
        </p:nvPicPr>
        <p:blipFill>
          <a:blip r:embed="rId3">
            <a:alphaModFix/>
          </a:blip>
          <a:stretch>
            <a:fillRect/>
          </a:stretch>
        </p:blipFill>
        <p:spPr>
          <a:xfrm>
            <a:off x="10765787" y="233816"/>
            <a:ext cx="936064" cy="272276"/>
          </a:xfrm>
          <a:prstGeom prst="rect">
            <a:avLst/>
          </a:prstGeom>
          <a:noFill/>
          <a:ln>
            <a:noFill/>
          </a:ln>
        </p:spPr>
      </p:pic>
      <p:pic>
        <p:nvPicPr>
          <p:cNvPr id="309" name="Google Shape;309;g206828d4071_1_128"/>
          <p:cNvPicPr preferRelativeResize="0"/>
          <p:nvPr/>
        </p:nvPicPr>
        <p:blipFill>
          <a:blip r:embed="rId4">
            <a:alphaModFix/>
          </a:blip>
          <a:stretch>
            <a:fillRect/>
          </a:stretch>
        </p:blipFill>
        <p:spPr>
          <a:xfrm>
            <a:off x="460325" y="506100"/>
            <a:ext cx="11271327" cy="5542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3"/>
        <p:cNvGrpSpPr/>
        <p:nvPr/>
      </p:nvGrpSpPr>
      <p:grpSpPr>
        <a:xfrm>
          <a:off x="0" y="0"/>
          <a:ext cx="0" cy="0"/>
          <a:chOff x="0" y="0"/>
          <a:chExt cx="0" cy="0"/>
        </a:xfrm>
      </p:grpSpPr>
      <p:pic>
        <p:nvPicPr>
          <p:cNvPr id="314" name="Google Shape;314;g206828d4071_1_133"/>
          <p:cNvPicPr preferRelativeResize="0"/>
          <p:nvPr/>
        </p:nvPicPr>
        <p:blipFill>
          <a:blip r:embed="rId3">
            <a:alphaModFix/>
          </a:blip>
          <a:stretch>
            <a:fillRect/>
          </a:stretch>
        </p:blipFill>
        <p:spPr>
          <a:xfrm>
            <a:off x="10765787" y="233816"/>
            <a:ext cx="936064" cy="272276"/>
          </a:xfrm>
          <a:prstGeom prst="rect">
            <a:avLst/>
          </a:prstGeom>
          <a:noFill/>
          <a:ln>
            <a:noFill/>
          </a:ln>
        </p:spPr>
      </p:pic>
      <p:pic>
        <p:nvPicPr>
          <p:cNvPr id="315" name="Google Shape;315;g206828d4071_1_133"/>
          <p:cNvPicPr preferRelativeResize="0"/>
          <p:nvPr/>
        </p:nvPicPr>
        <p:blipFill>
          <a:blip r:embed="rId4">
            <a:alphaModFix/>
          </a:blip>
          <a:stretch>
            <a:fillRect/>
          </a:stretch>
        </p:blipFill>
        <p:spPr>
          <a:xfrm>
            <a:off x="203200" y="581542"/>
            <a:ext cx="11785605" cy="53403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9"/>
        <p:cNvGrpSpPr/>
        <p:nvPr/>
      </p:nvGrpSpPr>
      <p:grpSpPr>
        <a:xfrm>
          <a:off x="0" y="0"/>
          <a:ext cx="0" cy="0"/>
          <a:chOff x="0" y="0"/>
          <a:chExt cx="0" cy="0"/>
        </a:xfrm>
      </p:grpSpPr>
      <p:pic>
        <p:nvPicPr>
          <p:cNvPr id="320" name="Google Shape;320;g206828d4071_1_138"/>
          <p:cNvPicPr preferRelativeResize="0"/>
          <p:nvPr/>
        </p:nvPicPr>
        <p:blipFill>
          <a:blip r:embed="rId3">
            <a:alphaModFix/>
          </a:blip>
          <a:stretch>
            <a:fillRect/>
          </a:stretch>
        </p:blipFill>
        <p:spPr>
          <a:xfrm>
            <a:off x="10765787" y="233816"/>
            <a:ext cx="936064" cy="272276"/>
          </a:xfrm>
          <a:prstGeom prst="rect">
            <a:avLst/>
          </a:prstGeom>
          <a:noFill/>
          <a:ln>
            <a:noFill/>
          </a:ln>
        </p:spPr>
      </p:pic>
      <p:pic>
        <p:nvPicPr>
          <p:cNvPr id="321" name="Google Shape;321;g206828d4071_1_138"/>
          <p:cNvPicPr preferRelativeResize="0"/>
          <p:nvPr/>
        </p:nvPicPr>
        <p:blipFill>
          <a:blip r:embed="rId4">
            <a:alphaModFix/>
          </a:blip>
          <a:stretch>
            <a:fillRect/>
          </a:stretch>
        </p:blipFill>
        <p:spPr>
          <a:xfrm>
            <a:off x="1188575" y="572150"/>
            <a:ext cx="9996774" cy="54446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5"/>
        <p:cNvGrpSpPr/>
        <p:nvPr/>
      </p:nvGrpSpPr>
      <p:grpSpPr>
        <a:xfrm>
          <a:off x="0" y="0"/>
          <a:ext cx="0" cy="0"/>
          <a:chOff x="0" y="0"/>
          <a:chExt cx="0" cy="0"/>
        </a:xfrm>
      </p:grpSpPr>
      <p:pic>
        <p:nvPicPr>
          <p:cNvPr id="326" name="Google Shape;326;g206828d4071_1_143"/>
          <p:cNvPicPr preferRelativeResize="0"/>
          <p:nvPr/>
        </p:nvPicPr>
        <p:blipFill>
          <a:blip r:embed="rId3">
            <a:alphaModFix/>
          </a:blip>
          <a:stretch>
            <a:fillRect/>
          </a:stretch>
        </p:blipFill>
        <p:spPr>
          <a:xfrm>
            <a:off x="10765787" y="233816"/>
            <a:ext cx="936064" cy="272276"/>
          </a:xfrm>
          <a:prstGeom prst="rect">
            <a:avLst/>
          </a:prstGeom>
          <a:noFill/>
          <a:ln>
            <a:noFill/>
          </a:ln>
        </p:spPr>
      </p:pic>
      <p:pic>
        <p:nvPicPr>
          <p:cNvPr id="327" name="Google Shape;327;g206828d4071_1_143"/>
          <p:cNvPicPr preferRelativeResize="0"/>
          <p:nvPr/>
        </p:nvPicPr>
        <p:blipFill>
          <a:blip r:embed="rId4">
            <a:alphaModFix/>
          </a:blip>
          <a:stretch>
            <a:fillRect/>
          </a:stretch>
        </p:blipFill>
        <p:spPr>
          <a:xfrm>
            <a:off x="203200" y="554767"/>
            <a:ext cx="11785605" cy="44253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53239"/>
        </a:solidFill>
        <a:effectLst/>
      </p:bgPr>
    </p:bg>
    <p:spTree>
      <p:nvGrpSpPr>
        <p:cNvPr id="1" name="Shape 331"/>
        <p:cNvGrpSpPr/>
        <p:nvPr/>
      </p:nvGrpSpPr>
      <p:grpSpPr>
        <a:xfrm>
          <a:off x="0" y="0"/>
          <a:ext cx="0" cy="0"/>
          <a:chOff x="0" y="0"/>
          <a:chExt cx="0" cy="0"/>
        </a:xfrm>
      </p:grpSpPr>
      <p:pic>
        <p:nvPicPr>
          <p:cNvPr id="332" name="Google Shape;332;g206828d4071_1_148"/>
          <p:cNvPicPr preferRelativeResize="0"/>
          <p:nvPr/>
        </p:nvPicPr>
        <p:blipFill>
          <a:blip r:embed="rId3">
            <a:alphaModFix/>
          </a:blip>
          <a:stretch>
            <a:fillRect/>
          </a:stretch>
        </p:blipFill>
        <p:spPr>
          <a:xfrm>
            <a:off x="10765787" y="233816"/>
            <a:ext cx="936064" cy="272276"/>
          </a:xfrm>
          <a:prstGeom prst="rect">
            <a:avLst/>
          </a:prstGeom>
          <a:noFill/>
          <a:ln>
            <a:noFill/>
          </a:ln>
        </p:spPr>
      </p:pic>
      <p:pic>
        <p:nvPicPr>
          <p:cNvPr id="333" name="Google Shape;333;g206828d4071_1_148"/>
          <p:cNvPicPr preferRelativeResize="0"/>
          <p:nvPr/>
        </p:nvPicPr>
        <p:blipFill>
          <a:blip r:embed="rId4">
            <a:alphaModFix/>
          </a:blip>
          <a:stretch>
            <a:fillRect/>
          </a:stretch>
        </p:blipFill>
        <p:spPr>
          <a:xfrm>
            <a:off x="203200" y="570842"/>
            <a:ext cx="11785605" cy="5829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3239"/>
        </a:solidFill>
        <a:effectLst/>
      </p:bgPr>
    </p:bg>
    <p:spTree>
      <p:nvGrpSpPr>
        <p:cNvPr id="1" name="Shape 337"/>
        <p:cNvGrpSpPr/>
        <p:nvPr/>
      </p:nvGrpSpPr>
      <p:grpSpPr>
        <a:xfrm>
          <a:off x="0" y="0"/>
          <a:ext cx="0" cy="0"/>
          <a:chOff x="0" y="0"/>
          <a:chExt cx="0" cy="0"/>
        </a:xfrm>
      </p:grpSpPr>
      <p:pic>
        <p:nvPicPr>
          <p:cNvPr id="338" name="Google Shape;338;g206828d4071_1_153"/>
          <p:cNvPicPr preferRelativeResize="0"/>
          <p:nvPr/>
        </p:nvPicPr>
        <p:blipFill>
          <a:blip r:embed="rId3">
            <a:alphaModFix/>
          </a:blip>
          <a:stretch>
            <a:fillRect/>
          </a:stretch>
        </p:blipFill>
        <p:spPr>
          <a:xfrm>
            <a:off x="10765787" y="233816"/>
            <a:ext cx="936064" cy="272276"/>
          </a:xfrm>
          <a:prstGeom prst="rect">
            <a:avLst/>
          </a:prstGeom>
          <a:noFill/>
          <a:ln>
            <a:noFill/>
          </a:ln>
        </p:spPr>
      </p:pic>
      <p:pic>
        <p:nvPicPr>
          <p:cNvPr id="339" name="Google Shape;339;g206828d4071_1_153"/>
          <p:cNvPicPr preferRelativeResize="0"/>
          <p:nvPr/>
        </p:nvPicPr>
        <p:blipFill>
          <a:blip r:embed="rId4">
            <a:alphaModFix/>
          </a:blip>
          <a:stretch>
            <a:fillRect/>
          </a:stretch>
        </p:blipFill>
        <p:spPr>
          <a:xfrm>
            <a:off x="594325" y="506100"/>
            <a:ext cx="11290726" cy="56012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53239"/>
        </a:solidFill>
        <a:effectLst/>
      </p:bgPr>
    </p:bg>
    <p:spTree>
      <p:nvGrpSpPr>
        <p:cNvPr id="1" name="Shape 343"/>
        <p:cNvGrpSpPr/>
        <p:nvPr/>
      </p:nvGrpSpPr>
      <p:grpSpPr>
        <a:xfrm>
          <a:off x="0" y="0"/>
          <a:ext cx="0" cy="0"/>
          <a:chOff x="0" y="0"/>
          <a:chExt cx="0" cy="0"/>
        </a:xfrm>
      </p:grpSpPr>
      <p:pic>
        <p:nvPicPr>
          <p:cNvPr id="344" name="Google Shape;344;g206828d4071_1_158"/>
          <p:cNvPicPr preferRelativeResize="0"/>
          <p:nvPr/>
        </p:nvPicPr>
        <p:blipFill>
          <a:blip r:embed="rId3">
            <a:alphaModFix/>
          </a:blip>
          <a:stretch>
            <a:fillRect/>
          </a:stretch>
        </p:blipFill>
        <p:spPr>
          <a:xfrm>
            <a:off x="10765787" y="233816"/>
            <a:ext cx="936064" cy="272276"/>
          </a:xfrm>
          <a:prstGeom prst="rect">
            <a:avLst/>
          </a:prstGeom>
          <a:noFill/>
          <a:ln>
            <a:noFill/>
          </a:ln>
        </p:spPr>
      </p:pic>
      <p:pic>
        <p:nvPicPr>
          <p:cNvPr id="345" name="Google Shape;345;g206828d4071_1_158"/>
          <p:cNvPicPr preferRelativeResize="0"/>
          <p:nvPr/>
        </p:nvPicPr>
        <p:blipFill>
          <a:blip r:embed="rId4">
            <a:alphaModFix/>
          </a:blip>
          <a:stretch>
            <a:fillRect/>
          </a:stretch>
        </p:blipFill>
        <p:spPr>
          <a:xfrm>
            <a:off x="568550" y="567799"/>
            <a:ext cx="11054899" cy="54194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53239"/>
        </a:solidFill>
        <a:effectLst/>
      </p:bgPr>
    </p:bg>
    <p:spTree>
      <p:nvGrpSpPr>
        <p:cNvPr id="1" name="Shape 349"/>
        <p:cNvGrpSpPr/>
        <p:nvPr/>
      </p:nvGrpSpPr>
      <p:grpSpPr>
        <a:xfrm>
          <a:off x="0" y="0"/>
          <a:ext cx="0" cy="0"/>
          <a:chOff x="0" y="0"/>
          <a:chExt cx="0" cy="0"/>
        </a:xfrm>
      </p:grpSpPr>
      <p:pic>
        <p:nvPicPr>
          <p:cNvPr id="350" name="Google Shape;350;g206828d4071_1_163"/>
          <p:cNvPicPr preferRelativeResize="0"/>
          <p:nvPr/>
        </p:nvPicPr>
        <p:blipFill>
          <a:blip r:embed="rId3">
            <a:alphaModFix/>
          </a:blip>
          <a:stretch>
            <a:fillRect/>
          </a:stretch>
        </p:blipFill>
        <p:spPr>
          <a:xfrm>
            <a:off x="10765787" y="233816"/>
            <a:ext cx="936064" cy="272276"/>
          </a:xfrm>
          <a:prstGeom prst="rect">
            <a:avLst/>
          </a:prstGeom>
          <a:noFill/>
          <a:ln>
            <a:noFill/>
          </a:ln>
        </p:spPr>
      </p:pic>
      <p:pic>
        <p:nvPicPr>
          <p:cNvPr id="351" name="Google Shape;351;g206828d4071_1_163"/>
          <p:cNvPicPr preferRelativeResize="0"/>
          <p:nvPr/>
        </p:nvPicPr>
        <p:blipFill>
          <a:blip r:embed="rId4">
            <a:alphaModFix/>
          </a:blip>
          <a:stretch>
            <a:fillRect/>
          </a:stretch>
        </p:blipFill>
        <p:spPr>
          <a:xfrm>
            <a:off x="754675" y="577225"/>
            <a:ext cx="10847375" cy="5270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1"/>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Regulation and definition </a:t>
            </a:r>
            <a:endParaRPr/>
          </a:p>
        </p:txBody>
      </p:sp>
      <p:sp>
        <p:nvSpPr>
          <p:cNvPr id="358" name="Google Shape;358;p11"/>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29</a:t>
            </a:fld>
            <a:endParaRPr/>
          </a:p>
        </p:txBody>
      </p:sp>
      <p:pic>
        <p:nvPicPr>
          <p:cNvPr id="359" name="Google Shape;359;p11"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Objectives/Learning Outcomes</a:t>
            </a:r>
            <a:endParaRPr/>
          </a:p>
        </p:txBody>
      </p:sp>
      <p:sp>
        <p:nvSpPr>
          <p:cNvPr id="131" name="Google Shape;131;p3"/>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Autofit/>
          </a:bodyPr>
          <a:lstStyle/>
          <a:p>
            <a:pPr marL="457200" lvl="0" indent="-330200" algn="l" rtl="0">
              <a:lnSpc>
                <a:spcPct val="150000"/>
              </a:lnSpc>
              <a:spcBef>
                <a:spcPts val="1000"/>
              </a:spcBef>
              <a:spcAft>
                <a:spcPts val="0"/>
              </a:spcAft>
              <a:buSzPts val="1600"/>
              <a:buChar char="•"/>
            </a:pPr>
            <a:r>
              <a:rPr lang="en-US"/>
              <a:t>32 - Facilitate discussions and meetings between internal team members to identify circular opportunities multifunctional roofs and façades</a:t>
            </a:r>
            <a:endParaRPr/>
          </a:p>
          <a:p>
            <a:pPr marL="457200" lvl="0" indent="-330200" algn="l" rtl="0">
              <a:lnSpc>
                <a:spcPct val="150000"/>
              </a:lnSpc>
              <a:spcBef>
                <a:spcPts val="1000"/>
              </a:spcBef>
              <a:spcAft>
                <a:spcPts val="0"/>
              </a:spcAft>
              <a:buSzPts val="1600"/>
              <a:buChar char="•"/>
            </a:pPr>
            <a:r>
              <a:rPr lang="en-US"/>
              <a:t>33 - Integrate circular economy thinking into employee evaluations that are linked to professional compensation</a:t>
            </a:r>
            <a:endParaRPr/>
          </a:p>
          <a:p>
            <a:pPr marL="457200" lvl="0" indent="-330200" algn="l" rtl="0">
              <a:lnSpc>
                <a:spcPct val="150000"/>
              </a:lnSpc>
              <a:spcBef>
                <a:spcPts val="1000"/>
              </a:spcBef>
              <a:spcAft>
                <a:spcPts val="0"/>
              </a:spcAft>
              <a:buSzPts val="1600"/>
              <a:buChar char="•"/>
            </a:pPr>
            <a:r>
              <a:rPr lang="en-US"/>
              <a:t>34 - Collaborate to apply and improve circular procurement processes of multifunctional green roofs, façades, and interior elements</a:t>
            </a:r>
            <a:endParaRPr/>
          </a:p>
          <a:p>
            <a:pPr marL="457200" lvl="0" indent="-330200" algn="l" rtl="0">
              <a:lnSpc>
                <a:spcPct val="150000"/>
              </a:lnSpc>
              <a:spcBef>
                <a:spcPts val="1000"/>
              </a:spcBef>
              <a:spcAft>
                <a:spcPts val="0"/>
              </a:spcAft>
              <a:buSzPts val="1600"/>
              <a:buChar char="•"/>
            </a:pPr>
            <a:r>
              <a:rPr lang="en-US"/>
              <a:t>35 - Collaborate with industry stakeholders to share best practices in circular multifunctional roofs and façades, and act together</a:t>
            </a:r>
            <a:endParaRPr/>
          </a:p>
          <a:p>
            <a:pPr marL="457200" lvl="0" indent="-330200" algn="l" rtl="0">
              <a:lnSpc>
                <a:spcPct val="150000"/>
              </a:lnSpc>
              <a:spcBef>
                <a:spcPts val="1000"/>
              </a:spcBef>
              <a:spcAft>
                <a:spcPts val="0"/>
              </a:spcAft>
              <a:buSzPts val="1600"/>
              <a:buChar char="•"/>
            </a:pPr>
            <a:r>
              <a:rPr lang="en-US"/>
              <a:t>37 - Work together with residents and users to jointly create multifunctional green roofs, façades, and interior elements fit for them</a:t>
            </a:r>
            <a:endParaRPr/>
          </a:p>
        </p:txBody>
      </p:sp>
      <p:sp>
        <p:nvSpPr>
          <p:cNvPr id="132" name="Google Shape;132;p3"/>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06828d4071_1_25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30</a:t>
            </a:fld>
            <a:endParaRPr/>
          </a:p>
        </p:txBody>
      </p:sp>
      <p:sp>
        <p:nvSpPr>
          <p:cNvPr id="366" name="Google Shape;366;g206828d4071_1_25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What is a Circular Economy</a:t>
            </a:r>
            <a:endParaRPr/>
          </a:p>
        </p:txBody>
      </p:sp>
      <p:sp>
        <p:nvSpPr>
          <p:cNvPr id="367" name="Google Shape;367;g206828d4071_1_252"/>
          <p:cNvSpPr txBox="1">
            <a:spLocks noGrp="1"/>
          </p:cNvSpPr>
          <p:nvPr>
            <p:ph type="body" idx="1"/>
          </p:nvPr>
        </p:nvSpPr>
        <p:spPr>
          <a:xfrm>
            <a:off x="2078175" y="1930499"/>
            <a:ext cx="8944500" cy="3275100"/>
          </a:xfrm>
          <a:prstGeom prst="rect">
            <a:avLst/>
          </a:prstGeom>
        </p:spPr>
        <p:txBody>
          <a:bodyPr spcFirstLastPara="1" wrap="square" lIns="91425" tIns="45700" rIns="91425" bIns="45700" anchor="ctr" anchorCtr="0">
            <a:normAutofit/>
          </a:bodyPr>
          <a:lstStyle/>
          <a:p>
            <a:pPr marL="0" lvl="0" indent="0" algn="ctr" rtl="0">
              <a:lnSpc>
                <a:spcPct val="150000"/>
              </a:lnSpc>
              <a:spcBef>
                <a:spcPts val="1000"/>
              </a:spcBef>
              <a:spcAft>
                <a:spcPts val="0"/>
              </a:spcAft>
              <a:buNone/>
            </a:pPr>
            <a:r>
              <a:rPr lang="en-US" sz="2000">
                <a:highlight>
                  <a:srgbClr val="FFFFFF"/>
                </a:highlight>
              </a:rPr>
              <a:t>A circular economy is a system which maintains the value of products, materials and resources in the economy for as long as possible, and minimises the generation of waste. This means a system where products are reused, repaired, remanufactured or recycled.</a:t>
            </a:r>
            <a:endParaRPr sz="2000"/>
          </a:p>
        </p:txBody>
      </p:sp>
      <p:sp>
        <p:nvSpPr>
          <p:cNvPr id="368" name="Google Shape;368;g206828d4071_1_252"/>
          <p:cNvSpPr txBox="1"/>
          <p:nvPr/>
        </p:nvSpPr>
        <p:spPr>
          <a:xfrm>
            <a:off x="1837700" y="6136250"/>
            <a:ext cx="7010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 </a:t>
            </a:r>
            <a:r>
              <a:rPr lang="en-US" sz="1000" u="sng">
                <a:solidFill>
                  <a:schemeClr val="hlink"/>
                </a:solidFill>
                <a:hlinkClick r:id="rId3"/>
              </a:rPr>
              <a:t>https://eur-lex.europa.eu/EN/legal-content/glossary/circular-economy.html</a:t>
            </a:r>
            <a:r>
              <a:rPr lang="en-US" sz="1000">
                <a:solidFill>
                  <a:srgbClr val="4F504F"/>
                </a:solidFill>
              </a:rPr>
              <a:t> </a:t>
            </a:r>
            <a:endParaRPr sz="1000" i="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06828d4071_1_28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Value &amp; Governance Video</a:t>
            </a:r>
            <a:endParaRPr/>
          </a:p>
        </p:txBody>
      </p:sp>
      <p:sp>
        <p:nvSpPr>
          <p:cNvPr id="375" name="Google Shape;375;g206828d4071_1_287"/>
          <p:cNvSpPr txBox="1">
            <a:spLocks noGrp="1"/>
          </p:cNvSpPr>
          <p:nvPr>
            <p:ph type="body" idx="1"/>
          </p:nvPr>
        </p:nvSpPr>
        <p:spPr>
          <a:xfrm>
            <a:off x="2078182" y="1930494"/>
            <a:ext cx="8944500" cy="3880800"/>
          </a:xfrm>
          <a:prstGeom prst="rect">
            <a:avLst/>
          </a:prstGeom>
        </p:spPr>
        <p:txBody>
          <a:bodyPr spcFirstLastPara="1" wrap="square" lIns="91425" tIns="45700" rIns="91425" bIns="45700" anchor="ctr" anchorCtr="0">
            <a:normAutofit/>
          </a:bodyPr>
          <a:lstStyle/>
          <a:p>
            <a:pPr marL="0" lvl="0" indent="0" algn="ctr" rtl="0">
              <a:lnSpc>
                <a:spcPct val="150000"/>
              </a:lnSpc>
              <a:spcBef>
                <a:spcPts val="1000"/>
              </a:spcBef>
              <a:spcAft>
                <a:spcPts val="0"/>
              </a:spcAft>
              <a:buNone/>
            </a:pPr>
            <a:r>
              <a:rPr lang="en-US" sz="1800" u="sng">
                <a:solidFill>
                  <a:schemeClr val="hlink"/>
                </a:solidFill>
                <a:hlinkClick r:id="rId3"/>
              </a:rPr>
              <a:t>https://drive.google.com/file/d/1keRvTmdEZRRvOA-m8hb2jlQaj7psD2P5/view</a:t>
            </a:r>
            <a:r>
              <a:rPr lang="en-US" sz="1800"/>
              <a:t> </a:t>
            </a:r>
            <a:endParaRPr sz="1800"/>
          </a:p>
          <a:p>
            <a:pPr marL="0" lvl="0" indent="0" algn="ctr" rtl="0">
              <a:lnSpc>
                <a:spcPct val="150000"/>
              </a:lnSpc>
              <a:spcBef>
                <a:spcPts val="1000"/>
              </a:spcBef>
              <a:spcAft>
                <a:spcPts val="0"/>
              </a:spcAft>
              <a:buNone/>
            </a:pPr>
            <a:r>
              <a:rPr lang="en-US" sz="1800"/>
              <a:t>Video - Importance of Value &amp; Governance</a:t>
            </a:r>
            <a:endParaRPr sz="1800"/>
          </a:p>
        </p:txBody>
      </p:sp>
      <p:sp>
        <p:nvSpPr>
          <p:cNvPr id="376" name="Google Shape;376;g206828d4071_1_28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06828d4071_1_262"/>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Current Guidance Document Examples</a:t>
            </a:r>
            <a:endParaRPr/>
          </a:p>
        </p:txBody>
      </p:sp>
      <p:sp>
        <p:nvSpPr>
          <p:cNvPr id="383" name="Google Shape;383;g206828d4071_1_262"/>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The EU Green Deal - </a:t>
            </a:r>
            <a:r>
              <a:rPr lang="en-US">
                <a:solidFill>
                  <a:srgbClr val="404040"/>
                </a:solidFill>
                <a:highlight>
                  <a:srgbClr val="FFFFFF"/>
                </a:highlight>
              </a:rPr>
              <a:t>Circular economy action plan</a:t>
            </a:r>
            <a:endParaRPr/>
          </a:p>
          <a:p>
            <a:pPr marL="0" lvl="0" indent="0" algn="l" rtl="0">
              <a:spcBef>
                <a:spcPts val="1000"/>
              </a:spcBef>
              <a:spcAft>
                <a:spcPts val="0"/>
              </a:spcAft>
              <a:buNone/>
            </a:pPr>
            <a:r>
              <a:rPr lang="en-US" u="sng">
                <a:solidFill>
                  <a:schemeClr val="hlink"/>
                </a:solidFill>
                <a:hlinkClick r:id="rId3"/>
              </a:rPr>
              <a:t>https://environment.ec.europa.eu/strategy/circular-economy-action-plan_en</a:t>
            </a:r>
            <a:r>
              <a:rPr lang="en-US"/>
              <a:t> </a:t>
            </a:r>
            <a:endParaRPr/>
          </a:p>
          <a:p>
            <a:pPr marL="0" lvl="0" indent="0" algn="l" rtl="0">
              <a:spcBef>
                <a:spcPts val="1000"/>
              </a:spcBef>
              <a:spcAft>
                <a:spcPts val="0"/>
              </a:spcAft>
              <a:buNone/>
            </a:pPr>
            <a:r>
              <a:rPr lang="en-US"/>
              <a:t>Public Procurement for a Circular Economy</a:t>
            </a:r>
            <a:endParaRPr/>
          </a:p>
          <a:p>
            <a:pPr marL="0" lvl="0" indent="0" algn="l" rtl="0">
              <a:spcBef>
                <a:spcPts val="1000"/>
              </a:spcBef>
              <a:spcAft>
                <a:spcPts val="0"/>
              </a:spcAft>
              <a:buNone/>
            </a:pPr>
            <a:r>
              <a:rPr lang="en-US" u="sng">
                <a:solidFill>
                  <a:schemeClr val="hlink"/>
                </a:solidFill>
                <a:hlinkClick r:id="rId4"/>
              </a:rPr>
              <a:t>https://ec.europa.eu/environment/gpp/pdf/Public_procurement_circular_economy_brochure.pdf</a:t>
            </a:r>
            <a:endParaRPr/>
          </a:p>
          <a:p>
            <a:pPr marL="0" lvl="0" indent="0" algn="l" rtl="0">
              <a:spcBef>
                <a:spcPts val="1000"/>
              </a:spcBef>
              <a:spcAft>
                <a:spcPts val="0"/>
              </a:spcAft>
              <a:buNone/>
            </a:pPr>
            <a:r>
              <a:rPr lang="en-US"/>
              <a:t>Circular Economy for the built environment: a summary</a:t>
            </a:r>
            <a:endParaRPr/>
          </a:p>
          <a:p>
            <a:pPr marL="0" lvl="0" indent="0" algn="l" rtl="0">
              <a:spcBef>
                <a:spcPts val="1000"/>
              </a:spcBef>
              <a:spcAft>
                <a:spcPts val="0"/>
              </a:spcAft>
              <a:buNone/>
            </a:pPr>
            <a:r>
              <a:rPr lang="en-US" u="sng">
                <a:solidFill>
                  <a:schemeClr val="hlink"/>
                </a:solidFill>
                <a:hlinkClick r:id="rId5"/>
              </a:rPr>
              <a:t>https://drive.google.com/file/d/1miNS6IYTeFNteZoiI_vC0e8XtjGXwKDH/view</a:t>
            </a:r>
            <a:endParaRPr/>
          </a:p>
          <a:p>
            <a:pPr marL="0" lvl="0" indent="0" algn="l" rtl="0">
              <a:spcBef>
                <a:spcPts val="1000"/>
              </a:spcBef>
              <a:spcAft>
                <a:spcPts val="0"/>
              </a:spcAft>
              <a:buNone/>
            </a:pPr>
            <a:r>
              <a:rPr lang="en-US"/>
              <a:t>Roadmap Circular Land Tendering</a:t>
            </a:r>
            <a:endParaRPr/>
          </a:p>
          <a:p>
            <a:pPr marL="0" lvl="0" indent="0" algn="l" rtl="0">
              <a:spcBef>
                <a:spcPts val="1000"/>
              </a:spcBef>
              <a:spcAft>
                <a:spcPts val="0"/>
              </a:spcAft>
              <a:buNone/>
            </a:pPr>
            <a:r>
              <a:rPr lang="en-US" u="sng">
                <a:solidFill>
                  <a:schemeClr val="hlink"/>
                </a:solidFill>
                <a:hlinkClick r:id="rId6"/>
              </a:rPr>
              <a:t>https://www.metabolic.nl/wp-content/uploads/2019/02/roadmap_circular_land_tendering.pdf</a:t>
            </a:r>
            <a:endParaRPr/>
          </a:p>
          <a:p>
            <a:pPr marL="0" lvl="0" indent="0" algn="l" rtl="0">
              <a:spcBef>
                <a:spcPts val="1000"/>
              </a:spcBef>
              <a:spcAft>
                <a:spcPts val="0"/>
              </a:spcAft>
              <a:buNone/>
            </a:pPr>
            <a:r>
              <a:rPr lang="en-US"/>
              <a:t>Circular Economy Checklist Construction Designers</a:t>
            </a:r>
            <a:endParaRPr/>
          </a:p>
          <a:p>
            <a:pPr marL="0" lvl="0" indent="0" algn="l" rtl="0">
              <a:spcBef>
                <a:spcPts val="1000"/>
              </a:spcBef>
              <a:spcAft>
                <a:spcPts val="0"/>
              </a:spcAft>
              <a:buNone/>
            </a:pPr>
            <a:r>
              <a:rPr lang="en-US" u="sng">
                <a:solidFill>
                  <a:schemeClr val="hlink"/>
                </a:solidFill>
                <a:hlinkClick r:id="rId7"/>
              </a:rPr>
              <a:t>https://southernwasteregion.ie/sites/default/files/Circular%20Economy%20Checklist%20Construction%20Designers.pdf</a:t>
            </a:r>
            <a:endParaRPr/>
          </a:p>
        </p:txBody>
      </p:sp>
      <p:sp>
        <p:nvSpPr>
          <p:cNvPr id="384" name="Google Shape;384;g206828d4071_1_262"/>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06828d4071_1_30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Current Guidance Document Examples</a:t>
            </a:r>
            <a:endParaRPr/>
          </a:p>
        </p:txBody>
      </p:sp>
      <p:sp>
        <p:nvSpPr>
          <p:cNvPr id="391" name="Google Shape;391;g206828d4071_1_304"/>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LEVEL(S): A GUIDE TO EUROPE’S NEW REPORTING FRAMEWORK FOR SUSTAINABLE BUILDINGS</a:t>
            </a:r>
            <a:endParaRPr/>
          </a:p>
          <a:p>
            <a:pPr marL="0" lvl="0" indent="0" algn="l" rtl="0">
              <a:spcBef>
                <a:spcPts val="1000"/>
              </a:spcBef>
              <a:spcAft>
                <a:spcPts val="0"/>
              </a:spcAft>
              <a:buNone/>
            </a:pPr>
            <a:r>
              <a:rPr lang="en-US" u="sng">
                <a:solidFill>
                  <a:schemeClr val="hlink"/>
                </a:solidFill>
                <a:hlinkClick r:id="rId3"/>
              </a:rPr>
              <a:t>https://ec.europa.eu/environment/eussd/pdf/Level_publication_EN.pdf</a:t>
            </a:r>
            <a:endParaRPr/>
          </a:p>
          <a:p>
            <a:pPr marL="0" lvl="0" indent="0" algn="l" rtl="0">
              <a:spcBef>
                <a:spcPts val="1000"/>
              </a:spcBef>
              <a:spcAft>
                <a:spcPts val="0"/>
              </a:spcAft>
              <a:buNone/>
            </a:pPr>
            <a:r>
              <a:rPr lang="en-US"/>
              <a:t>EU Taxonomy </a:t>
            </a:r>
            <a:endParaRPr/>
          </a:p>
          <a:p>
            <a:pPr marL="0" lvl="0" indent="0" algn="l" rtl="0">
              <a:spcBef>
                <a:spcPts val="1000"/>
              </a:spcBef>
              <a:spcAft>
                <a:spcPts val="0"/>
              </a:spcAft>
              <a:buNone/>
            </a:pPr>
            <a:r>
              <a:rPr lang="en-US" u="sng">
                <a:solidFill>
                  <a:schemeClr val="hlink"/>
                </a:solidFill>
                <a:hlinkClick r:id="rId4"/>
              </a:rPr>
              <a:t>https://finance.ec.europa.eu/sustainable-finance/tools-and-standards/eu-taxonomy-sustainable-activities_en</a:t>
            </a:r>
            <a:r>
              <a:rPr lang="en-US"/>
              <a:t> </a:t>
            </a:r>
            <a:endParaRPr/>
          </a:p>
          <a:p>
            <a:pPr marL="0" lvl="0" indent="0" algn="l" rtl="0">
              <a:spcBef>
                <a:spcPts val="1000"/>
              </a:spcBef>
              <a:spcAft>
                <a:spcPts val="0"/>
              </a:spcAft>
              <a:buNone/>
            </a:pPr>
            <a:r>
              <a:rPr lang="en-US"/>
              <a:t>A Holistic Sustainability Framework for Waste Management in European Cities: Concept Development</a:t>
            </a:r>
            <a:endParaRPr/>
          </a:p>
          <a:p>
            <a:pPr marL="0" lvl="0" indent="0" algn="l" rtl="0">
              <a:spcBef>
                <a:spcPts val="1000"/>
              </a:spcBef>
              <a:spcAft>
                <a:spcPts val="0"/>
              </a:spcAft>
              <a:buNone/>
            </a:pPr>
            <a:r>
              <a:rPr lang="en-US" u="sng">
                <a:solidFill>
                  <a:schemeClr val="hlink"/>
                </a:solidFill>
                <a:hlinkClick r:id="rId5"/>
              </a:rPr>
              <a:t>https://drive.google.com/file/d/1Q9eluKr4bI8YWLByPuAoq5Kh3nMRsfv_/view</a:t>
            </a:r>
            <a:r>
              <a:rPr lang="en-US"/>
              <a:t> </a:t>
            </a:r>
            <a:endParaRPr/>
          </a:p>
        </p:txBody>
      </p:sp>
      <p:sp>
        <p:nvSpPr>
          <p:cNvPr id="392" name="Google Shape;392;g206828d4071_1_30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06828d4071_1_29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Overview of Policies for Circular Economy Video</a:t>
            </a:r>
            <a:endParaRPr/>
          </a:p>
        </p:txBody>
      </p:sp>
      <p:sp>
        <p:nvSpPr>
          <p:cNvPr id="399" name="Google Shape;399;g206828d4071_1_295"/>
          <p:cNvSpPr txBox="1">
            <a:spLocks noGrp="1"/>
          </p:cNvSpPr>
          <p:nvPr>
            <p:ph type="body" idx="1"/>
          </p:nvPr>
        </p:nvSpPr>
        <p:spPr>
          <a:xfrm>
            <a:off x="2078182" y="1930494"/>
            <a:ext cx="8944500" cy="3880800"/>
          </a:xfrm>
          <a:prstGeom prst="rect">
            <a:avLst/>
          </a:prstGeom>
        </p:spPr>
        <p:txBody>
          <a:bodyPr spcFirstLastPara="1" wrap="square" lIns="91425" tIns="45700" rIns="91425" bIns="45700" anchor="ctr" anchorCtr="0">
            <a:normAutofit/>
          </a:bodyPr>
          <a:lstStyle/>
          <a:p>
            <a:pPr marL="0" lvl="0" indent="0" algn="ctr" rtl="0">
              <a:lnSpc>
                <a:spcPct val="150000"/>
              </a:lnSpc>
              <a:spcBef>
                <a:spcPts val="1000"/>
              </a:spcBef>
              <a:spcAft>
                <a:spcPts val="0"/>
              </a:spcAft>
              <a:buNone/>
            </a:pPr>
            <a:r>
              <a:rPr lang="en-US" sz="1800" u="sng">
                <a:solidFill>
                  <a:schemeClr val="hlink"/>
                </a:solidFill>
                <a:hlinkClick r:id="rId3"/>
              </a:rPr>
              <a:t>https://drive.google.com/file/d/15BeaLUm-U15OonovpzPlF17s7NhOHOyB/view</a:t>
            </a:r>
            <a:r>
              <a:rPr lang="en-US" sz="1800"/>
              <a:t> </a:t>
            </a:r>
            <a:endParaRPr sz="1800"/>
          </a:p>
          <a:p>
            <a:pPr marL="0" lvl="0" indent="0" algn="ctr" rtl="0">
              <a:lnSpc>
                <a:spcPct val="150000"/>
              </a:lnSpc>
              <a:spcBef>
                <a:spcPts val="1000"/>
              </a:spcBef>
              <a:spcAft>
                <a:spcPts val="0"/>
              </a:spcAft>
              <a:buNone/>
            </a:pPr>
            <a:r>
              <a:rPr lang="en-US" sz="1800"/>
              <a:t>Video - Overview of Policies for Circular Economy </a:t>
            </a:r>
            <a:endParaRPr sz="1800"/>
          </a:p>
        </p:txBody>
      </p:sp>
      <p:sp>
        <p:nvSpPr>
          <p:cNvPr id="400" name="Google Shape;400;g206828d4071_1_29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19b8821f62b_0_94"/>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EU Green Deal</a:t>
            </a:r>
            <a:endParaRPr/>
          </a:p>
          <a:p>
            <a:pPr marL="0" lvl="0" indent="0" algn="l" rtl="0">
              <a:spcBef>
                <a:spcPts val="0"/>
              </a:spcBef>
              <a:spcAft>
                <a:spcPts val="0"/>
              </a:spcAft>
              <a:buNone/>
            </a:pPr>
            <a:endParaRPr/>
          </a:p>
        </p:txBody>
      </p:sp>
      <p:sp>
        <p:nvSpPr>
          <p:cNvPr id="407" name="Google Shape;407;g19b8821f62b_0_94"/>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35</a:t>
            </a:fld>
            <a:endParaRPr/>
          </a:p>
        </p:txBody>
      </p:sp>
      <p:sp>
        <p:nvSpPr>
          <p:cNvPr id="408" name="Google Shape;408;g19b8821f62b_0_94"/>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0" lvl="0" indent="0" algn="just" rtl="0">
              <a:lnSpc>
                <a:spcPct val="115000"/>
              </a:lnSpc>
              <a:spcBef>
                <a:spcPts val="1000"/>
              </a:spcBef>
              <a:spcAft>
                <a:spcPts val="0"/>
              </a:spcAft>
              <a:buNone/>
            </a:pPr>
            <a:r>
              <a:rPr lang="en-US"/>
              <a:t>The Green Deal is a roadmap for achieving a sustainable, carbon-neutral, competitive and resource-efficient economy. Its objectives are:</a:t>
            </a:r>
            <a:endParaRPr/>
          </a:p>
          <a:p>
            <a:pPr marL="457200" lvl="0" indent="-330200" algn="just" rtl="0">
              <a:lnSpc>
                <a:spcPct val="115000"/>
              </a:lnSpc>
              <a:spcBef>
                <a:spcPts val="1000"/>
              </a:spcBef>
              <a:spcAft>
                <a:spcPts val="0"/>
              </a:spcAft>
              <a:buSzPts val="1600"/>
              <a:buChar char="•"/>
            </a:pPr>
            <a:r>
              <a:rPr lang="en-US"/>
              <a:t>reduce net greenhouse gas emissions to zero by 2050</a:t>
            </a:r>
            <a:endParaRPr/>
          </a:p>
          <a:p>
            <a:pPr marL="457200" lvl="0" indent="-330200" algn="just" rtl="0">
              <a:lnSpc>
                <a:spcPct val="115000"/>
              </a:lnSpc>
              <a:spcBef>
                <a:spcPts val="1000"/>
              </a:spcBef>
              <a:spcAft>
                <a:spcPts val="0"/>
              </a:spcAft>
              <a:buSzPts val="1600"/>
              <a:buChar char="•"/>
            </a:pPr>
            <a:r>
              <a:rPr lang="en-US"/>
              <a:t>Disconnecting idea of economic growth from resource consumption by promoting the circular economy</a:t>
            </a:r>
            <a:endParaRPr/>
          </a:p>
          <a:p>
            <a:pPr marL="457200" lvl="0" indent="-330200" algn="just" rtl="0">
              <a:lnSpc>
                <a:spcPct val="115000"/>
              </a:lnSpc>
              <a:spcBef>
                <a:spcPts val="1000"/>
              </a:spcBef>
              <a:spcAft>
                <a:spcPts val="0"/>
              </a:spcAft>
              <a:buSzPts val="1600"/>
              <a:buChar char="•"/>
            </a:pPr>
            <a:r>
              <a:rPr lang="en-US"/>
              <a:t>improve the quality of life of all</a:t>
            </a:r>
            <a:endParaRPr/>
          </a:p>
          <a:p>
            <a:pPr marL="457200" lvl="0" indent="-330200" algn="just" rtl="0">
              <a:lnSpc>
                <a:spcPct val="115000"/>
              </a:lnSpc>
              <a:spcBef>
                <a:spcPts val="1000"/>
              </a:spcBef>
              <a:spcAft>
                <a:spcPts val="0"/>
              </a:spcAft>
              <a:buSzPts val="1600"/>
              <a:buChar char="•"/>
            </a:pPr>
            <a:r>
              <a:rPr lang="en-US"/>
              <a:t>restore biodiversity and reduce pollution.</a:t>
            </a:r>
            <a:endParaRPr/>
          </a:p>
        </p:txBody>
      </p:sp>
      <p:pic>
        <p:nvPicPr>
          <p:cNvPr id="409" name="Google Shape;409;g19b8821f62b_0_94"/>
          <p:cNvPicPr preferRelativeResize="0"/>
          <p:nvPr/>
        </p:nvPicPr>
        <p:blipFill>
          <a:blip r:embed="rId3">
            <a:alphaModFix/>
          </a:blip>
          <a:stretch>
            <a:fillRect/>
          </a:stretch>
        </p:blipFill>
        <p:spPr>
          <a:xfrm>
            <a:off x="6848600" y="1930500"/>
            <a:ext cx="3290076" cy="41108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19b8821f62b_0_10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a:t>EU Green Deal-  Action Plan for the Circular Economy</a:t>
            </a:r>
            <a:endParaRPr/>
          </a:p>
        </p:txBody>
      </p:sp>
      <p:sp>
        <p:nvSpPr>
          <p:cNvPr id="416" name="Google Shape;416;g19b8821f62b_0_107"/>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An initiative of the Green Deal Aims to modernise the European economy through a green and digital transformation</a:t>
            </a:r>
            <a:endParaRPr/>
          </a:p>
          <a:p>
            <a:pPr marL="0" lvl="0" indent="0" algn="l" rtl="0">
              <a:lnSpc>
                <a:spcPct val="115000"/>
              </a:lnSpc>
              <a:spcBef>
                <a:spcPts val="1000"/>
              </a:spcBef>
              <a:spcAft>
                <a:spcPts val="0"/>
              </a:spcAft>
              <a:buNone/>
            </a:pPr>
            <a:r>
              <a:rPr lang="en-US"/>
              <a:t>The Plan proposes measures to achieve:</a:t>
            </a:r>
            <a:endParaRPr/>
          </a:p>
          <a:p>
            <a:pPr marL="457200" lvl="0" indent="-330200" algn="l" rtl="0">
              <a:lnSpc>
                <a:spcPct val="115000"/>
              </a:lnSpc>
              <a:spcBef>
                <a:spcPts val="1000"/>
              </a:spcBef>
              <a:spcAft>
                <a:spcPts val="0"/>
              </a:spcAft>
              <a:buSzPts val="1600"/>
              <a:buAutoNum type="arabicPeriod"/>
            </a:pPr>
            <a:r>
              <a:rPr lang="en-US"/>
              <a:t>That the products marketed in the European Union are sustainable</a:t>
            </a:r>
            <a:endParaRPr/>
          </a:p>
          <a:p>
            <a:pPr marL="457200" lvl="0" indent="-330200" algn="l" rtl="0">
              <a:lnSpc>
                <a:spcPct val="115000"/>
              </a:lnSpc>
              <a:spcBef>
                <a:spcPts val="1000"/>
              </a:spcBef>
              <a:spcAft>
                <a:spcPts val="0"/>
              </a:spcAft>
              <a:buSzPts val="1600"/>
              <a:buAutoNum type="arabicPeriod"/>
            </a:pPr>
            <a:r>
              <a:rPr lang="en-US"/>
              <a:t>That consumers receive information on the durability and repairability of the products they purchase</a:t>
            </a:r>
            <a:endParaRPr/>
          </a:p>
          <a:p>
            <a:pPr marL="457200" lvl="0" indent="-330200" algn="l" rtl="0">
              <a:lnSpc>
                <a:spcPct val="115000"/>
              </a:lnSpc>
              <a:spcBef>
                <a:spcPts val="1000"/>
              </a:spcBef>
              <a:spcAft>
                <a:spcPts val="0"/>
              </a:spcAft>
              <a:buSzPts val="1600"/>
              <a:buAutoNum type="arabicPeriod"/>
            </a:pPr>
            <a:r>
              <a:rPr lang="en-US"/>
              <a:t>Avoiding the production of waste, and converting the waste produced into secondary raw materials.</a:t>
            </a:r>
            <a:endParaRPr/>
          </a:p>
          <a:p>
            <a:pPr marL="0" lvl="0" indent="0" algn="l" rtl="0">
              <a:lnSpc>
                <a:spcPct val="115000"/>
              </a:lnSpc>
              <a:spcBef>
                <a:spcPts val="1000"/>
              </a:spcBef>
              <a:spcAft>
                <a:spcPts val="0"/>
              </a:spcAft>
              <a:buNone/>
            </a:pPr>
            <a:endParaRPr/>
          </a:p>
        </p:txBody>
      </p:sp>
      <p:sp>
        <p:nvSpPr>
          <p:cNvPr id="417" name="Google Shape;417;g19b8821f62b_0_10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06828d4071_1_311"/>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Irish Examples</a:t>
            </a:r>
            <a:endParaRPr/>
          </a:p>
        </p:txBody>
      </p:sp>
      <p:sp>
        <p:nvSpPr>
          <p:cNvPr id="424" name="Google Shape;424;g206828d4071_1_311"/>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t>Waste Action Plan for a Circular Economy</a:t>
            </a:r>
            <a:endParaRPr/>
          </a:p>
          <a:p>
            <a:pPr marL="0" lvl="0" indent="0" algn="l" rtl="0">
              <a:lnSpc>
                <a:spcPct val="115000"/>
              </a:lnSpc>
              <a:spcBef>
                <a:spcPts val="1000"/>
              </a:spcBef>
              <a:spcAft>
                <a:spcPts val="0"/>
              </a:spcAft>
              <a:buNone/>
            </a:pPr>
            <a:r>
              <a:rPr lang="en-US" u="sng">
                <a:solidFill>
                  <a:schemeClr val="hlink"/>
                </a:solidFill>
                <a:hlinkClick r:id="rId3"/>
              </a:rPr>
              <a:t>https://www.gov.ie/en/publication/4221c-waste-action-plan-for-a-circular-economy/</a:t>
            </a:r>
            <a:endParaRPr/>
          </a:p>
          <a:p>
            <a:pPr marL="0" lvl="0" indent="0" algn="l" rtl="0">
              <a:lnSpc>
                <a:spcPct val="115000"/>
              </a:lnSpc>
              <a:spcBef>
                <a:spcPts val="1000"/>
              </a:spcBef>
              <a:spcAft>
                <a:spcPts val="0"/>
              </a:spcAft>
              <a:buNone/>
            </a:pPr>
            <a:r>
              <a:rPr lang="en-US"/>
              <a:t>Circular Economy and Miscellaneous Provisions Act 2022</a:t>
            </a:r>
            <a:endParaRPr/>
          </a:p>
          <a:p>
            <a:pPr marL="0" lvl="0" indent="0" algn="l" rtl="0">
              <a:lnSpc>
                <a:spcPct val="115000"/>
              </a:lnSpc>
              <a:spcBef>
                <a:spcPts val="1000"/>
              </a:spcBef>
              <a:spcAft>
                <a:spcPts val="0"/>
              </a:spcAft>
              <a:buNone/>
            </a:pPr>
            <a:r>
              <a:rPr lang="en-US" u="sng">
                <a:solidFill>
                  <a:schemeClr val="hlink"/>
                </a:solidFill>
                <a:hlinkClick r:id="rId4"/>
              </a:rPr>
              <a:t>https://www.oireachtas.ie/en/bills/bill/2022/35/</a:t>
            </a:r>
            <a:endParaRPr/>
          </a:p>
          <a:p>
            <a:pPr marL="0" lvl="0" indent="0" algn="l" rtl="0">
              <a:lnSpc>
                <a:spcPct val="115000"/>
              </a:lnSpc>
              <a:spcBef>
                <a:spcPts val="1000"/>
              </a:spcBef>
              <a:spcAft>
                <a:spcPts val="0"/>
              </a:spcAft>
              <a:buNone/>
            </a:pPr>
            <a:r>
              <a:rPr lang="en-US" b="1"/>
              <a:t>Whole of Government Circular Economy Strategy 2022 – 2023 'Living More, Using Less'</a:t>
            </a:r>
            <a:endParaRPr b="1"/>
          </a:p>
          <a:p>
            <a:pPr marL="0" lvl="0" indent="0" algn="l" rtl="0">
              <a:lnSpc>
                <a:spcPct val="115000"/>
              </a:lnSpc>
              <a:spcBef>
                <a:spcPts val="1000"/>
              </a:spcBef>
              <a:spcAft>
                <a:spcPts val="0"/>
              </a:spcAft>
              <a:buNone/>
            </a:pPr>
            <a:r>
              <a:rPr lang="en-US" u="sng">
                <a:solidFill>
                  <a:schemeClr val="hlink"/>
                </a:solidFill>
                <a:hlinkClick r:id="rId5"/>
              </a:rPr>
              <a:t>https://www.gov.ie/en/publication/b542d-whole-of-government-circular-economy-strategy-2022-2023-living-more-using-less/</a:t>
            </a:r>
            <a:r>
              <a:rPr lang="en-US"/>
              <a:t> </a:t>
            </a:r>
            <a:endParaRPr/>
          </a:p>
        </p:txBody>
      </p:sp>
      <p:sp>
        <p:nvSpPr>
          <p:cNvPr id="425" name="Google Shape;425;g206828d4071_1_311"/>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19b8821f62b_0_125"/>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lnSpc>
                <a:spcPct val="105000"/>
              </a:lnSpc>
              <a:spcBef>
                <a:spcPts val="0"/>
              </a:spcBef>
              <a:spcAft>
                <a:spcPts val="800"/>
              </a:spcAft>
              <a:buNone/>
            </a:pPr>
            <a:r>
              <a:rPr lang="en-US"/>
              <a:t>Circular Economy in Ireland </a:t>
            </a:r>
            <a:endParaRPr/>
          </a:p>
        </p:txBody>
      </p:sp>
      <p:sp>
        <p:nvSpPr>
          <p:cNvPr id="432" name="Google Shape;432;g19b8821f62b_0_125"/>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38</a:t>
            </a:fld>
            <a:endParaRPr/>
          </a:p>
        </p:txBody>
      </p:sp>
      <p:sp>
        <p:nvSpPr>
          <p:cNvPr id="433" name="Google Shape;433;g19b8821f62b_0_125"/>
          <p:cNvSpPr txBox="1">
            <a:spLocks noGrp="1"/>
          </p:cNvSpPr>
          <p:nvPr>
            <p:ph type="body" idx="1"/>
          </p:nvPr>
        </p:nvSpPr>
        <p:spPr>
          <a:xfrm>
            <a:off x="2078174" y="1930500"/>
            <a:ext cx="52689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On the measure of circularity, Ireland currently lags behind its EU peers. </a:t>
            </a:r>
            <a:endParaRPr/>
          </a:p>
          <a:p>
            <a:pPr marL="457200" lvl="0" indent="-330200" algn="just" rtl="0">
              <a:lnSpc>
                <a:spcPct val="115000"/>
              </a:lnSpc>
              <a:spcBef>
                <a:spcPts val="1000"/>
              </a:spcBef>
              <a:spcAft>
                <a:spcPts val="0"/>
              </a:spcAft>
              <a:buSzPts val="1600"/>
              <a:buChar char="•"/>
            </a:pPr>
            <a:r>
              <a:rPr lang="en-US"/>
              <a:t>In 2019, Ireland’s circular material use rate (material recovered and fed back into the economy -saving extraction of primary raw materials) was the second worst in the EU according to Eurostat figures.</a:t>
            </a:r>
            <a:endParaRPr/>
          </a:p>
          <a:p>
            <a:pPr marL="457200" lvl="0" indent="-330200" algn="just" rtl="0">
              <a:lnSpc>
                <a:spcPct val="115000"/>
              </a:lnSpc>
              <a:spcBef>
                <a:spcPts val="1000"/>
              </a:spcBef>
              <a:spcAft>
                <a:spcPts val="0"/>
              </a:spcAft>
              <a:buSzPts val="1600"/>
              <a:buChar char="•"/>
            </a:pPr>
            <a:r>
              <a:rPr lang="en-US"/>
              <a:t>Ireland’s rate was 1.6%, compared to an EU average of 11.9%. The best performing EU Member State, the Netherlands, achieved a rate of 28.5%.</a:t>
            </a:r>
            <a:endParaRPr/>
          </a:p>
          <a:p>
            <a:pPr marL="457200" lvl="0" indent="-330200" algn="just" rtl="0">
              <a:lnSpc>
                <a:spcPct val="115000"/>
              </a:lnSpc>
              <a:spcBef>
                <a:spcPts val="1000"/>
              </a:spcBef>
              <a:spcAft>
                <a:spcPts val="0"/>
              </a:spcAft>
              <a:buSzPts val="1600"/>
              <a:buChar char="•"/>
            </a:pPr>
            <a:r>
              <a:rPr lang="en-US"/>
              <a:t>Countries which have been most successful in moving towards circularity appear to benefit from having overarching national circular economy policies</a:t>
            </a:r>
            <a:endParaRPr/>
          </a:p>
          <a:p>
            <a:pPr marL="0" lvl="0" indent="0" algn="l" rtl="0">
              <a:lnSpc>
                <a:spcPct val="115000"/>
              </a:lnSpc>
              <a:spcBef>
                <a:spcPts val="1000"/>
              </a:spcBef>
              <a:spcAft>
                <a:spcPts val="0"/>
              </a:spcAft>
              <a:buNone/>
            </a:pPr>
            <a:endParaRPr/>
          </a:p>
        </p:txBody>
      </p:sp>
      <p:pic>
        <p:nvPicPr>
          <p:cNvPr id="434" name="Google Shape;434;g19b8821f62b_0_125"/>
          <p:cNvPicPr preferRelativeResize="0"/>
          <p:nvPr/>
        </p:nvPicPr>
        <p:blipFill>
          <a:blip r:embed="rId3">
            <a:alphaModFix/>
          </a:blip>
          <a:stretch>
            <a:fillRect/>
          </a:stretch>
        </p:blipFill>
        <p:spPr>
          <a:xfrm>
            <a:off x="7347181" y="2082900"/>
            <a:ext cx="4670907" cy="388776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19b8821f62b_0_139"/>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Ireland: Circular Economy and Miscellaneous Provisions Act 2022</a:t>
            </a:r>
            <a:endParaRPr/>
          </a:p>
          <a:p>
            <a:pPr marL="0" lvl="0" indent="0" algn="l" rtl="0">
              <a:spcBef>
                <a:spcPts val="0"/>
              </a:spcBef>
              <a:spcAft>
                <a:spcPts val="0"/>
              </a:spcAft>
              <a:buNone/>
            </a:pPr>
            <a:endParaRPr/>
          </a:p>
        </p:txBody>
      </p:sp>
      <p:sp>
        <p:nvSpPr>
          <p:cNvPr id="441" name="Google Shape;441;g19b8821f62b_0_139"/>
          <p:cNvSpPr txBox="1">
            <a:spLocks noGrp="1"/>
          </p:cNvSpPr>
          <p:nvPr>
            <p:ph type="body" idx="1"/>
          </p:nvPr>
        </p:nvSpPr>
        <p:spPr>
          <a:xfrm>
            <a:off x="2078181" y="1930489"/>
            <a:ext cx="4455600" cy="3880800"/>
          </a:xfrm>
          <a:prstGeom prst="rect">
            <a:avLst/>
          </a:prstGeom>
        </p:spPr>
        <p:txBody>
          <a:bodyPr spcFirstLastPara="1" wrap="square" lIns="91425" tIns="45700" rIns="91425" bIns="45700" anchor="t" anchorCtr="0">
            <a:normAutofit/>
          </a:bodyPr>
          <a:lstStyle/>
          <a:p>
            <a:pPr marL="457200" lvl="0" indent="-330200" algn="l" rtl="0">
              <a:lnSpc>
                <a:spcPct val="115000"/>
              </a:lnSpc>
              <a:spcBef>
                <a:spcPts val="1000"/>
              </a:spcBef>
              <a:spcAft>
                <a:spcPts val="0"/>
              </a:spcAft>
              <a:buSzPts val="1600"/>
              <a:buChar char="•"/>
            </a:pPr>
            <a:r>
              <a:rPr lang="en-US" sz="1600"/>
              <a:t>Shifts Ireland away from a "take-make-waste" economy</a:t>
            </a:r>
            <a:endParaRPr sz="1600"/>
          </a:p>
          <a:p>
            <a:pPr marL="457200" lvl="0" indent="-330200" algn="l" rtl="0">
              <a:lnSpc>
                <a:spcPct val="115000"/>
              </a:lnSpc>
              <a:spcBef>
                <a:spcPts val="1000"/>
              </a:spcBef>
              <a:spcAft>
                <a:spcPts val="0"/>
              </a:spcAft>
              <a:buSzPts val="1600"/>
              <a:buChar char="•"/>
            </a:pPr>
            <a:r>
              <a:rPr lang="en-US" sz="1600"/>
              <a:t>Incentivises the use of recycled and reusable alternatives to wasteful, single-use disposable packaging</a:t>
            </a:r>
            <a:endParaRPr sz="1600"/>
          </a:p>
          <a:p>
            <a:pPr marL="457200" lvl="0" indent="-330200" algn="l" rtl="0">
              <a:lnSpc>
                <a:spcPct val="115000"/>
              </a:lnSpc>
              <a:spcBef>
                <a:spcPts val="1000"/>
              </a:spcBef>
              <a:spcAft>
                <a:spcPts val="0"/>
              </a:spcAft>
              <a:buSzPts val="1600"/>
              <a:buChar char="•"/>
            </a:pPr>
            <a:r>
              <a:rPr lang="en-US" sz="1600"/>
              <a:t>Moves Ireland closer to being among the first in the world to eliminate disposable drinks cups</a:t>
            </a:r>
            <a:endParaRPr sz="1600"/>
          </a:p>
          <a:p>
            <a:pPr marL="457200" lvl="0" indent="-330200" algn="l" rtl="0">
              <a:lnSpc>
                <a:spcPct val="115000"/>
              </a:lnSpc>
              <a:spcBef>
                <a:spcPts val="1000"/>
              </a:spcBef>
              <a:spcAft>
                <a:spcPts val="0"/>
              </a:spcAft>
              <a:buSzPts val="1600"/>
              <a:buChar char="•"/>
            </a:pPr>
            <a:r>
              <a:rPr lang="en-US" sz="1600"/>
              <a:t>Tackles illegal fly-tipping and littering</a:t>
            </a:r>
            <a:endParaRPr sz="1600"/>
          </a:p>
          <a:p>
            <a:pPr marL="457200" lvl="0" indent="-330200" algn="l" rtl="0">
              <a:lnSpc>
                <a:spcPct val="115000"/>
              </a:lnSpc>
              <a:spcBef>
                <a:spcPts val="1000"/>
              </a:spcBef>
              <a:spcAft>
                <a:spcPts val="0"/>
              </a:spcAft>
              <a:buSzPts val="1600"/>
              <a:buChar char="•"/>
            </a:pPr>
            <a:r>
              <a:rPr lang="en-US" sz="1600"/>
              <a:t>Signed into Law  in July 2022</a:t>
            </a:r>
            <a:endParaRPr/>
          </a:p>
        </p:txBody>
      </p:sp>
      <p:sp>
        <p:nvSpPr>
          <p:cNvPr id="442" name="Google Shape;442;g19b8821f62b_0_139"/>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39</a:t>
            </a:fld>
            <a:endParaRPr/>
          </a:p>
        </p:txBody>
      </p:sp>
      <p:pic>
        <p:nvPicPr>
          <p:cNvPr id="443" name="Google Shape;443;g19b8821f62b_0_139"/>
          <p:cNvPicPr preferRelativeResize="0"/>
          <p:nvPr/>
        </p:nvPicPr>
        <p:blipFill>
          <a:blip r:embed="rId3">
            <a:alphaModFix/>
          </a:blip>
          <a:stretch>
            <a:fillRect/>
          </a:stretch>
        </p:blipFill>
        <p:spPr>
          <a:xfrm>
            <a:off x="9114350" y="2160601"/>
            <a:ext cx="2161150" cy="3214725"/>
          </a:xfrm>
          <a:prstGeom prst="rect">
            <a:avLst/>
          </a:prstGeom>
          <a:noFill/>
          <a:ln>
            <a:noFill/>
          </a:ln>
        </p:spPr>
      </p:pic>
      <p:pic>
        <p:nvPicPr>
          <p:cNvPr id="444" name="Google Shape;444;g19b8821f62b_0_139"/>
          <p:cNvPicPr preferRelativeResize="0"/>
          <p:nvPr/>
        </p:nvPicPr>
        <p:blipFill>
          <a:blip r:embed="rId4">
            <a:alphaModFix/>
          </a:blip>
          <a:stretch>
            <a:fillRect/>
          </a:stretch>
        </p:blipFill>
        <p:spPr>
          <a:xfrm>
            <a:off x="6686175" y="2158625"/>
            <a:ext cx="2278575" cy="3214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06828d4071_1_0"/>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Objectives/Learning Outcomes</a:t>
            </a:r>
            <a:endParaRPr/>
          </a:p>
        </p:txBody>
      </p:sp>
      <p:sp>
        <p:nvSpPr>
          <p:cNvPr id="139" name="Google Shape;139;g206828d4071_1_0"/>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Autofit/>
          </a:bodyPr>
          <a:lstStyle/>
          <a:p>
            <a:pPr marL="457200" lvl="0" indent="-330200" algn="l" rtl="0">
              <a:lnSpc>
                <a:spcPct val="150000"/>
              </a:lnSpc>
              <a:spcBef>
                <a:spcPts val="1000"/>
              </a:spcBef>
              <a:spcAft>
                <a:spcPts val="0"/>
              </a:spcAft>
              <a:buSzPts val="1600"/>
              <a:buChar char="•"/>
            </a:pPr>
            <a:r>
              <a:rPr lang="en-US"/>
              <a:t>38 - Engage in discussions with construction customers to raise awareness of the circular economy and explore circular opportunities for multifunctional green roofs, façades, and interior elements together</a:t>
            </a:r>
            <a:endParaRPr/>
          </a:p>
          <a:p>
            <a:pPr marL="457200" lvl="0" indent="-330200" algn="l" rtl="0">
              <a:lnSpc>
                <a:spcPct val="150000"/>
              </a:lnSpc>
              <a:spcBef>
                <a:spcPts val="1000"/>
              </a:spcBef>
              <a:spcAft>
                <a:spcPts val="0"/>
              </a:spcAft>
              <a:buSzPts val="1600"/>
              <a:buChar char="•"/>
            </a:pPr>
            <a:r>
              <a:rPr lang="en-US"/>
              <a:t>39 - Engage in discussions with government bodies and policy makers to push for regulations that support the application of circular multifunctional green roofs, façades, and interior elements</a:t>
            </a:r>
            <a:endParaRPr/>
          </a:p>
          <a:p>
            <a:pPr marL="457200" lvl="0" indent="-330200" algn="l" rtl="0">
              <a:lnSpc>
                <a:spcPct val="150000"/>
              </a:lnSpc>
              <a:spcBef>
                <a:spcPts val="1000"/>
              </a:spcBef>
              <a:spcAft>
                <a:spcPts val="0"/>
              </a:spcAft>
              <a:buSzPts val="1600"/>
              <a:buChar char="•"/>
            </a:pPr>
            <a:r>
              <a:rPr lang="en-US"/>
              <a:t>40 - Participate in government programs that support and advance circular multifunctional green roofs, façades, and interior elements</a:t>
            </a:r>
            <a:endParaRPr/>
          </a:p>
          <a:p>
            <a:pPr marL="457200" lvl="0" indent="-330200" algn="l" rtl="0">
              <a:lnSpc>
                <a:spcPct val="150000"/>
              </a:lnSpc>
              <a:spcBef>
                <a:spcPts val="1000"/>
              </a:spcBef>
              <a:spcAft>
                <a:spcPts val="0"/>
              </a:spcAft>
              <a:buSzPts val="1600"/>
              <a:buChar char="•"/>
            </a:pPr>
            <a:r>
              <a:rPr lang="en-US"/>
              <a:t>41 - Work together with the (local) community and engaging them in the company operations</a:t>
            </a:r>
            <a:endParaRPr/>
          </a:p>
        </p:txBody>
      </p:sp>
      <p:sp>
        <p:nvSpPr>
          <p:cNvPr id="140" name="Google Shape;140;g206828d4071_1_0"/>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2"/>
          <p:cNvSpPr txBox="1">
            <a:spLocks noGrp="1"/>
          </p:cNvSpPr>
          <p:nvPr>
            <p:ph type="title"/>
          </p:nvPr>
        </p:nvSpPr>
        <p:spPr>
          <a:xfrm>
            <a:off x="1262625" y="2768600"/>
            <a:ext cx="5689800" cy="13209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1000"/>
              </a:spcBef>
              <a:spcAft>
                <a:spcPts val="0"/>
              </a:spcAft>
              <a:buNone/>
            </a:pPr>
            <a:r>
              <a:rPr lang="en-US"/>
              <a:t>Multi-functional Green Roofs Facades and Exterior Elements</a:t>
            </a:r>
            <a:endParaRPr/>
          </a:p>
        </p:txBody>
      </p:sp>
      <p:sp>
        <p:nvSpPr>
          <p:cNvPr id="451" name="Google Shape;451;p22"/>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40</a:t>
            </a:fld>
            <a:endParaRPr/>
          </a:p>
        </p:txBody>
      </p:sp>
      <p:pic>
        <p:nvPicPr>
          <p:cNvPr id="452" name="Google Shape;452;p22" descr="Chart&#10;&#10;Description automatically generated"/>
          <p:cNvPicPr preferRelativeResize="0"/>
          <p:nvPr/>
        </p:nvPicPr>
        <p:blipFill rotWithShape="1">
          <a:blip r:embed="rId3">
            <a:alphaModFix/>
          </a:blip>
          <a:srcRect l="15259" t="12857" r="12657" b="18822"/>
          <a:stretch/>
        </p:blipFill>
        <p:spPr>
          <a:xfrm>
            <a:off x="7582487" y="1908992"/>
            <a:ext cx="3207433" cy="30400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3"/>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3000"/>
              <a:t>Multi-functional Green Roofs Facades and Exterior Elements</a:t>
            </a:r>
            <a:endParaRPr/>
          </a:p>
        </p:txBody>
      </p:sp>
      <p:sp>
        <p:nvSpPr>
          <p:cNvPr id="459" name="Google Shape;459;p23"/>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1600"/>
              <a:buNone/>
            </a:pPr>
            <a:r>
              <a:rPr lang="en-US"/>
              <a:t>Green &amp; Blue Roof Guide 2021</a:t>
            </a:r>
            <a:endParaRPr/>
          </a:p>
          <a:p>
            <a:pPr marL="0" lvl="0" indent="0" algn="l" rtl="0">
              <a:lnSpc>
                <a:spcPct val="115000"/>
              </a:lnSpc>
              <a:spcBef>
                <a:spcPts val="1000"/>
              </a:spcBef>
              <a:spcAft>
                <a:spcPts val="0"/>
              </a:spcAft>
              <a:buSzPts val="1600"/>
              <a:buNone/>
            </a:pPr>
            <a:r>
              <a:rPr lang="en-US" u="sng">
                <a:solidFill>
                  <a:schemeClr val="hlink"/>
                </a:solidFill>
                <a:hlinkClick r:id="rId3"/>
              </a:rPr>
              <a:t>https://www.dublincity.ie/sites/default/files/2021-12/dcc-green-blue-roof-guide-2021.pdf</a:t>
            </a:r>
            <a:endParaRPr/>
          </a:p>
          <a:p>
            <a:pPr marL="0" lvl="0" indent="0" algn="l" rtl="0">
              <a:lnSpc>
                <a:spcPct val="115000"/>
              </a:lnSpc>
              <a:spcBef>
                <a:spcPts val="1000"/>
              </a:spcBef>
              <a:spcAft>
                <a:spcPts val="0"/>
              </a:spcAft>
              <a:buSzPts val="1600"/>
              <a:buNone/>
            </a:pPr>
            <a:r>
              <a:rPr lang="en-US"/>
              <a:t>Green Roofs Guidance Document</a:t>
            </a:r>
            <a:endParaRPr/>
          </a:p>
          <a:p>
            <a:pPr marL="0" lvl="0" indent="0" algn="l" rtl="0">
              <a:lnSpc>
                <a:spcPct val="115000"/>
              </a:lnSpc>
              <a:spcBef>
                <a:spcPts val="1000"/>
              </a:spcBef>
              <a:spcAft>
                <a:spcPts val="0"/>
              </a:spcAft>
              <a:buSzPts val="1600"/>
              <a:buNone/>
            </a:pPr>
            <a:r>
              <a:rPr lang="en-US" u="sng">
                <a:solidFill>
                  <a:schemeClr val="hlink"/>
                </a:solidFill>
                <a:hlinkClick r:id="rId4"/>
              </a:rPr>
              <a:t>https://www.dlrcoco.ie/sites/default/files/atoms/files/appendix16.pdf</a:t>
            </a:r>
            <a:endParaRPr/>
          </a:p>
          <a:p>
            <a:pPr marL="0" lvl="0" indent="0" algn="l" rtl="0">
              <a:lnSpc>
                <a:spcPct val="115000"/>
              </a:lnSpc>
              <a:spcBef>
                <a:spcPts val="1000"/>
              </a:spcBef>
              <a:spcAft>
                <a:spcPts val="0"/>
              </a:spcAft>
              <a:buSzPts val="1600"/>
              <a:buNone/>
            </a:pPr>
            <a:r>
              <a:rPr lang="en-US"/>
              <a:t>A guide to GREEN roofs, walls and facades</a:t>
            </a:r>
            <a:endParaRPr/>
          </a:p>
          <a:p>
            <a:pPr marL="0" lvl="0" indent="0" algn="l" rtl="0">
              <a:lnSpc>
                <a:spcPct val="115000"/>
              </a:lnSpc>
              <a:spcBef>
                <a:spcPts val="1000"/>
              </a:spcBef>
              <a:spcAft>
                <a:spcPts val="0"/>
              </a:spcAft>
              <a:buSzPts val="1600"/>
              <a:buNone/>
            </a:pPr>
            <a:r>
              <a:rPr lang="en-US" u="sng">
                <a:solidFill>
                  <a:schemeClr val="hlink"/>
                </a:solidFill>
                <a:hlinkClick r:id="rId5"/>
              </a:rPr>
              <a:t>https://202020vision.com.au/media/41918/growing_green_guide_ebook_130214.pdf</a:t>
            </a:r>
            <a:endParaRPr/>
          </a:p>
          <a:p>
            <a:pPr marL="0" lvl="0" indent="0" algn="l" rtl="0">
              <a:lnSpc>
                <a:spcPct val="115000"/>
              </a:lnSpc>
              <a:spcBef>
                <a:spcPts val="1000"/>
              </a:spcBef>
              <a:spcAft>
                <a:spcPts val="0"/>
              </a:spcAft>
              <a:buSzPts val="1600"/>
              <a:buNone/>
            </a:pPr>
            <a:endParaRPr/>
          </a:p>
        </p:txBody>
      </p:sp>
      <p:sp>
        <p:nvSpPr>
          <p:cNvPr id="460" name="Google Shape;460;p23"/>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4"/>
          <p:cNvSpPr txBox="1">
            <a:spLocks noGrp="1"/>
          </p:cNvSpPr>
          <p:nvPr>
            <p:ph type="title"/>
          </p:nvPr>
        </p:nvSpPr>
        <p:spPr>
          <a:xfrm>
            <a:off x="1262625" y="2768600"/>
            <a:ext cx="58500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QUIZ/ASSIGNMENT/ACTIVITY</a:t>
            </a:r>
            <a:endParaRPr/>
          </a:p>
        </p:txBody>
      </p:sp>
      <p:sp>
        <p:nvSpPr>
          <p:cNvPr id="467" name="Google Shape;467;p2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42</a:t>
            </a:fld>
            <a:endParaRPr/>
          </a:p>
        </p:txBody>
      </p:sp>
      <p:pic>
        <p:nvPicPr>
          <p:cNvPr id="468" name="Google Shape;468;p24" descr="https://lh5.googleusercontent.com/rzAdUHQMZB-L8S1yVpifhObG0nUCK11_6fuWAET-64qi5VvjdapMTJs-46yzGo-ItYQkwgHgsQMoyLojZcx1LzSopApwIjUlFsUtrG-4miFg2t50DSYoDnyRW2izR0yZLtKWjegac19vtBFzCJ3styqKz52lkTOMdX5HOrnfr0vFgqY4IQRu1hFrGatBfpsiGF7POG8nFQ=nw"/>
          <p:cNvPicPr preferRelativeResize="0"/>
          <p:nvPr/>
        </p:nvPicPr>
        <p:blipFill rotWithShape="1">
          <a:blip r:embed="rId3">
            <a:alphaModFix/>
          </a:blip>
          <a:srcRect l="16906" t="16800" r="16743" b="19082"/>
          <a:stretch/>
        </p:blipFill>
        <p:spPr>
          <a:xfrm>
            <a:off x="7695029" y="1886052"/>
            <a:ext cx="3193365" cy="308589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25"/>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EXTRA READING/STUDY</a:t>
            </a:r>
            <a:endParaRPr/>
          </a:p>
        </p:txBody>
      </p:sp>
      <p:sp>
        <p:nvSpPr>
          <p:cNvPr id="475" name="Google Shape;475;p25"/>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43</a:t>
            </a:fld>
            <a:endParaRPr/>
          </a:p>
        </p:txBody>
      </p:sp>
      <p:pic>
        <p:nvPicPr>
          <p:cNvPr id="476" name="Google Shape;476;p25" descr="A picture containing chart&#10;&#10;Description automatically generated"/>
          <p:cNvPicPr preferRelativeResize="0"/>
          <p:nvPr/>
        </p:nvPicPr>
        <p:blipFill rotWithShape="1">
          <a:blip r:embed="rId3">
            <a:alphaModFix/>
          </a:blip>
          <a:srcRect l="19162" t="10667" r="19710" b="10715"/>
          <a:stretch/>
        </p:blipFill>
        <p:spPr>
          <a:xfrm>
            <a:off x="7695029" y="1827820"/>
            <a:ext cx="2489982" cy="320235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213a5549281_0_0"/>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44</a:t>
            </a:fld>
            <a:endParaRPr/>
          </a:p>
        </p:txBody>
      </p:sp>
      <p:sp>
        <p:nvSpPr>
          <p:cNvPr id="483" name="Google Shape;483;g213a5549281_0_0"/>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EXTRA READING/STUDY  </a:t>
            </a:r>
            <a:endParaRPr/>
          </a:p>
        </p:txBody>
      </p:sp>
      <p:sp>
        <p:nvSpPr>
          <p:cNvPr id="484" name="Google Shape;484;g213a5549281_0_0"/>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t>For Further Case Studies and Training Material Please Follow the Link Below </a:t>
            </a:r>
            <a:endParaRPr sz="1800"/>
          </a:p>
          <a:p>
            <a:pPr marL="0" lvl="0" indent="0" algn="l" rtl="0">
              <a:lnSpc>
                <a:spcPct val="115000"/>
              </a:lnSpc>
              <a:spcBef>
                <a:spcPts val="1000"/>
              </a:spcBef>
              <a:spcAft>
                <a:spcPts val="0"/>
              </a:spcAft>
              <a:buNone/>
            </a:pPr>
            <a:r>
              <a:rPr lang="en-US" sz="1800" u="sng">
                <a:solidFill>
                  <a:schemeClr val="hlink"/>
                </a:solidFill>
                <a:highlight>
                  <a:srgbClr val="FFFFFF"/>
                </a:highlight>
                <a:hlinkClick r:id="rId3"/>
              </a:rPr>
              <a:t>https://docs.google.com/spreadsheets/d/1DTte4Ph8pQ4lKzYGFt2_S-d1Z_Rmd9-i/edit?usp=sharing&amp;ouid=112148808974461842163&amp;rtpof=true&amp;sd=true</a:t>
            </a:r>
            <a:r>
              <a:rPr lang="en-US" sz="1800">
                <a:solidFill>
                  <a:srgbClr val="000000"/>
                </a:solidFill>
                <a:highlight>
                  <a:srgbClr val="FFFFFF"/>
                </a:highlight>
              </a:rPr>
              <a:t> </a:t>
            </a:r>
            <a:endParaRPr sz="1800">
              <a:solidFill>
                <a:srgbClr val="000000"/>
              </a:solidFill>
              <a:highlight>
                <a:srgbClr val="FFFFFF"/>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13a5549281_0_67"/>
          <p:cNvSpPr txBox="1">
            <a:spLocks noGrp="1"/>
          </p:cNvSpPr>
          <p:nvPr>
            <p:ph type="sldNum" idx="12"/>
          </p:nvPr>
        </p:nvSpPr>
        <p:spPr>
          <a:xfrm>
            <a:off x="11152130" y="6123061"/>
            <a:ext cx="76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45</a:t>
            </a:fld>
            <a:endParaRPr/>
          </a:p>
        </p:txBody>
      </p:sp>
      <p:sp>
        <p:nvSpPr>
          <p:cNvPr id="491" name="Google Shape;491;g213a5549281_0_67"/>
          <p:cNvSpPr txBox="1">
            <a:spLocks noGrp="1"/>
          </p:cNvSpPr>
          <p:nvPr>
            <p:ph type="title"/>
          </p:nvPr>
        </p:nvSpPr>
        <p:spPr>
          <a:xfrm>
            <a:off x="1262632" y="609600"/>
            <a:ext cx="7430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EXTRA READING/STUDY  </a:t>
            </a:r>
            <a:endParaRPr/>
          </a:p>
        </p:txBody>
      </p:sp>
      <p:sp>
        <p:nvSpPr>
          <p:cNvPr id="492" name="Google Shape;492;g213a5549281_0_67"/>
          <p:cNvSpPr txBox="1">
            <a:spLocks noGrp="1"/>
          </p:cNvSpPr>
          <p:nvPr>
            <p:ph type="body" idx="1"/>
          </p:nvPr>
        </p:nvSpPr>
        <p:spPr>
          <a:xfrm>
            <a:off x="2078182" y="1930494"/>
            <a:ext cx="8944500" cy="38808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Green Transition Ireland</a:t>
            </a:r>
            <a:endParaRPr/>
          </a:p>
          <a:p>
            <a:pPr marL="0" lvl="0" indent="0" algn="l" rtl="0">
              <a:lnSpc>
                <a:spcPct val="115000"/>
              </a:lnSpc>
              <a:spcBef>
                <a:spcPts val="1000"/>
              </a:spcBef>
              <a:spcAft>
                <a:spcPts val="0"/>
              </a:spcAft>
              <a:buNone/>
            </a:pPr>
            <a:r>
              <a:rPr lang="en-US" u="sng">
                <a:solidFill>
                  <a:schemeClr val="hlink"/>
                </a:solidFill>
                <a:hlinkClick r:id="rId3"/>
              </a:rPr>
              <a:t>https://www.enterprise-ireland.com/en/productivity/build-a-green-sustainable-business/</a:t>
            </a:r>
            <a:endParaRPr/>
          </a:p>
          <a:p>
            <a:pPr marL="0" lvl="0" indent="0" algn="l" rtl="0">
              <a:lnSpc>
                <a:spcPct val="115000"/>
              </a:lnSpc>
              <a:spcBef>
                <a:spcPts val="100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6"/>
          <p:cNvSpPr txBox="1">
            <a:spLocks noGrp="1"/>
          </p:cNvSpPr>
          <p:nvPr>
            <p:ph type="title"/>
          </p:nvPr>
        </p:nvSpPr>
        <p:spPr>
          <a:xfrm>
            <a:off x="838200" y="365125"/>
            <a:ext cx="502015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B781"/>
              </a:buClr>
              <a:buSzPts val="4400"/>
              <a:buFont typeface="Arial"/>
              <a:buNone/>
            </a:pPr>
            <a:endParaRPr/>
          </a:p>
        </p:txBody>
      </p:sp>
      <p:sp>
        <p:nvSpPr>
          <p:cNvPr id="498" name="Google Shape;498;p26"/>
          <p:cNvSpPr txBox="1">
            <a:spLocks noGrp="1"/>
          </p:cNvSpPr>
          <p:nvPr>
            <p:ph type="body" idx="1"/>
          </p:nvPr>
        </p:nvSpPr>
        <p:spPr>
          <a:xfrm>
            <a:off x="838200" y="1860550"/>
            <a:ext cx="5019675" cy="392394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11855"/>
              </a:buClr>
              <a:buSzPts val="28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Objectives/Learning Outcomes</a:t>
            </a:r>
            <a:endParaRPr/>
          </a:p>
        </p:txBody>
      </p:sp>
      <p:sp>
        <p:nvSpPr>
          <p:cNvPr id="147" name="Google Shape;147;p4"/>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Autofit/>
          </a:bodyPr>
          <a:lstStyle/>
          <a:p>
            <a:pPr marL="457200" lvl="0" indent="-330200" algn="l" rtl="0">
              <a:lnSpc>
                <a:spcPct val="150000"/>
              </a:lnSpc>
              <a:spcBef>
                <a:spcPts val="1000"/>
              </a:spcBef>
              <a:spcAft>
                <a:spcPts val="0"/>
              </a:spcAft>
              <a:buSzPts val="1600"/>
              <a:buChar char="•"/>
            </a:pPr>
            <a:r>
              <a:rPr lang="en-US"/>
              <a:t>49 - Incorporate circular strategies, archetypal circular interventions and case studies into educational programs (in the construction value chain)</a:t>
            </a:r>
            <a:endParaRPr/>
          </a:p>
          <a:p>
            <a:pPr marL="457200" lvl="0" indent="-330200" algn="l" rtl="0">
              <a:lnSpc>
                <a:spcPct val="150000"/>
              </a:lnSpc>
              <a:spcBef>
                <a:spcPts val="1000"/>
              </a:spcBef>
              <a:spcAft>
                <a:spcPts val="0"/>
              </a:spcAft>
              <a:buSzPts val="1600"/>
              <a:buChar char="•"/>
            </a:pPr>
            <a:r>
              <a:rPr lang="en-US"/>
              <a:t>50 - Provide internal training about navigating in the value chain for circular multifunctional green roofs, façades, and interior elements</a:t>
            </a:r>
            <a:endParaRPr/>
          </a:p>
          <a:p>
            <a:pPr marL="457200" lvl="0" indent="-330200" algn="l" rtl="0">
              <a:lnSpc>
                <a:spcPct val="150000"/>
              </a:lnSpc>
              <a:spcBef>
                <a:spcPts val="1000"/>
              </a:spcBef>
              <a:spcAft>
                <a:spcPts val="0"/>
              </a:spcAft>
              <a:buSzPts val="1600"/>
              <a:buChar char="•"/>
            </a:pPr>
            <a:r>
              <a:rPr lang="en-US"/>
              <a:t>51 - Solidify definitions of circular construction by being consistent and using circularity frameworks</a:t>
            </a:r>
            <a:endParaRPr/>
          </a:p>
          <a:p>
            <a:pPr marL="457200" lvl="0" indent="-330200" algn="l" rtl="0">
              <a:lnSpc>
                <a:spcPct val="150000"/>
              </a:lnSpc>
              <a:spcBef>
                <a:spcPts val="1000"/>
              </a:spcBef>
              <a:spcAft>
                <a:spcPts val="0"/>
              </a:spcAft>
              <a:buSzPts val="1600"/>
              <a:buChar char="•"/>
            </a:pPr>
            <a:r>
              <a:rPr lang="en-US"/>
              <a:t>52 - Conduct research about circular construction strategies applied to multifunctional green roofs, façades, and interior elements</a:t>
            </a:r>
            <a:endParaRPr/>
          </a:p>
          <a:p>
            <a:pPr marL="457200" lvl="0" indent="-330200" algn="l" rtl="0">
              <a:lnSpc>
                <a:spcPct val="150000"/>
              </a:lnSpc>
              <a:spcBef>
                <a:spcPts val="1000"/>
              </a:spcBef>
              <a:spcAft>
                <a:spcPts val="0"/>
              </a:spcAft>
              <a:buSzPts val="1600"/>
              <a:buChar char="•"/>
            </a:pPr>
            <a:r>
              <a:rPr lang="en-US"/>
              <a:t>53 - Follow developments in the field of environmental costing models and CO2 taxes</a:t>
            </a:r>
            <a:endParaRPr/>
          </a:p>
        </p:txBody>
      </p:sp>
      <p:sp>
        <p:nvSpPr>
          <p:cNvPr id="148" name="Google Shape;148;p4"/>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Objectives/Learning Outcomes</a:t>
            </a:r>
            <a:endParaRPr/>
          </a:p>
        </p:txBody>
      </p:sp>
      <p:sp>
        <p:nvSpPr>
          <p:cNvPr id="155" name="Google Shape;155;p5"/>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p>
            <a:pPr marL="457200" lvl="0" indent="-330200" algn="l" rtl="0">
              <a:lnSpc>
                <a:spcPct val="150000"/>
              </a:lnSpc>
              <a:spcBef>
                <a:spcPts val="1000"/>
              </a:spcBef>
              <a:spcAft>
                <a:spcPts val="0"/>
              </a:spcAft>
              <a:buSzPts val="1600"/>
              <a:buChar char="•"/>
            </a:pPr>
            <a:r>
              <a:rPr lang="en-US"/>
              <a:t>55 - Raise awareness about recycled construction materials and reconstructed buildings</a:t>
            </a:r>
            <a:endParaRPr/>
          </a:p>
          <a:p>
            <a:pPr marL="457200" lvl="0" indent="-330200" algn="l" rtl="0">
              <a:lnSpc>
                <a:spcPct val="150000"/>
              </a:lnSpc>
              <a:spcBef>
                <a:spcPts val="1000"/>
              </a:spcBef>
              <a:spcAft>
                <a:spcPts val="0"/>
              </a:spcAft>
              <a:buSzPts val="1600"/>
              <a:buChar char="•"/>
            </a:pPr>
            <a:r>
              <a:rPr lang="en-US"/>
              <a:t>71 - Explain the benefits of green and/or multifunctional green roofs, façades, and interior elements in different contexts and situations (e.g. public/private, to building users, industry, or local community)</a:t>
            </a:r>
            <a:endParaRPr/>
          </a:p>
          <a:p>
            <a:pPr marL="457200" lvl="0" indent="-330200" algn="l" rtl="0">
              <a:lnSpc>
                <a:spcPct val="150000"/>
              </a:lnSpc>
              <a:spcBef>
                <a:spcPts val="1000"/>
              </a:spcBef>
              <a:spcAft>
                <a:spcPts val="0"/>
              </a:spcAft>
              <a:buSzPts val="1600"/>
              <a:buChar char="•"/>
            </a:pPr>
            <a:r>
              <a:rPr lang="en-US"/>
              <a:t>80 - Redefine building regulations to incentivise circular approaches to multifunctional green roofs, façades, and interior elements</a:t>
            </a:r>
            <a:endParaRPr/>
          </a:p>
          <a:p>
            <a:pPr marL="457200" lvl="0" indent="-330200" algn="l" rtl="0">
              <a:lnSpc>
                <a:spcPct val="150000"/>
              </a:lnSpc>
              <a:spcBef>
                <a:spcPts val="1000"/>
              </a:spcBef>
              <a:spcAft>
                <a:spcPts val="0"/>
              </a:spcAft>
              <a:buSzPts val="1600"/>
              <a:buChar char="•"/>
            </a:pPr>
            <a:r>
              <a:rPr lang="en-US"/>
              <a:t>81 - Comply design of multifunctional green roofs, façades, and interior elements with applicable (national/local/EU) legal requirements</a:t>
            </a:r>
            <a:endParaRPr/>
          </a:p>
          <a:p>
            <a:pPr marL="457200" lvl="0" indent="-330200" algn="l" rtl="0">
              <a:lnSpc>
                <a:spcPct val="150000"/>
              </a:lnSpc>
              <a:spcBef>
                <a:spcPts val="1000"/>
              </a:spcBef>
              <a:spcAft>
                <a:spcPts val="0"/>
              </a:spcAft>
              <a:buSzPts val="1600"/>
              <a:buChar char="•"/>
            </a:pPr>
            <a:r>
              <a:rPr lang="en-US"/>
              <a:t>82 - Organise and provide insurance and guarantees for reused materials to buyers</a:t>
            </a:r>
            <a:endParaRPr/>
          </a:p>
        </p:txBody>
      </p:sp>
      <p:sp>
        <p:nvSpPr>
          <p:cNvPr id="156" name="Google Shape;156;p5"/>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Content</a:t>
            </a:r>
            <a:endParaRPr/>
          </a:p>
        </p:txBody>
      </p:sp>
      <p:sp>
        <p:nvSpPr>
          <p:cNvPr id="163" name="Google Shape;163;p6"/>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000"/>
              </a:spcBef>
              <a:spcAft>
                <a:spcPts val="0"/>
              </a:spcAft>
              <a:buSzPts val="2000"/>
              <a:buChar char="•"/>
            </a:pPr>
            <a:r>
              <a:rPr lang="en-US" sz="2000"/>
              <a:t>Collaboration and Knowledge sharing</a:t>
            </a:r>
            <a:endParaRPr sz="2000"/>
          </a:p>
          <a:p>
            <a:pPr marL="457200" lvl="0" indent="-355600" algn="l" rtl="0">
              <a:lnSpc>
                <a:spcPct val="115000"/>
              </a:lnSpc>
              <a:spcBef>
                <a:spcPts val="1000"/>
              </a:spcBef>
              <a:spcAft>
                <a:spcPts val="0"/>
              </a:spcAft>
              <a:buSzPts val="2000"/>
              <a:buChar char="•"/>
            </a:pPr>
            <a:r>
              <a:rPr lang="en-US" sz="2000"/>
              <a:t>Integration and implementation of Circular Economy in the workplace</a:t>
            </a:r>
            <a:endParaRPr sz="2000"/>
          </a:p>
          <a:p>
            <a:pPr marL="457200" lvl="0" indent="-355600" algn="l" rtl="0">
              <a:lnSpc>
                <a:spcPct val="115000"/>
              </a:lnSpc>
              <a:spcBef>
                <a:spcPts val="1000"/>
              </a:spcBef>
              <a:spcAft>
                <a:spcPts val="0"/>
              </a:spcAft>
              <a:buSzPts val="2000"/>
              <a:buChar char="•"/>
            </a:pPr>
            <a:r>
              <a:rPr lang="en-US" sz="2000"/>
              <a:t>Regulation and Definition </a:t>
            </a:r>
            <a:endParaRPr sz="2000"/>
          </a:p>
          <a:p>
            <a:pPr marL="457200" lvl="0" indent="-355600" algn="l" rtl="0">
              <a:lnSpc>
                <a:spcPct val="115000"/>
              </a:lnSpc>
              <a:spcBef>
                <a:spcPts val="1000"/>
              </a:spcBef>
              <a:spcAft>
                <a:spcPts val="0"/>
              </a:spcAft>
              <a:buSzPts val="2000"/>
              <a:buChar char="•"/>
            </a:pPr>
            <a:r>
              <a:rPr lang="en-US" sz="2000"/>
              <a:t>Multi-functional Green Roofs Facades and Exterior Elements</a:t>
            </a:r>
            <a:endParaRPr sz="2000"/>
          </a:p>
        </p:txBody>
      </p:sp>
      <p:sp>
        <p:nvSpPr>
          <p:cNvPr id="164" name="Google Shape;164;p6"/>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txBox="1">
            <a:spLocks noGrp="1"/>
          </p:cNvSpPr>
          <p:nvPr>
            <p:ph type="title"/>
          </p:nvPr>
        </p:nvSpPr>
        <p:spPr>
          <a:xfrm>
            <a:off x="1262627" y="2768600"/>
            <a:ext cx="5498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Collaboration and Knowledge sharing</a:t>
            </a:r>
            <a:endParaRPr/>
          </a:p>
        </p:txBody>
      </p:sp>
      <p:sp>
        <p:nvSpPr>
          <p:cNvPr id="171" name="Google Shape;171;p7"/>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8</a:t>
            </a:fld>
            <a:endParaRPr/>
          </a:p>
        </p:txBody>
      </p:sp>
      <p:pic>
        <p:nvPicPr>
          <p:cNvPr id="172" name="Google Shape;172;p7" descr="Chart&#10;&#10;Description automatically generated"/>
          <p:cNvPicPr preferRelativeResize="0"/>
          <p:nvPr/>
        </p:nvPicPr>
        <p:blipFill rotWithShape="1">
          <a:blip r:embed="rId3">
            <a:alphaModFix/>
          </a:blip>
          <a:srcRect l="15258" t="12855" r="12660" b="18826"/>
          <a:stretch/>
        </p:blipFill>
        <p:spPr>
          <a:xfrm>
            <a:off x="7582487" y="1908992"/>
            <a:ext cx="3207433" cy="30400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06828d4071_1_7"/>
          <p:cNvSpPr txBox="1">
            <a:spLocks noGrp="1"/>
          </p:cNvSpPr>
          <p:nvPr>
            <p:ph type="title"/>
          </p:nvPr>
        </p:nvSpPr>
        <p:spPr>
          <a:xfrm>
            <a:off x="1262632" y="609600"/>
            <a:ext cx="74307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a:t>Collaboration and Knowledge sharing</a:t>
            </a:r>
            <a:br>
              <a:rPr lang="en-US"/>
            </a:br>
            <a:endParaRPr/>
          </a:p>
        </p:txBody>
      </p:sp>
      <p:sp>
        <p:nvSpPr>
          <p:cNvPr id="179" name="Google Shape;179;g206828d4071_1_7"/>
          <p:cNvSpPr txBox="1">
            <a:spLocks noGrp="1"/>
          </p:cNvSpPr>
          <p:nvPr>
            <p:ph type="body" idx="1"/>
          </p:nvPr>
        </p:nvSpPr>
        <p:spPr>
          <a:xfrm>
            <a:off x="2078182" y="1930494"/>
            <a:ext cx="8944500" cy="38808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a:solidFill>
                  <a:srgbClr val="5E5E5E"/>
                </a:solidFill>
                <a:highlight>
                  <a:srgbClr val="FFFFFF"/>
                </a:highlight>
              </a:rPr>
              <a:t>At its core, “collaboration in construction” simply means that teams are working together towards one project goal. Everyone can access the main plans and goals of a project at any time, without having to rely on gatekeepers or slog to faraway offices in order to get the information they need.</a:t>
            </a:r>
            <a:endParaRPr>
              <a:solidFill>
                <a:srgbClr val="5E5E5E"/>
              </a:solidFill>
              <a:highlight>
                <a:srgbClr val="FFFFFF"/>
              </a:highlight>
            </a:endParaRPr>
          </a:p>
          <a:p>
            <a:pPr marL="0" lvl="0" indent="0" algn="l" rtl="0">
              <a:lnSpc>
                <a:spcPct val="115000"/>
              </a:lnSpc>
              <a:spcBef>
                <a:spcPts val="1800"/>
              </a:spcBef>
              <a:spcAft>
                <a:spcPts val="0"/>
              </a:spcAft>
              <a:buNone/>
            </a:pPr>
            <a:r>
              <a:rPr lang="en-US">
                <a:solidFill>
                  <a:srgbClr val="5E5E5E"/>
                </a:solidFill>
                <a:highlight>
                  <a:srgbClr val="FFFFFF"/>
                </a:highlight>
              </a:rPr>
              <a:t>When collaboration is strong, team members pool their resources and knowledge and prioritize meeting shared goals dictated by the timeline and budget of the entire process rather than their own goals. This, of course, is the ideal way to conduct projects.</a:t>
            </a:r>
            <a:endParaRPr>
              <a:solidFill>
                <a:srgbClr val="5E5E5E"/>
              </a:solidFill>
              <a:highlight>
                <a:srgbClr val="FFFFFF"/>
              </a:highlight>
            </a:endParaRPr>
          </a:p>
          <a:p>
            <a:pPr marL="457200" lvl="0" indent="0" algn="l" rtl="0">
              <a:lnSpc>
                <a:spcPct val="115000"/>
              </a:lnSpc>
              <a:spcBef>
                <a:spcPts val="1800"/>
              </a:spcBef>
              <a:spcAft>
                <a:spcPts val="0"/>
              </a:spcAft>
              <a:buNone/>
            </a:pPr>
            <a:endParaRPr/>
          </a:p>
        </p:txBody>
      </p:sp>
      <p:sp>
        <p:nvSpPr>
          <p:cNvPr id="180" name="Google Shape;180;g206828d4071_1_7"/>
          <p:cNvSpPr txBox="1">
            <a:spLocks noGrp="1"/>
          </p:cNvSpPr>
          <p:nvPr>
            <p:ph type="sldNum" idx="12"/>
          </p:nvPr>
        </p:nvSpPr>
        <p:spPr>
          <a:xfrm>
            <a:off x="11152130" y="6123061"/>
            <a:ext cx="76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81" name="Google Shape;181;g206828d4071_1_7"/>
          <p:cNvSpPr txBox="1"/>
          <p:nvPr/>
        </p:nvSpPr>
        <p:spPr>
          <a:xfrm>
            <a:off x="1837700" y="6136250"/>
            <a:ext cx="7746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00" i="1"/>
              <a:t>Source:</a:t>
            </a:r>
            <a:r>
              <a:rPr lang="en-US" sz="1000" u="sng">
                <a:solidFill>
                  <a:schemeClr val="hlink"/>
                </a:solidFill>
                <a:hlinkClick r:id="rId3"/>
              </a:rPr>
              <a:t>https://constructionblog.autodesk.com/collaboration-construction/#:~:text=At%20its%20core%2C%20%E2%80%9Ccollaboration%20in,get%20the%20information%20they%20need</a:t>
            </a:r>
            <a:r>
              <a:rPr lang="en-US" sz="1000"/>
              <a:t>. </a:t>
            </a:r>
            <a:endParaRPr sz="1000" i="1"/>
          </a:p>
        </p:txBody>
      </p:sp>
    </p:spTree>
  </p:cSld>
  <p:clrMapOvr>
    <a:masterClrMapping/>
  </p:clrMapOvr>
</p:sld>
</file>

<file path=ppt/theme/theme1.xml><?xml version="1.0" encoding="utf-8"?>
<a:theme xmlns:a="http://schemas.openxmlformats.org/drawingml/2006/main" name="BGC Master">
  <a:themeElements>
    <a:clrScheme name="ARISE">
      <a:dk1>
        <a:srgbClr val="4F504F"/>
      </a:dk1>
      <a:lt1>
        <a:srgbClr val="FFFFFF"/>
      </a:lt1>
      <a:dk2>
        <a:srgbClr val="335B74"/>
      </a:dk2>
      <a:lt2>
        <a:srgbClr val="DFE3E5"/>
      </a:lt2>
      <a:accent1>
        <a:srgbClr val="5BBCEA"/>
      </a:accent1>
      <a:accent2>
        <a:srgbClr val="2683C6"/>
      </a:accent2>
      <a:accent3>
        <a:srgbClr val="27CED7"/>
      </a:accent3>
      <a:accent4>
        <a:srgbClr val="A8CE3A"/>
      </a:accent4>
      <a:accent5>
        <a:srgbClr val="3E8853"/>
      </a:accent5>
      <a:accent6>
        <a:srgbClr val="62A39F"/>
      </a:accent6>
      <a:hlink>
        <a:srgbClr val="A8CE3A"/>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2682</Words>
  <Application>Microsoft Office PowerPoint</Application>
  <PresentationFormat>Panorámica</PresentationFormat>
  <Paragraphs>266</Paragraphs>
  <Slides>47</Slides>
  <Notes>47</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47</vt:i4>
      </vt:variant>
    </vt:vector>
  </HeadingPairs>
  <TitlesOfParts>
    <vt:vector size="55" baseType="lpstr">
      <vt:lpstr>Arial</vt:lpstr>
      <vt:lpstr>Noto Sans</vt:lpstr>
      <vt:lpstr>Calibri</vt:lpstr>
      <vt:lpstr>Trebuchet MS</vt:lpstr>
      <vt:lpstr>Rubik</vt:lpstr>
      <vt:lpstr>Poppins</vt:lpstr>
      <vt:lpstr>BGC Master</vt:lpstr>
      <vt:lpstr>Custom Design</vt:lpstr>
      <vt:lpstr>Circular Economy Across the Value Chain</vt:lpstr>
      <vt:lpstr>Summery</vt:lpstr>
      <vt:lpstr>Objectives/Learning Outcomes</vt:lpstr>
      <vt:lpstr>Objectives/Learning Outcomes</vt:lpstr>
      <vt:lpstr>Objectives/Learning Outcomes</vt:lpstr>
      <vt:lpstr>Objectives/Learning Outcomes</vt:lpstr>
      <vt:lpstr>Content</vt:lpstr>
      <vt:lpstr>Collaboration and Knowledge sharing</vt:lpstr>
      <vt:lpstr>Collaboration and Knowledge sharing </vt:lpstr>
      <vt:lpstr>Key Takeaways</vt:lpstr>
      <vt:lpstr>Key Takeaways</vt:lpstr>
      <vt:lpstr>Collaboration and Knowledge sharing </vt:lpstr>
      <vt:lpstr>Integration and Implementation of Circular Economy in the Workplace</vt:lpstr>
      <vt:lpstr>How to Implement Circular Economy </vt:lpstr>
      <vt:lpstr>Useful Tools</vt:lpstr>
      <vt:lpstr>What is Circularity Academy?  Left and right menu </vt:lpstr>
      <vt:lpstr>What is Circularity Academy?  Dashboard based on role</vt:lpstr>
      <vt:lpstr>What is Circularity Academy?  Playing games and tracks</vt:lpstr>
      <vt:lpstr>What is Circularity Academy?  Guiding tracks</vt:lpstr>
      <vt:lpstr>What is Circularity Academy?  Guiding games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Regulation and definition </vt:lpstr>
      <vt:lpstr>What is a Circular Economy</vt:lpstr>
      <vt:lpstr>Value &amp; Governance Video</vt:lpstr>
      <vt:lpstr>Current Guidance Document Examples</vt:lpstr>
      <vt:lpstr>Current Guidance Document Examples</vt:lpstr>
      <vt:lpstr>Overview of Policies for Circular Economy Video</vt:lpstr>
      <vt:lpstr>EU Green Deal </vt:lpstr>
      <vt:lpstr>EU Green Deal-  Action Plan for the Circular Economy</vt:lpstr>
      <vt:lpstr>Irish Examples</vt:lpstr>
      <vt:lpstr>Circular Economy in Ireland </vt:lpstr>
      <vt:lpstr>Ireland: Circular Economy and Miscellaneous Provisions Act 2022 </vt:lpstr>
      <vt:lpstr>Multi-functional Green Roofs Facades and Exterior Elements</vt:lpstr>
      <vt:lpstr>Multi-functional Green Roofs Facades and Exterior Elements</vt:lpstr>
      <vt:lpstr>QUIZ/ASSIGNMENT/ACTIVITY</vt:lpstr>
      <vt:lpstr>EXTRA READING/STUDY</vt:lpstr>
      <vt:lpstr>EXTRA READING/STUDY  </vt:lpstr>
      <vt:lpstr>EXTRA READING/STUDY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Circular Economy Across the Value Chain</dc:title>
  <dc:creator>Martin.Breen</dc:creator>
  <cp:lastModifiedBy>MJ Esparza IVE</cp:lastModifiedBy>
  <cp:revision>1</cp:revision>
  <dcterms:modified xsi:type="dcterms:W3CDTF">2023-05-03T16:49:49Z</dcterms:modified>
</cp:coreProperties>
</file>