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4" r:id="rId2"/>
  </p:sldMasterIdLst>
  <p:notesMasterIdLst>
    <p:notesMasterId r:id="rId9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Lst>
  <p:sldSz cx="12192000" cy="6858000"/>
  <p:notesSz cx="6858000" cy="9144000"/>
  <p:embeddedFontLst>
    <p:embeddedFont>
      <p:font typeface="Calibri" panose="020F0502020204030204" pitchFamily="34" charset="0"/>
      <p:regular r:id="rId94"/>
      <p:bold r:id="rId95"/>
      <p:italic r:id="rId96"/>
      <p:boldItalic r:id="rId97"/>
    </p:embeddedFont>
    <p:embeddedFont>
      <p:font typeface="Impact" panose="020B0806030902050204" pitchFamily="34" charset="0"/>
      <p:regular r:id="rId98"/>
    </p:embeddedFont>
    <p:embeddedFont>
      <p:font typeface="Lato" panose="020F0502020204030203" pitchFamily="34" charset="0"/>
      <p:regular r:id="rId99"/>
      <p:bold r:id="rId100"/>
      <p:italic r:id="rId101"/>
      <p:boldItalic r:id="rId102"/>
    </p:embeddedFont>
    <p:embeddedFont>
      <p:font typeface="Montserrat" panose="00000500000000000000" pitchFamily="50" charset="0"/>
      <p:regular r:id="rId103"/>
      <p:bold r:id="rId104"/>
      <p:italic r:id="rId105"/>
      <p:boldItalic r:id="rId106"/>
    </p:embeddedFont>
    <p:embeddedFont>
      <p:font typeface="Open Sans" panose="020B0606030504020204" pitchFamily="34" charset="0"/>
      <p:regular r:id="rId107"/>
      <p:bold r:id="rId108"/>
      <p:italic r:id="rId109"/>
      <p:boldItalic r:id="rId110"/>
    </p:embeddedFont>
    <p:embeddedFont>
      <p:font typeface="Questrial" pitchFamily="2" charset="0"/>
      <p:regular r:id="rId111"/>
    </p:embeddedFont>
    <p:embeddedFont>
      <p:font typeface="Sen" panose="020B0604020202020204" charset="0"/>
      <p:regular r:id="rId112"/>
      <p:bold r:id="rId113"/>
    </p:embeddedFont>
    <p:embeddedFont>
      <p:font typeface="Trebuchet MS" panose="020B0603020202020204" pitchFamily="34" charset="0"/>
      <p:regular r:id="rId114"/>
      <p:bold r:id="rId115"/>
      <p:italic r:id="rId116"/>
      <p:boldItalic r:id="rId1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8" roundtripDataSignature="AMtx7mhn5st7nAhPZaBZXKiYRsp9sXP6v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iella Mazzin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710"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24.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19.fntdata"/><Relationship Id="rId16" Type="http://schemas.openxmlformats.org/officeDocument/2006/relationships/slide" Target="slides/slide14.xml"/><Relationship Id="rId107" Type="http://schemas.openxmlformats.org/officeDocument/2006/relationships/font" Target="fonts/font14.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9.fntdata"/><Relationship Id="rId123"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font" Target="fonts/font2.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20.fntdata"/><Relationship Id="rId118" Type="http://customschemas.google.com/relationships/presentationmetadata" Target="metadata"/><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10.fntdata"/><Relationship Id="rId108" Type="http://schemas.openxmlformats.org/officeDocument/2006/relationships/font" Target="fonts/font15.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21.fntdata"/><Relationship Id="rId119" Type="http://schemas.openxmlformats.org/officeDocument/2006/relationships/commentAuthors" Target="commentAuthors.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16.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4.fntdata"/><Relationship Id="rId104" Type="http://schemas.openxmlformats.org/officeDocument/2006/relationships/font" Target="fonts/font11.fntdata"/><Relationship Id="rId120"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17.fntdata"/><Relationship Id="rId115" Type="http://schemas.openxmlformats.org/officeDocument/2006/relationships/font" Target="fonts/font22.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7.fntdata"/><Relationship Id="rId105"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font" Target="fonts/font5.fntdata"/><Relationship Id="rId121" Type="http://schemas.openxmlformats.org/officeDocument/2006/relationships/viewProps" Target="view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23.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font" Target="fonts/font18.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font" Target="fonts/font13.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font" Target="fonts/font8.fntdata"/><Relationship Id="rId1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thenorthfacerenewed.com/pages/about"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circos.co/"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circos.co/"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livingroofs.org/extensive-green-roofs/"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livingroofs.org/intensive-green-roofs/"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livingroofs.org/storm-water-run-off/"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livingroofs.org/water-quality/"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dcb3c4fee0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dcb3c4fee0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g1dcb3c4fee0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a4650be9c2_1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a4650be9c2_1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g1a4650be9c2_1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a6be771c57_0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a6be771c57_0_1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g1a6be771c57_0_1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9cbacb9f47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9cbacb9f47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g19cbacb9f47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a6be771c57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a6be771c57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g1a6be771c57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fb2f093e2f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fb2f093e2f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g1fb2f093e2f_0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fb2f093e2f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fb2f093e2f_0_1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highlight>
                  <a:schemeClr val="lt1"/>
                </a:highlight>
              </a:rPr>
              <a:t>The key learnings were that our current linear economy..</a:t>
            </a:r>
            <a:endParaRPr sz="1200">
              <a:solidFill>
                <a:schemeClr val="dk1"/>
              </a:solidFill>
              <a:highlight>
                <a:schemeClr val="lt1"/>
              </a:highlight>
            </a:endParaRPr>
          </a:p>
          <a:p>
            <a:pPr marL="0" lvl="0" indent="0" algn="l" rtl="0">
              <a:spcBef>
                <a:spcPts val="0"/>
              </a:spcBef>
              <a:spcAft>
                <a:spcPts val="0"/>
              </a:spcAft>
              <a:buNone/>
            </a:pPr>
            <a:endParaRPr sz="1200">
              <a:solidFill>
                <a:schemeClr val="dk1"/>
              </a:solidFill>
              <a:highlight>
                <a:schemeClr val="lt1"/>
              </a:highlight>
            </a:endParaRPr>
          </a:p>
          <a:p>
            <a:pPr marL="457200" lvl="0" indent="-317500" algn="l" rtl="0">
              <a:spcBef>
                <a:spcPts val="0"/>
              </a:spcBef>
              <a:spcAft>
                <a:spcPts val="0"/>
              </a:spcAft>
              <a:buClr>
                <a:schemeClr val="dk1"/>
              </a:buClr>
              <a:buSzPts val="1400"/>
              <a:buAutoNum type="arabicPeriod"/>
            </a:pPr>
            <a:r>
              <a:rPr lang="en-US">
                <a:solidFill>
                  <a:schemeClr val="dk1"/>
                </a:solidFill>
                <a:highlight>
                  <a:schemeClr val="lt1"/>
                </a:highlight>
              </a:rPr>
              <a:t>Consumes 100billion tonnes of material annually - a number which has tripled in the last 50years</a:t>
            </a:r>
            <a:endParaRPr>
              <a:solidFill>
                <a:schemeClr val="dk1"/>
              </a:solidFill>
              <a:highlight>
                <a:schemeClr val="lt1"/>
              </a:highlight>
            </a:endParaRPr>
          </a:p>
          <a:p>
            <a:pPr marL="457200" lvl="0" indent="-317500" algn="l" rtl="0">
              <a:spcBef>
                <a:spcPts val="0"/>
              </a:spcBef>
              <a:spcAft>
                <a:spcPts val="0"/>
              </a:spcAft>
              <a:buClr>
                <a:schemeClr val="dk1"/>
              </a:buClr>
              <a:buSzPts val="1400"/>
              <a:buAutoNum type="arabicPeriod"/>
            </a:pPr>
            <a:r>
              <a:rPr lang="en-US">
                <a:solidFill>
                  <a:schemeClr val="dk1"/>
                </a:solidFill>
                <a:highlight>
                  <a:schemeClr val="lt1"/>
                </a:highlight>
              </a:rPr>
              <a:t>Emits almost 60 gigatonnes of greenhouse gas emissions - </a:t>
            </a:r>
            <a:r>
              <a:rPr lang="en-US">
                <a:solidFill>
                  <a:srgbClr val="263238"/>
                </a:solidFill>
                <a:highlight>
                  <a:srgbClr val="FFFFFF"/>
                </a:highlight>
              </a:rPr>
              <a:t>70% of greenhouse gasses are directly linked to the extraction, handling, and consumption of materials. In other words, our out-of-control consumption patterns and systems are directly linked to the current climate crisis.</a:t>
            </a:r>
            <a:endParaRPr>
              <a:solidFill>
                <a:schemeClr val="dk1"/>
              </a:solidFill>
              <a:highlight>
                <a:schemeClr val="lt1"/>
              </a:highlight>
            </a:endParaRPr>
          </a:p>
          <a:p>
            <a:pPr marL="457200" lvl="0" indent="-317500" algn="l" rtl="0">
              <a:spcBef>
                <a:spcPts val="0"/>
              </a:spcBef>
              <a:spcAft>
                <a:spcPts val="0"/>
              </a:spcAft>
              <a:buClr>
                <a:schemeClr val="dk1"/>
              </a:buClr>
              <a:buSzPts val="1400"/>
              <a:buAutoNum type="arabicPeriod"/>
            </a:pPr>
            <a:r>
              <a:rPr lang="en-US">
                <a:solidFill>
                  <a:schemeClr val="dk1"/>
                </a:solidFill>
                <a:highlight>
                  <a:schemeClr val="lt1"/>
                </a:highlight>
              </a:rPr>
              <a:t>And of this 100billion tonnes, only 7.2% is kept in the loop, 92.8% is wasted every year.  </a:t>
            </a:r>
            <a:endParaRPr>
              <a:solidFill>
                <a:schemeClr val="dk1"/>
              </a:solidFill>
              <a:highlight>
                <a:schemeClr val="lt1"/>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a6be771c57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a6be771c57_0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g1a6be771c57_0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fb2f093e2f_0_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fb2f093e2f_0_2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And while, at its core, the circular economy is about changing the way we produce and consume materials…it's impact is much greater then just more efficient resource use. </a:t>
            </a:r>
            <a:endParaRPr b="1"/>
          </a:p>
          <a:p>
            <a:pPr marL="0" lvl="0" indent="0" algn="l" rtl="0">
              <a:spcBef>
                <a:spcPts val="0"/>
              </a:spcBef>
              <a:spcAft>
                <a:spcPts val="0"/>
              </a:spcAft>
              <a:buNone/>
            </a:pPr>
            <a:endParaRPr b="1"/>
          </a:p>
          <a:p>
            <a:pPr marL="0" lvl="0" indent="0" algn="l" rtl="0">
              <a:spcBef>
                <a:spcPts val="0"/>
              </a:spcBef>
              <a:spcAft>
                <a:spcPts val="0"/>
              </a:spcAft>
              <a:buNone/>
            </a:pPr>
            <a:r>
              <a:rPr lang="en-US" b="1"/>
              <a:t>And enables us to: </a:t>
            </a:r>
            <a:endParaRPr b="1"/>
          </a:p>
          <a:p>
            <a:pPr marL="457200" lvl="0" indent="-317500" algn="l" rtl="0">
              <a:spcBef>
                <a:spcPts val="0"/>
              </a:spcBef>
              <a:spcAft>
                <a:spcPts val="0"/>
              </a:spcAft>
              <a:buSzPts val="1400"/>
              <a:buChar char="-"/>
            </a:pPr>
            <a:r>
              <a:rPr lang="en-US"/>
              <a:t>Prevent CLIMATE BREAKDOWN = 70% OF Green House Gas Emmissions ARE DIRECTLY LINKED TO MATERIAL EXTRACTION AND HANDLING </a:t>
            </a:r>
            <a:endParaRPr/>
          </a:p>
          <a:p>
            <a:pPr marL="457200" lvl="0" indent="-317500" algn="l" rtl="0">
              <a:spcBef>
                <a:spcPts val="0"/>
              </a:spcBef>
              <a:spcAft>
                <a:spcPts val="0"/>
              </a:spcAft>
              <a:buSzPts val="1400"/>
              <a:buChar char="-"/>
            </a:pPr>
            <a:r>
              <a:rPr lang="en-US"/>
              <a:t>It enables us to create future proof businesses, that can decouple value creation from resource extraction avoid what we call linear risks - that is the </a:t>
            </a:r>
            <a:r>
              <a:rPr lang="en-US" b="1"/>
              <a:t>market, operational, business legal and reputational risks </a:t>
            </a:r>
            <a:r>
              <a:rPr lang="en-US"/>
              <a:t>that come with continuing with conventional take make waste models of working </a:t>
            </a:r>
            <a:endParaRPr/>
          </a:p>
          <a:p>
            <a:pPr marL="457200" lvl="0" indent="-317500" algn="l" rtl="0">
              <a:spcBef>
                <a:spcPts val="0"/>
              </a:spcBef>
              <a:spcAft>
                <a:spcPts val="0"/>
              </a:spcAft>
              <a:buSzPts val="1400"/>
              <a:buChar char="-"/>
            </a:pPr>
            <a:r>
              <a:rPr lang="en-US"/>
              <a:t>And finally, can create decent jobs. </a:t>
            </a:r>
            <a:r>
              <a:rPr lang="en-US">
                <a:solidFill>
                  <a:schemeClr val="dk1"/>
                </a:solidFill>
              </a:rPr>
              <a:t>We know that incinerating 10,000 tonnes of waste creates  1 job, landfilling creates 2 jobs, recycling creates 36 jobs, and refurbishing and reusing creates up to 300.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9cbacb9f47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9cbacb9f47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g19cbacb9f47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1cfa7122ee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1cfa7122ee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g1cfa7122ee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a6be771c57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1a6be771c57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g1a6be771c57_0_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a6be771c57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a6be771c57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g1a6be771c57_0_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dcb3c4fee0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dcb3c4fee0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g1dcb3c4fee0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a6be771c57_0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1a6be771c57_0_1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g1a6be771c57_0_10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a6be771c57_0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a6be771c57_0_1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g1a6be771c57_0_1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9cbacb9f47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19cbacb9f47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g19cbacb9f47_0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a6be771c57_0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1a6be771c57_0_1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g1a6be771c57_0_1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a6be771c57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1a6be771c57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g1a6be771c57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9cbacb9f47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9cbacb9f47_0_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g19cbacb9f47_0_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fb2f093e2f_0_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1fb2f093e2f_0_3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rgbClr val="434343"/>
                </a:solidFill>
                <a:latin typeface="Open Sans"/>
                <a:ea typeface="Open Sans"/>
                <a:cs typeface="Open Sans"/>
                <a:sym typeface="Open Sans"/>
              </a:rPr>
              <a:t>Construction materials are the </a:t>
            </a:r>
            <a:r>
              <a:rPr lang="en-US" sz="1200" b="1">
                <a:solidFill>
                  <a:srgbClr val="434343"/>
                </a:solidFill>
                <a:latin typeface="Open Sans"/>
                <a:ea typeface="Open Sans"/>
                <a:cs typeface="Open Sans"/>
                <a:sym typeface="Open Sans"/>
              </a:rPr>
              <a:t>biggest portion </a:t>
            </a:r>
            <a:r>
              <a:rPr lang="en-US" sz="1200">
                <a:solidFill>
                  <a:srgbClr val="434343"/>
                </a:solidFill>
                <a:latin typeface="Open Sans"/>
                <a:ea typeface="Open Sans"/>
                <a:cs typeface="Open Sans"/>
                <a:sym typeface="Open Sans"/>
              </a:rPr>
              <a:t>of the volume of materials consumed in most cities. </a:t>
            </a:r>
            <a:endParaRPr sz="1200">
              <a:solidFill>
                <a:srgbClr val="434343"/>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US" sz="1200">
                <a:solidFill>
                  <a:srgbClr val="434343"/>
                </a:solidFill>
                <a:latin typeface="Open Sans"/>
                <a:ea typeface="Open Sans"/>
                <a:cs typeface="Open Sans"/>
                <a:sym typeface="Open Sans"/>
              </a:rPr>
              <a:t>Despite high demands for concrete, steel, bricks and wood </a:t>
            </a:r>
            <a:r>
              <a:rPr lang="en-US" sz="1200" b="1">
                <a:solidFill>
                  <a:srgbClr val="434343"/>
                </a:solidFill>
                <a:latin typeface="Open Sans"/>
                <a:ea typeface="Open Sans"/>
                <a:cs typeface="Open Sans"/>
                <a:sym typeface="Open Sans"/>
              </a:rPr>
              <a:t>only 13% of these input materials originate from secondary and renewable sources. </a:t>
            </a:r>
            <a:endParaRPr sz="1200" b="1">
              <a:solidFill>
                <a:srgbClr val="434343"/>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200" b="1">
              <a:solidFill>
                <a:srgbClr val="434343"/>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US" sz="1200">
                <a:solidFill>
                  <a:srgbClr val="434343"/>
                </a:solidFill>
                <a:latin typeface="Open Sans"/>
                <a:ea typeface="Open Sans"/>
                <a:cs typeface="Open Sans"/>
                <a:sym typeface="Open Sans"/>
              </a:rPr>
              <a:t>Moreover, buildings generate nearly 40% of annual global CO2 emissions.</a:t>
            </a:r>
            <a:endParaRPr sz="1200">
              <a:solidFill>
                <a:srgbClr val="434343"/>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200" b="1">
              <a:solidFill>
                <a:srgbClr val="434343"/>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US" sz="1200">
                <a:solidFill>
                  <a:srgbClr val="434343"/>
                </a:solidFill>
                <a:latin typeface="Open Sans"/>
                <a:ea typeface="Open Sans"/>
                <a:cs typeface="Open Sans"/>
                <a:sym typeface="Open Sans"/>
              </a:rPr>
              <a:t>Against a backdrop of bold ambitions and an increasing number of policies focussed on the sector, real </a:t>
            </a:r>
            <a:r>
              <a:rPr lang="en-US" sz="1200" b="1">
                <a:solidFill>
                  <a:srgbClr val="434343"/>
                </a:solidFill>
                <a:latin typeface="Open Sans"/>
                <a:ea typeface="Open Sans"/>
                <a:cs typeface="Open Sans"/>
                <a:sym typeface="Open Sans"/>
              </a:rPr>
              <a:t>on-the-ground action is limited and scattered.</a:t>
            </a:r>
            <a:r>
              <a:rPr lang="en-US" sz="1200">
                <a:solidFill>
                  <a:srgbClr val="434343"/>
                </a:solidFill>
                <a:latin typeface="Open Sans"/>
                <a:ea typeface="Open Sans"/>
                <a:cs typeface="Open Sans"/>
                <a:sym typeface="Open Sans"/>
              </a:rPr>
              <a:t>  The real challenge remains </a:t>
            </a:r>
            <a:r>
              <a:rPr lang="en-US" sz="1200" b="1">
                <a:solidFill>
                  <a:srgbClr val="434343"/>
                </a:solidFill>
                <a:latin typeface="Open Sans"/>
                <a:ea typeface="Open Sans"/>
                <a:cs typeface="Open Sans"/>
                <a:sym typeface="Open Sans"/>
              </a:rPr>
              <a:t>upscaling </a:t>
            </a:r>
            <a:r>
              <a:rPr lang="en-US" sz="1200">
                <a:solidFill>
                  <a:srgbClr val="434343"/>
                </a:solidFill>
                <a:latin typeface="Open Sans"/>
                <a:ea typeface="Open Sans"/>
                <a:cs typeface="Open Sans"/>
                <a:sym typeface="Open Sans"/>
              </a:rPr>
              <a:t>these </a:t>
            </a:r>
            <a:r>
              <a:rPr lang="en-US" sz="1200" b="1">
                <a:solidFill>
                  <a:srgbClr val="434343"/>
                </a:solidFill>
                <a:latin typeface="Open Sans"/>
                <a:ea typeface="Open Sans"/>
                <a:cs typeface="Open Sans"/>
                <a:sym typeface="Open Sans"/>
              </a:rPr>
              <a:t>efforts</a:t>
            </a:r>
            <a:r>
              <a:rPr lang="en-US" sz="1200">
                <a:solidFill>
                  <a:srgbClr val="434343"/>
                </a:solidFill>
                <a:latin typeface="Open Sans"/>
                <a:ea typeface="Open Sans"/>
                <a:cs typeface="Open Sans"/>
                <a:sym typeface="Open Sans"/>
              </a:rPr>
              <a:t>.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fb2f093e2f_0_3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fb2f093e2f_0_3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fb2f093e2f_0_3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1fb2f093e2f_0_3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9cbacb9f47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19cbacb9f47_0_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g19cbacb9f47_0_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dcb3c4fee0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1dcb3c4fee0_0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g1dcb3c4fee0_0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9cbacb9f47_0_1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19cbacb9f47_0_1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g19cbacb9f47_0_1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9cbacb9f47_0_2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19cbacb9f47_0_2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g19cbacb9f47_0_2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1a4650be9c2_1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1a4650be9c2_1_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g1a4650be9c2_1_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9cbacb9f47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19cbacb9f47_0_1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g19cbacb9f47_0_1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9cbacb9f47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9cbacb9f47_0_1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g19cbacb9f47_0_1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fb2f093e2f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1fb2f093e2f_0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 name="Google Shape;131;g1fb2f093e2f_0_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19cbacb9f47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19cbacb9f47_0_1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g19cbacb9f47_0_1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19cbacb9f47_0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19cbacb9f47_0_1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g19cbacb9f47_0_1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19cbacb9f47_0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19cbacb9f47_0_1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g19cbacb9f47_0_1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9cbacb9f47_0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19cbacb9f47_0_1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 name="Google Shape;554;g19cbacb9f47_0_1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1a4650be9c2_1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1a4650be9c2_1_1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g1a4650be9c2_1_1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9cbacb9f47_0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9cbacb9f47_0_2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8" name="Google Shape;578;g19cbacb9f47_0_2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9cbacb9f47_0_2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19cbacb9f47_0_2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g19cbacb9f47_0_2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a5a2294da6_1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a5a2294da6_1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8" name="Google Shape;598;g1a5a2294da6_1_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a4650be9c2_1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a4650be9c2_1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9" name="Google Shape;609;g1a4650be9c2_1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1a4650be9c2_1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1a4650be9c2_1_1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g1a4650be9c2_1_1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1dcb3c4fee0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1dcb3c4fee0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7" name="Google Shape;627;g1dcb3c4fee0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1d85f1c61b8_0_2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1d85f1c61b8_0_2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5" name="Google Shape;635;g1d85f1c61b8_0_2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1d85f1c61b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1d85f1c61b8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000">
                <a:solidFill>
                  <a:schemeClr val="dk1"/>
                </a:solidFill>
              </a:rPr>
              <a:t>The inner circle of the framework is the core elements</a:t>
            </a: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r>
              <a:rPr lang="en-US" sz="1000">
                <a:solidFill>
                  <a:schemeClr val="dk1"/>
                </a:solidFill>
                <a:highlight>
                  <a:srgbClr val="FFFFFF"/>
                </a:highlight>
              </a:rPr>
              <a:t>The </a:t>
            </a:r>
            <a:r>
              <a:rPr lang="en-US" sz="1000" b="1">
                <a:solidFill>
                  <a:schemeClr val="dk1"/>
                </a:solidFill>
                <a:highlight>
                  <a:srgbClr val="FFFFFF"/>
                </a:highlight>
              </a:rPr>
              <a:t>core elements</a:t>
            </a:r>
            <a:r>
              <a:rPr lang="en-US" sz="1000">
                <a:solidFill>
                  <a:schemeClr val="dk1"/>
                </a:solidFill>
                <a:highlight>
                  <a:srgbClr val="FFFFFF"/>
                </a:highlight>
              </a:rPr>
              <a:t> of the circular economy relate to direct circular handling of material and energy</a:t>
            </a:r>
            <a:endParaRPr sz="1000">
              <a:solidFill>
                <a:schemeClr val="dk1"/>
              </a:solidFill>
              <a:highlight>
                <a:srgbClr val="FFFFFF"/>
              </a:highlight>
            </a:endParaRPr>
          </a:p>
          <a:p>
            <a:pPr marL="0" lvl="0" indent="0" algn="l" rtl="0">
              <a:spcBef>
                <a:spcPts val="0"/>
              </a:spcBef>
              <a:spcAft>
                <a:spcPts val="0"/>
              </a:spcAft>
              <a:buNone/>
            </a:pPr>
            <a:endParaRPr sz="1000">
              <a:solidFill>
                <a:schemeClr val="dk1"/>
              </a:solidFill>
              <a:highlight>
                <a:srgbClr val="FFFFFF"/>
              </a:highlight>
            </a:endParaRPr>
          </a:p>
          <a:p>
            <a:pPr marL="0" lvl="0" indent="0" algn="l" rtl="0">
              <a:spcBef>
                <a:spcPts val="0"/>
              </a:spcBef>
              <a:spcAft>
                <a:spcPts val="0"/>
              </a:spcAft>
              <a:buNone/>
            </a:pPr>
            <a:r>
              <a:rPr lang="en-US" sz="1000">
                <a:solidFill>
                  <a:schemeClr val="dk1"/>
                </a:solidFill>
              </a:rPr>
              <a:t>There are 3 core elements</a:t>
            </a:r>
            <a:endParaRPr sz="1000">
              <a:solidFill>
                <a:schemeClr val="dk1"/>
              </a:solidFill>
            </a:endParaRPr>
          </a:p>
          <a:p>
            <a:pPr marL="0" lvl="0" indent="0" algn="l" rtl="0">
              <a:spcBef>
                <a:spcPts val="0"/>
              </a:spcBef>
              <a:spcAft>
                <a:spcPts val="0"/>
              </a:spcAft>
              <a:buNone/>
            </a:pPr>
            <a:endParaRPr sz="1000">
              <a:solidFill>
                <a:schemeClr val="dk1"/>
              </a:solidFill>
            </a:endParaRPr>
          </a:p>
          <a:p>
            <a:pPr marL="457200" lvl="0" indent="-292100" algn="l" rtl="0">
              <a:lnSpc>
                <a:spcPct val="115000"/>
              </a:lnSpc>
              <a:spcBef>
                <a:spcPts val="0"/>
              </a:spcBef>
              <a:spcAft>
                <a:spcPts val="0"/>
              </a:spcAft>
              <a:buClr>
                <a:schemeClr val="dk1"/>
              </a:buClr>
              <a:buSzPts val="1000"/>
              <a:buAutoNum type="arabicPeriod"/>
            </a:pPr>
            <a:r>
              <a:rPr lang="en-US" sz="1000" b="1">
                <a:solidFill>
                  <a:schemeClr val="dk1"/>
                </a:solidFill>
              </a:rPr>
              <a:t>Prioritise Regenerative Resources: </a:t>
            </a:r>
            <a:r>
              <a:rPr lang="en-US" sz="1000">
                <a:solidFill>
                  <a:schemeClr val="dk1"/>
                </a:solidFill>
                <a:highlight>
                  <a:srgbClr val="FFFFFF"/>
                </a:highlight>
              </a:rPr>
              <a:t>Ensure renewable, reusable, non-toxic resources are utilised as materials and energy in an efficient way.</a:t>
            </a:r>
            <a:endParaRPr sz="1000">
              <a:solidFill>
                <a:schemeClr val="dk1"/>
              </a:solidFill>
              <a:highlight>
                <a:srgbClr val="FFFFFF"/>
              </a:highlight>
            </a:endParaRPr>
          </a:p>
          <a:p>
            <a:pPr marL="457200" lvl="0" indent="-292100" algn="l" rtl="0">
              <a:spcBef>
                <a:spcPts val="0"/>
              </a:spcBef>
              <a:spcAft>
                <a:spcPts val="0"/>
              </a:spcAft>
              <a:buClr>
                <a:schemeClr val="dk1"/>
              </a:buClr>
              <a:buSzPts val="1000"/>
              <a:buAutoNum type="arabicPeriod"/>
            </a:pPr>
            <a:r>
              <a:rPr lang="en-US" sz="1000" b="1">
                <a:solidFill>
                  <a:schemeClr val="dk1"/>
                </a:solidFill>
                <a:highlight>
                  <a:srgbClr val="FFFFFF"/>
                </a:highlight>
              </a:rPr>
              <a:t>Stretch the lifetime</a:t>
            </a:r>
            <a:r>
              <a:rPr lang="en-US" sz="1000">
                <a:solidFill>
                  <a:schemeClr val="dk1"/>
                </a:solidFill>
                <a:highlight>
                  <a:srgbClr val="FFFFFF"/>
                </a:highlight>
              </a:rPr>
              <a:t>: While resources are in-use, maintain, repair and upgrade them to maximise their lifetime and give them a second life through take back strategies when applicable.</a:t>
            </a:r>
            <a:endParaRPr sz="1000">
              <a:solidFill>
                <a:schemeClr val="dk1"/>
              </a:solidFill>
              <a:highlight>
                <a:srgbClr val="FFFFFF"/>
              </a:highlight>
            </a:endParaRPr>
          </a:p>
          <a:p>
            <a:pPr marL="457200" lvl="0" indent="-292100" algn="l" rtl="0">
              <a:spcBef>
                <a:spcPts val="0"/>
              </a:spcBef>
              <a:spcAft>
                <a:spcPts val="0"/>
              </a:spcAft>
              <a:buClr>
                <a:schemeClr val="dk1"/>
              </a:buClr>
              <a:buSzPts val="1000"/>
              <a:buAutoNum type="arabicPeriod"/>
            </a:pPr>
            <a:r>
              <a:rPr lang="en-US" sz="1000" b="1">
                <a:solidFill>
                  <a:schemeClr val="dk1"/>
                </a:solidFill>
                <a:highlight>
                  <a:srgbClr val="FFFFFF"/>
                </a:highlight>
              </a:rPr>
              <a:t>Use waste as a resource: </a:t>
            </a:r>
            <a:r>
              <a:rPr lang="en-US" sz="1000">
                <a:solidFill>
                  <a:schemeClr val="dk1"/>
                </a:solidFill>
                <a:highlight>
                  <a:srgbClr val="FFFFFF"/>
                </a:highlight>
              </a:rPr>
              <a:t>Utilise waste streams as a source of secondary resources and recover waste for reuse and recycling.</a:t>
            </a:r>
            <a:endParaRPr sz="1000">
              <a:solidFill>
                <a:schemeClr val="dk1"/>
              </a:solidFill>
              <a:highlight>
                <a:srgbClr val="FFFFFF"/>
              </a:highlight>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1d85f1c61b8_0_13: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g1d85f1c61b8_0_13:notes"/>
          <p:cNvSpPr txBox="1">
            <a:spLocks noGrp="1"/>
          </p:cNvSpPr>
          <p:nvPr>
            <p:ph type="body" idx="1"/>
          </p:nvPr>
        </p:nvSpPr>
        <p:spPr>
          <a:xfrm>
            <a:off x="679768" y="4715154"/>
            <a:ext cx="5438100" cy="44670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300"/>
              <a:buFont typeface="Arial"/>
              <a:buNone/>
            </a:pPr>
            <a:endParaRPr/>
          </a:p>
          <a:p>
            <a:pPr marL="0" lvl="0" indent="0" algn="l" rtl="0">
              <a:spcBef>
                <a:spcPts val="0"/>
              </a:spcBef>
              <a:spcAft>
                <a:spcPts val="0"/>
              </a:spcAft>
              <a:buClr>
                <a:schemeClr val="dk1"/>
              </a:buClr>
              <a:buSzPts val="300"/>
              <a:buFont typeface="Calibri"/>
              <a:buNone/>
            </a:pPr>
            <a:endParaRPr/>
          </a:p>
          <a:p>
            <a:pPr marL="0" lvl="0" indent="0" algn="l" rtl="0">
              <a:spcBef>
                <a:spcPts val="0"/>
              </a:spcBef>
              <a:spcAft>
                <a:spcPts val="0"/>
              </a:spcAft>
              <a:buClr>
                <a:schemeClr val="dk1"/>
              </a:buClr>
              <a:buSzPts val="800"/>
              <a:buFont typeface="Calibri"/>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1d85f1c61b8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g1d85f1c61b8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solidFill>
                  <a:schemeClr val="dk1"/>
                </a:solidFill>
              </a:rPr>
              <a:t>The second element is Stretch the lifetime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While resources are in-use, the aim is to maintain them for as long as possible through repair and upgrade and give them a second life through take back strategies when applicable.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A great example here is </a:t>
            </a:r>
            <a:r>
              <a:rPr lang="en-US" u="sng">
                <a:solidFill>
                  <a:srgbClr val="1155CC"/>
                </a:solidFill>
                <a:hlinkClick r:id="rId3">
                  <a:extLst>
                    <a:ext uri="{A12FA001-AC4F-418D-AE19-62706E023703}">
                      <ahyp:hlinkClr xmlns:ahyp="http://schemas.microsoft.com/office/drawing/2018/hyperlinkcolor" val="tx"/>
                    </a:ext>
                  </a:extLst>
                </a:hlinkClick>
              </a:rPr>
              <a:t>The North Face Renewed</a:t>
            </a:r>
            <a:r>
              <a:rPr lang="en-US">
                <a:solidFill>
                  <a:schemeClr val="dk1"/>
                </a:solidFill>
              </a:rPr>
              <a:t> project. They collaborate with the Renewal Workshop - an external partner - to refurbish and repair North Face clothing through an eight step process. The refurbished garments are resold online at a slightly discounted price, with an additional 1 year long warranty. </a:t>
            </a:r>
            <a:endParaRPr>
              <a:solidFill>
                <a:schemeClr val="dk1"/>
              </a:solidFill>
            </a:endParaRPr>
          </a:p>
          <a:p>
            <a:pPr marL="0" lvl="0" indent="0" algn="l" rtl="0">
              <a:spcBef>
                <a:spcPts val="0"/>
              </a:spcBef>
              <a:spcAft>
                <a:spcPts val="0"/>
              </a:spcAft>
              <a:buClr>
                <a:schemeClr val="dk1"/>
              </a:buClr>
              <a:buSzPts val="300"/>
              <a:buFont typeface="Arial"/>
              <a:buNone/>
            </a:pP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300"/>
              <a:buFont typeface="Arial"/>
              <a:buNone/>
            </a:pPr>
            <a:endParaRPr sz="1200">
              <a:latin typeface="Montserrat"/>
              <a:ea typeface="Montserrat"/>
              <a:cs typeface="Montserrat"/>
              <a:sym typeface="Montserrat"/>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d85f1c61b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g1d85f1c61b8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300"/>
              <a:buFont typeface="Calibri"/>
              <a:buNone/>
            </a:pPr>
            <a:r>
              <a:rPr lang="en-US">
                <a:solidFill>
                  <a:schemeClr val="dk1"/>
                </a:solidFill>
              </a:rPr>
              <a:t>The third and last core element is </a:t>
            </a:r>
            <a:r>
              <a:rPr lang="en-US" b="1">
                <a:solidFill>
                  <a:schemeClr val="dk1"/>
                </a:solidFill>
              </a:rPr>
              <a:t>Use waste as a resource. </a:t>
            </a:r>
            <a:endParaRPr b="1">
              <a:solidFill>
                <a:schemeClr val="dk1"/>
              </a:solidFill>
            </a:endParaRPr>
          </a:p>
          <a:p>
            <a:pPr marL="0" lvl="0" indent="0" algn="l" rtl="0">
              <a:spcBef>
                <a:spcPts val="0"/>
              </a:spcBef>
              <a:spcAft>
                <a:spcPts val="0"/>
              </a:spcAft>
              <a:buClr>
                <a:schemeClr val="dk1"/>
              </a:buClr>
              <a:buSzPts val="300"/>
              <a:buFont typeface="Calibri"/>
              <a:buNone/>
            </a:pPr>
            <a:endParaRPr>
              <a:solidFill>
                <a:schemeClr val="dk1"/>
              </a:solidFill>
            </a:endParaRPr>
          </a:p>
          <a:p>
            <a:pPr marL="0" lvl="0" indent="0" algn="l" rtl="0">
              <a:spcBef>
                <a:spcPts val="0"/>
              </a:spcBef>
              <a:spcAft>
                <a:spcPts val="0"/>
              </a:spcAft>
              <a:buClr>
                <a:schemeClr val="dk1"/>
              </a:buClr>
              <a:buSzPts val="300"/>
              <a:buFont typeface="Calibri"/>
              <a:buNone/>
            </a:pPr>
            <a:r>
              <a:rPr lang="en-US">
                <a:solidFill>
                  <a:schemeClr val="dk1"/>
                </a:solidFill>
              </a:rPr>
              <a:t>This is about </a:t>
            </a:r>
            <a:r>
              <a:rPr lang="en-US">
                <a:solidFill>
                  <a:schemeClr val="dk1"/>
                </a:solidFill>
                <a:highlight>
                  <a:srgbClr val="FFFFFF"/>
                </a:highlight>
              </a:rPr>
              <a:t>utilising waste streams as a source of secondary resources and recovering waste through reuse, redesign and recycling.</a:t>
            </a:r>
            <a:endParaRPr>
              <a:solidFill>
                <a:schemeClr val="dk1"/>
              </a:solidFill>
            </a:endParaRPr>
          </a:p>
          <a:p>
            <a:pPr marL="0" lvl="0" indent="0" algn="l" rtl="0">
              <a:spcBef>
                <a:spcPts val="0"/>
              </a:spcBef>
              <a:spcAft>
                <a:spcPts val="0"/>
              </a:spcAft>
              <a:buClr>
                <a:schemeClr val="dk1"/>
              </a:buClr>
              <a:buSzPts val="300"/>
              <a:buFont typeface="Calibri"/>
              <a:buNone/>
            </a:pPr>
            <a:endParaRPr b="1">
              <a:solidFill>
                <a:schemeClr val="dk1"/>
              </a:solidFill>
            </a:endParaRPr>
          </a:p>
          <a:p>
            <a:pPr marL="0" lvl="0" indent="0" algn="l" rtl="0">
              <a:spcBef>
                <a:spcPts val="0"/>
              </a:spcBef>
              <a:spcAft>
                <a:spcPts val="0"/>
              </a:spcAft>
              <a:buClr>
                <a:schemeClr val="dk1"/>
              </a:buClr>
              <a:buSzPts val="300"/>
              <a:buFont typeface="Calibri"/>
              <a:buNone/>
            </a:pPr>
            <a:r>
              <a:rPr lang="en-US">
                <a:solidFill>
                  <a:schemeClr val="dk1"/>
                </a:solidFill>
              </a:rPr>
              <a:t>Here an example of partnership between Stussy and the Artisan Project</a:t>
            </a:r>
            <a:endParaRPr>
              <a:solidFill>
                <a:schemeClr val="dk1"/>
              </a:solidFill>
              <a:highlight>
                <a:srgbClr val="FFFFFF"/>
              </a:highlight>
            </a:endParaRPr>
          </a:p>
          <a:p>
            <a:pPr marL="0" lvl="0" indent="0" algn="l" rtl="0">
              <a:spcBef>
                <a:spcPts val="0"/>
              </a:spcBef>
              <a:spcAft>
                <a:spcPts val="0"/>
              </a:spcAft>
              <a:buClr>
                <a:schemeClr val="dk1"/>
              </a:buClr>
              <a:buSzPts val="300"/>
              <a:buFont typeface="Calibri"/>
              <a:buNone/>
            </a:pPr>
            <a:endParaRPr sz="1600">
              <a:solidFill>
                <a:srgbClr val="1C1C1C"/>
              </a:solidFill>
              <a:highlight>
                <a:srgbClr val="FFFFFF"/>
              </a:highlight>
            </a:endParaRPr>
          </a:p>
          <a:p>
            <a:pPr marL="0" lvl="0" indent="0" algn="l" rtl="0">
              <a:spcBef>
                <a:spcPts val="0"/>
              </a:spcBef>
              <a:spcAft>
                <a:spcPts val="0"/>
              </a:spcAft>
              <a:buClr>
                <a:schemeClr val="dk1"/>
              </a:buClr>
              <a:buSzPts val="300"/>
              <a:buFont typeface="Calibri"/>
              <a:buNone/>
            </a:pPr>
            <a:endParaRPr sz="1600">
              <a:solidFill>
                <a:srgbClr val="1C1C1C"/>
              </a:solidFill>
              <a:highlight>
                <a:srgbClr val="FFFFFF"/>
              </a:highlight>
            </a:endParaRPr>
          </a:p>
          <a:p>
            <a:pPr marL="0" lvl="0" indent="0" algn="l" rtl="0">
              <a:lnSpc>
                <a:spcPct val="120000"/>
              </a:lnSpc>
              <a:spcBef>
                <a:spcPts val="2400"/>
              </a:spcBef>
              <a:spcAft>
                <a:spcPts val="0"/>
              </a:spcAft>
              <a:buClr>
                <a:schemeClr val="dk1"/>
              </a:buClr>
              <a:buSzPts val="1100"/>
              <a:buFont typeface="Arial"/>
              <a:buNone/>
            </a:pPr>
            <a:endParaRPr sz="1600">
              <a:solidFill>
                <a:srgbClr val="1C1C1C"/>
              </a:solidFill>
              <a:highlight>
                <a:srgbClr val="FFFFFF"/>
              </a:highlight>
            </a:endParaRPr>
          </a:p>
          <a:p>
            <a:pPr marL="0" lvl="0" indent="0" algn="l" rtl="0">
              <a:lnSpc>
                <a:spcPct val="120000"/>
              </a:lnSpc>
              <a:spcBef>
                <a:spcPts val="2400"/>
              </a:spcBef>
              <a:spcAft>
                <a:spcPts val="0"/>
              </a:spcAft>
              <a:buClr>
                <a:schemeClr val="dk1"/>
              </a:buClr>
              <a:buSzPts val="1100"/>
              <a:buFont typeface="Arial"/>
              <a:buNone/>
            </a:pPr>
            <a:endParaRPr sz="1600">
              <a:solidFill>
                <a:srgbClr val="1C1C1C"/>
              </a:solidFill>
              <a:highlight>
                <a:srgbClr val="FFFFFF"/>
              </a:highlight>
            </a:endParaRPr>
          </a:p>
          <a:p>
            <a:pPr marL="0" lvl="0" indent="0" algn="l" rtl="0">
              <a:lnSpc>
                <a:spcPct val="120000"/>
              </a:lnSpc>
              <a:spcBef>
                <a:spcPts val="2400"/>
              </a:spcBef>
              <a:spcAft>
                <a:spcPts val="0"/>
              </a:spcAft>
              <a:buClr>
                <a:schemeClr val="dk1"/>
              </a:buClr>
              <a:buSzPts val="1100"/>
              <a:buFont typeface="Arial"/>
              <a:buNone/>
            </a:pPr>
            <a:endParaRPr sz="1600">
              <a:solidFill>
                <a:srgbClr val="1C1C1C"/>
              </a:solidFill>
              <a:highlight>
                <a:srgbClr val="FFFFFF"/>
              </a:highlight>
            </a:endParaRPr>
          </a:p>
          <a:p>
            <a:pPr marL="0" marR="0" lvl="0" indent="0" algn="l" rtl="0">
              <a:lnSpc>
                <a:spcPct val="100000"/>
              </a:lnSpc>
              <a:spcBef>
                <a:spcPts val="800"/>
              </a:spcBef>
              <a:spcAft>
                <a:spcPts val="0"/>
              </a:spcAft>
              <a:buClr>
                <a:schemeClr val="dk1"/>
              </a:buClr>
              <a:buSzPts val="300"/>
              <a:buFont typeface="Calibri"/>
              <a:buNone/>
            </a:pPr>
            <a:endParaRPr sz="1150">
              <a:solidFill>
                <a:srgbClr val="4F4F4F"/>
              </a:solidFill>
              <a:highlight>
                <a:srgbClr val="FFFFFF"/>
              </a:highlight>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1d85f1c61b8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1d85f1c61b8_0_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solidFill>
                  <a:schemeClr val="dk1"/>
                </a:solidFill>
              </a:rPr>
              <a:t>Then, apart from the core 3 CORE elements, there are 5 ENABLING ELEMENTS. </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US" sz="1000">
                <a:solidFill>
                  <a:schemeClr val="dk1"/>
                </a:solidFill>
              </a:rPr>
              <a:t>These are elements that support the implementation and uptake of circularity by removing some of the obstacles for core elements—for example, using waste as a resource is difficult to implement unless the products have been designed with eventual recycling in mind - hence design for the future is an enabling element. Stretching the lifetime of a product can be enabled through new business models such as rental and resale. </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US" sz="1000">
                <a:solidFill>
                  <a:schemeClr val="dk1"/>
                </a:solidFill>
              </a:rPr>
              <a:t>There are 5 enabling elements</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457200" lvl="0" indent="-292100" algn="l" rtl="0">
              <a:spcBef>
                <a:spcPts val="0"/>
              </a:spcBef>
              <a:spcAft>
                <a:spcPts val="0"/>
              </a:spcAft>
              <a:buClr>
                <a:schemeClr val="dk1"/>
              </a:buClr>
              <a:buSzPts val="1000"/>
              <a:buAutoNum type="arabicPeriod"/>
            </a:pPr>
            <a:r>
              <a:rPr lang="en-US" sz="1000" b="1">
                <a:solidFill>
                  <a:schemeClr val="dk1"/>
                </a:solidFill>
                <a:highlight>
                  <a:srgbClr val="FFFFFF"/>
                </a:highlight>
              </a:rPr>
              <a:t>Design for the future: </a:t>
            </a:r>
            <a:r>
              <a:rPr lang="en-US" sz="1000">
                <a:solidFill>
                  <a:schemeClr val="dk1"/>
                </a:solidFill>
                <a:highlight>
                  <a:srgbClr val="FFFFFF"/>
                </a:highlight>
              </a:rPr>
              <a:t>Account for the systems perspective during the design process, to use the right materials, to design for appropriate lifetime and to design for extended future use.</a:t>
            </a:r>
            <a:endParaRPr sz="1000">
              <a:solidFill>
                <a:schemeClr val="dk1"/>
              </a:solidFill>
            </a:endParaRPr>
          </a:p>
          <a:p>
            <a:pPr marL="457200" lvl="0" indent="-292100" algn="l" rtl="0">
              <a:spcBef>
                <a:spcPts val="0"/>
              </a:spcBef>
              <a:spcAft>
                <a:spcPts val="0"/>
              </a:spcAft>
              <a:buClr>
                <a:schemeClr val="dk1"/>
              </a:buClr>
              <a:buSzPts val="1000"/>
              <a:buAutoNum type="arabicPeriod"/>
            </a:pPr>
            <a:r>
              <a:rPr lang="en-US" sz="1000" b="1">
                <a:solidFill>
                  <a:schemeClr val="dk1"/>
                </a:solidFill>
                <a:highlight>
                  <a:srgbClr val="FFFFFF"/>
                </a:highlight>
              </a:rPr>
              <a:t>Rethink the business model:</a:t>
            </a:r>
            <a:r>
              <a:rPr lang="en-US" sz="1000">
                <a:solidFill>
                  <a:schemeClr val="dk1"/>
                </a:solidFill>
                <a:highlight>
                  <a:srgbClr val="FFFFFF"/>
                </a:highlight>
              </a:rPr>
              <a:t> Consider opportunities to create greater value and align incentives through business models that build on the interaction between products and services.</a:t>
            </a:r>
            <a:endParaRPr sz="1000">
              <a:solidFill>
                <a:schemeClr val="dk1"/>
              </a:solidFill>
              <a:highlight>
                <a:srgbClr val="FFFFFF"/>
              </a:highlight>
            </a:endParaRPr>
          </a:p>
          <a:p>
            <a:pPr marL="457200" lvl="0" indent="-292100" algn="l" rtl="0">
              <a:spcBef>
                <a:spcPts val="0"/>
              </a:spcBef>
              <a:spcAft>
                <a:spcPts val="0"/>
              </a:spcAft>
              <a:buClr>
                <a:schemeClr val="dk1"/>
              </a:buClr>
              <a:buSzPts val="1000"/>
              <a:buAutoNum type="arabicPeriod"/>
            </a:pPr>
            <a:r>
              <a:rPr lang="en-US" sz="1000" b="1">
                <a:solidFill>
                  <a:schemeClr val="dk1"/>
                </a:solidFill>
                <a:highlight>
                  <a:srgbClr val="FFFFFF"/>
                </a:highlight>
              </a:rPr>
              <a:t>Incorporate digital technology: </a:t>
            </a:r>
            <a:r>
              <a:rPr lang="en-US" sz="1000">
                <a:solidFill>
                  <a:schemeClr val="dk1"/>
                </a:solidFill>
                <a:highlight>
                  <a:srgbClr val="FFFFFF"/>
                </a:highlight>
              </a:rPr>
              <a:t>Track and optimise resource use and strengthen connections between supply chain actors through digital, online platforms and technologies that provide insights.</a:t>
            </a:r>
            <a:endParaRPr sz="1000">
              <a:solidFill>
                <a:schemeClr val="dk1"/>
              </a:solidFill>
              <a:highlight>
                <a:srgbClr val="FFFFFF"/>
              </a:highlight>
            </a:endParaRPr>
          </a:p>
          <a:p>
            <a:pPr marL="457200" lvl="0" indent="-292100" algn="l" rtl="0">
              <a:spcBef>
                <a:spcPts val="0"/>
              </a:spcBef>
              <a:spcAft>
                <a:spcPts val="0"/>
              </a:spcAft>
              <a:buClr>
                <a:schemeClr val="dk1"/>
              </a:buClr>
              <a:buSzPts val="1000"/>
              <a:buAutoNum type="arabicPeriod"/>
            </a:pPr>
            <a:r>
              <a:rPr lang="en-US" sz="1000" b="1">
                <a:solidFill>
                  <a:schemeClr val="dk1"/>
                </a:solidFill>
                <a:highlight>
                  <a:srgbClr val="FFFFFF"/>
                </a:highlight>
              </a:rPr>
              <a:t>Team up to create joint value</a:t>
            </a:r>
            <a:r>
              <a:rPr lang="en-US" sz="1000">
                <a:solidFill>
                  <a:schemeClr val="dk1"/>
                </a:solidFill>
                <a:highlight>
                  <a:srgbClr val="FFFFFF"/>
                </a:highlight>
              </a:rPr>
              <a:t>: Work together throughout the supply chain, internally within organisations and with the public sector to increase transparency and create joint value.</a:t>
            </a:r>
            <a:endParaRPr sz="1000">
              <a:solidFill>
                <a:schemeClr val="dk1"/>
              </a:solidFill>
              <a:highlight>
                <a:srgbClr val="FFFFFF"/>
              </a:highlight>
            </a:endParaRPr>
          </a:p>
          <a:p>
            <a:pPr marL="457200" lvl="0" indent="-292100" algn="l" rtl="0">
              <a:spcBef>
                <a:spcPts val="0"/>
              </a:spcBef>
              <a:spcAft>
                <a:spcPts val="0"/>
              </a:spcAft>
              <a:buClr>
                <a:schemeClr val="dk1"/>
              </a:buClr>
              <a:buSzPts val="1000"/>
              <a:buAutoNum type="arabicPeriod"/>
            </a:pPr>
            <a:r>
              <a:rPr lang="en-US" sz="1000" b="1">
                <a:solidFill>
                  <a:schemeClr val="dk1"/>
                </a:solidFill>
                <a:highlight>
                  <a:srgbClr val="FFFFFF"/>
                </a:highlight>
              </a:rPr>
              <a:t>Strengthen and advance knowledge:</a:t>
            </a:r>
            <a:r>
              <a:rPr lang="en-US" sz="1000">
                <a:solidFill>
                  <a:schemeClr val="dk1"/>
                </a:solidFill>
                <a:highlight>
                  <a:srgbClr val="FFFFFF"/>
                </a:highlight>
              </a:rPr>
              <a:t> Develop research, structure knowledge, encourage innovation networks and disseminate findings with integrity.</a:t>
            </a:r>
            <a:endParaRPr sz="1000">
              <a:solidFill>
                <a:schemeClr val="dk1"/>
              </a:solidFill>
              <a:highlight>
                <a:srgbClr val="FFFFFF"/>
              </a:highlight>
            </a:endParaRPr>
          </a:p>
          <a:p>
            <a:pPr marL="0" lvl="0" indent="0" algn="l" rtl="0">
              <a:spcBef>
                <a:spcPts val="0"/>
              </a:spcBef>
              <a:spcAft>
                <a:spcPts val="0"/>
              </a:spcAft>
              <a:buNone/>
            </a:pPr>
            <a:endParaRPr sz="1000">
              <a:solidFill>
                <a:schemeClr val="dk1"/>
              </a:solidFill>
              <a:highlight>
                <a:srgbClr val="FFFFFF"/>
              </a:highlight>
            </a:endParaRPr>
          </a:p>
          <a:p>
            <a:pPr marL="0" lvl="0" indent="0" algn="l" rtl="0">
              <a:spcBef>
                <a:spcPts val="0"/>
              </a:spcBef>
              <a:spcAft>
                <a:spcPts val="0"/>
              </a:spcAft>
              <a:buNone/>
            </a:pPr>
            <a:r>
              <a:rPr lang="en-US" sz="1000">
                <a:solidFill>
                  <a:schemeClr val="dk1"/>
                </a:solidFill>
                <a:highlight>
                  <a:srgbClr val="FFFFFF"/>
                </a:highlight>
              </a:rPr>
              <a:t>All around the world, countries, regions, cities and businesses are adopting these strategies. As part of the follow-up package today, we will share more information on the 8KE framework, with live case studies of each strategy. </a:t>
            </a:r>
            <a:endParaRPr sz="1000">
              <a:solidFill>
                <a:schemeClr val="dk1"/>
              </a:solidFill>
              <a:highlight>
                <a:srgbClr val="FFFFFF"/>
              </a:highlight>
            </a:endParaRPr>
          </a:p>
          <a:p>
            <a:pPr marL="0" lvl="0" indent="0" algn="l" rtl="0">
              <a:spcBef>
                <a:spcPts val="0"/>
              </a:spcBef>
              <a:spcAft>
                <a:spcPts val="0"/>
              </a:spcAft>
              <a:buNone/>
            </a:pPr>
            <a:r>
              <a:rPr lang="en-US" sz="1000">
                <a:solidFill>
                  <a:schemeClr val="dk1"/>
                </a:solidFill>
                <a:highlight>
                  <a:srgbClr val="FFFFFF"/>
                </a:highlight>
              </a:rPr>
              <a:t>But, today's focus is on the first enabling element on this sheet - Designing for the Future. </a:t>
            </a:r>
            <a:endParaRPr sz="1000">
              <a:solidFill>
                <a:schemeClr val="dk1"/>
              </a:solidFill>
              <a:highlight>
                <a:srgbClr val="FFFFFF"/>
              </a:highlight>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1d85f1c61b8_0_73: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g1d85f1c61b8_0_73:notes"/>
          <p:cNvSpPr txBox="1">
            <a:spLocks noGrp="1"/>
          </p:cNvSpPr>
          <p:nvPr>
            <p:ph type="body" idx="1"/>
          </p:nvPr>
        </p:nvSpPr>
        <p:spPr>
          <a:xfrm>
            <a:off x="679768" y="4715154"/>
            <a:ext cx="5438100" cy="4467000"/>
          </a:xfrm>
          <a:prstGeom prst="rect">
            <a:avLst/>
          </a:prstGeom>
          <a:noFill/>
          <a:ln>
            <a:noFill/>
          </a:ln>
        </p:spPr>
        <p:txBody>
          <a:bodyPr spcFirstLastPara="1" wrap="square" lIns="91400" tIns="91400" rIns="91400" bIns="91400" anchor="t" anchorCtr="0">
            <a:noAutofit/>
          </a:bodyPr>
          <a:lstStyle/>
          <a:p>
            <a:pPr marL="0" lvl="0" indent="0" algn="l" rtl="0">
              <a:lnSpc>
                <a:spcPct val="115000"/>
              </a:lnSpc>
              <a:spcBef>
                <a:spcPts val="0"/>
              </a:spcBef>
              <a:spcAft>
                <a:spcPts val="0"/>
              </a:spcAft>
              <a:buNone/>
            </a:pPr>
            <a:r>
              <a:rPr lang="en-US">
                <a:solidFill>
                  <a:schemeClr val="dk1"/>
                </a:solidFill>
              </a:rPr>
              <a:t>The first ENABLING element is Design for the future.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US">
                <a:solidFill>
                  <a:schemeClr val="dk1"/>
                </a:solidFill>
              </a:rPr>
              <a:t>Design out the future  is concerned with the way we create, and aims to take into account a circular perspective from the beginning of the design process to use the right materials, to design for appropriate lifetime and to design for extended future use.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US">
                <a:solidFill>
                  <a:schemeClr val="dk1"/>
                </a:solidFill>
              </a:rPr>
              <a:t>This element will be discussed extensively later on regarding apparel, so a</a:t>
            </a:r>
            <a:r>
              <a:rPr lang="en-US"/>
              <a:t> non textile example is fairphone, the smartphone brand based in the Netherlands. </a:t>
            </a:r>
            <a:endParaRPr/>
          </a:p>
          <a:p>
            <a:pPr marL="0" lvl="0" indent="0" algn="l" rtl="0">
              <a:spcBef>
                <a:spcPts val="0"/>
              </a:spcBef>
              <a:spcAft>
                <a:spcPts val="0"/>
              </a:spcAft>
              <a:buNone/>
            </a:pPr>
            <a:endParaRPr/>
          </a:p>
          <a:p>
            <a:pPr marL="285750" lvl="0" indent="-285750" algn="l" rtl="0">
              <a:spcBef>
                <a:spcPts val="0"/>
              </a:spcBef>
              <a:spcAft>
                <a:spcPts val="0"/>
              </a:spcAft>
              <a:buClr>
                <a:schemeClr val="dk1"/>
              </a:buClr>
              <a:buSzPts val="1400"/>
              <a:buChar char="•"/>
            </a:pPr>
            <a:r>
              <a:rPr lang="en-US"/>
              <a:t>A Fairphone is a modular smartphone, built for dissassembly, Because of its modularity, the lifespan of the phone doesn't depend on breakdown of one part of the product. In this way you don't have to buy a complete new phone when for example the battery stops working, or when the camera doesn't work anymore. The parts can be replaced independently. </a:t>
            </a:r>
            <a:endParaRPr/>
          </a:p>
          <a:p>
            <a:pPr marL="0" lvl="0" indent="0" algn="l" rtl="0">
              <a:spcBef>
                <a:spcPts val="0"/>
              </a:spcBef>
              <a:spcAft>
                <a:spcPts val="0"/>
              </a:spcAft>
              <a:buNone/>
            </a:pPr>
            <a:endParaRPr sz="1000"/>
          </a:p>
          <a:p>
            <a:pPr marL="0" lvl="0" indent="0" algn="l" rtl="0">
              <a:spcBef>
                <a:spcPts val="0"/>
              </a:spcBef>
              <a:spcAft>
                <a:spcPts val="0"/>
              </a:spcAft>
              <a:buNone/>
            </a:pPr>
            <a:r>
              <a:rPr lang="en-US" sz="1000"/>
              <a:t>--------------------------</a:t>
            </a:r>
            <a:endParaRPr sz="1000"/>
          </a:p>
          <a:p>
            <a:pPr marL="285750" lvl="0" indent="-196850" algn="l" rtl="0">
              <a:spcBef>
                <a:spcPts val="0"/>
              </a:spcBef>
              <a:spcAft>
                <a:spcPts val="0"/>
              </a:spcAft>
              <a:buClr>
                <a:schemeClr val="dk1"/>
              </a:buClr>
              <a:buSzPts val="1400"/>
              <a:buFont typeface="Arial"/>
              <a:buNone/>
            </a:pPr>
            <a:endParaRPr sz="1000"/>
          </a:p>
          <a:p>
            <a:pPr marL="285750" lvl="0" indent="-260350" algn="l" rtl="0">
              <a:spcBef>
                <a:spcPts val="0"/>
              </a:spcBef>
              <a:spcAft>
                <a:spcPts val="0"/>
              </a:spcAft>
              <a:buClr>
                <a:schemeClr val="dk1"/>
              </a:buClr>
              <a:buSzPts val="1000"/>
              <a:buChar char="•"/>
            </a:pPr>
            <a:r>
              <a:rPr lang="en-US" sz="1000"/>
              <a:t>Fairphone's strategy is to make a product with 'minimal damage to people and planet'. They do this by looking for honest elements, for example tantalum in warfree zones, or to look at improved employment conditions. Another example is the reuse of used phone covers. Fairphone partnered with a company named vanPlestik, who melts the used phone covers to 3d print material.</a:t>
            </a:r>
            <a:endParaRPr sz="1000"/>
          </a:p>
          <a:p>
            <a:pPr marL="285750" lvl="0" indent="-260350" algn="l" rtl="0">
              <a:spcBef>
                <a:spcPts val="0"/>
              </a:spcBef>
              <a:spcAft>
                <a:spcPts val="0"/>
              </a:spcAft>
              <a:buClr>
                <a:schemeClr val="dk1"/>
              </a:buClr>
              <a:buSzPts val="1000"/>
              <a:buChar char="•"/>
            </a:pPr>
            <a:r>
              <a:rPr lang="en-US" sz="1000"/>
              <a:t>In April 2019 the sales of the fairphone 2 stopped, by then they have sold around 100.000 of the product. They are currently on the market with the fairphone 3. </a:t>
            </a:r>
            <a:endParaRPr sz="1000"/>
          </a:p>
          <a:p>
            <a:pPr marL="457200" lvl="0" indent="0" algn="l" rtl="0">
              <a:spcBef>
                <a:spcPts val="0"/>
              </a:spcBef>
              <a:spcAft>
                <a:spcPts val="0"/>
              </a:spcAft>
              <a:buNone/>
            </a:pPr>
            <a:endParaRPr sz="1000"/>
          </a:p>
          <a:p>
            <a:pPr marL="0" lvl="0" indent="0" algn="l" rtl="0">
              <a:spcBef>
                <a:spcPts val="0"/>
              </a:spcBef>
              <a:spcAft>
                <a:spcPts val="0"/>
              </a:spcAft>
              <a:buNone/>
            </a:pPr>
            <a:endParaRPr sz="1000"/>
          </a:p>
          <a:p>
            <a:pPr marL="285750" lvl="0" indent="-196850" algn="l" rtl="0">
              <a:spcBef>
                <a:spcPts val="0"/>
              </a:spcBef>
              <a:spcAft>
                <a:spcPts val="0"/>
              </a:spcAft>
              <a:buClr>
                <a:schemeClr val="dk1"/>
              </a:buClr>
              <a:buSzPts val="1400"/>
              <a:buFont typeface="Arial"/>
              <a:buNone/>
            </a:pPr>
            <a:endParaRPr sz="1000"/>
          </a:p>
          <a:p>
            <a:pPr marL="0" lvl="0" indent="0" algn="l" rtl="0">
              <a:spcBef>
                <a:spcPts val="0"/>
              </a:spcBef>
              <a:spcAft>
                <a:spcPts val="0"/>
              </a:spcAft>
              <a:buClr>
                <a:schemeClr val="dk1"/>
              </a:buClr>
              <a:buSzPts val="800"/>
              <a:buFont typeface="Calibri"/>
              <a:buNone/>
            </a:pPr>
            <a:endParaRPr sz="1000" b="1"/>
          </a:p>
          <a:p>
            <a:pPr marL="0" lvl="0" indent="0" algn="l" rtl="0">
              <a:spcBef>
                <a:spcPts val="0"/>
              </a:spcBef>
              <a:spcAft>
                <a:spcPts val="0"/>
              </a:spcAft>
              <a:buClr>
                <a:schemeClr val="dk1"/>
              </a:buClr>
              <a:buSzPts val="800"/>
              <a:buFont typeface="Calibri"/>
              <a:buNone/>
            </a:pPr>
            <a:endParaRPr sz="10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1d85f1c61b8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g1d85f1c61b8_0_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solidFill>
                  <a:schemeClr val="dk1"/>
                </a:solidFill>
                <a:latin typeface="Open Sans"/>
                <a:ea typeface="Open Sans"/>
                <a:cs typeface="Open Sans"/>
                <a:sym typeface="Open Sans"/>
              </a:rPr>
              <a:t>Rethink the business model</a:t>
            </a:r>
            <a:r>
              <a:rPr lang="en-US">
                <a:solidFill>
                  <a:schemeClr val="dk1"/>
                </a:solidFill>
                <a:latin typeface="Open Sans"/>
                <a:ea typeface="Open Sans"/>
                <a:cs typeface="Open Sans"/>
                <a:sym typeface="Open Sans"/>
              </a:rPr>
              <a:t> - Talks about creating greater value and align incentives to build on. Think of the interaction between products and services, and specifically optimizing usage. </a:t>
            </a:r>
            <a:endParaRPr>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US">
                <a:solidFill>
                  <a:schemeClr val="dk1"/>
                </a:solidFill>
                <a:latin typeface="Open Sans"/>
                <a:ea typeface="Open Sans"/>
                <a:cs typeface="Open Sans"/>
                <a:sym typeface="Open Sans"/>
              </a:rPr>
              <a:t>In fashion we are seeing a huge flux in rental and re-commerce business models. One of the pioneers in the space of rethinking their business model is a company previously known as Vigga- now </a:t>
            </a:r>
            <a:r>
              <a:rPr lang="en-US" u="sng">
                <a:solidFill>
                  <a:srgbClr val="1155CC"/>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Circos</a:t>
            </a:r>
            <a:r>
              <a:rPr lang="en-US">
                <a:solidFill>
                  <a:schemeClr val="dk1"/>
                </a:solidFill>
                <a:latin typeface="Open Sans"/>
                <a:ea typeface="Open Sans"/>
                <a:cs typeface="Open Sans"/>
                <a:sym typeface="Open Sans"/>
              </a:rPr>
              <a:t>. They run a clothing rental subscription for babies. So as the baby grows, you have access to a changing wardrobe of size appropriate clothes. </a:t>
            </a:r>
            <a:endParaRPr>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300"/>
              <a:buFont typeface="Calibri"/>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1d85f1c61b8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g1d85f1c61b8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solidFill>
                  <a:schemeClr val="dk1"/>
                </a:solidFill>
                <a:latin typeface="Open Sans"/>
                <a:ea typeface="Open Sans"/>
                <a:cs typeface="Open Sans"/>
                <a:sym typeface="Open Sans"/>
              </a:rPr>
              <a:t>Rethink the business model</a:t>
            </a:r>
            <a:r>
              <a:rPr lang="en-US">
                <a:solidFill>
                  <a:schemeClr val="dk1"/>
                </a:solidFill>
                <a:latin typeface="Open Sans"/>
                <a:ea typeface="Open Sans"/>
                <a:cs typeface="Open Sans"/>
                <a:sym typeface="Open Sans"/>
              </a:rPr>
              <a:t> - Talks about creating greater value and align incentives to build on. Think of the interaction between products and services, and specifically optimizing usage. </a:t>
            </a:r>
            <a:endParaRPr>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US">
                <a:solidFill>
                  <a:schemeClr val="dk1"/>
                </a:solidFill>
                <a:latin typeface="Open Sans"/>
                <a:ea typeface="Open Sans"/>
                <a:cs typeface="Open Sans"/>
                <a:sym typeface="Open Sans"/>
              </a:rPr>
              <a:t>In fashion we are seeing a huge flux in rental and re-commerce business models. One of the pioneers in the space of rethinking their business model is a company previously known as Vigga- now </a:t>
            </a:r>
            <a:r>
              <a:rPr lang="en-US" u="sng">
                <a:solidFill>
                  <a:srgbClr val="1155CC"/>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Circos</a:t>
            </a:r>
            <a:r>
              <a:rPr lang="en-US">
                <a:solidFill>
                  <a:schemeClr val="dk1"/>
                </a:solidFill>
                <a:latin typeface="Open Sans"/>
                <a:ea typeface="Open Sans"/>
                <a:cs typeface="Open Sans"/>
                <a:sym typeface="Open Sans"/>
              </a:rPr>
              <a:t>. They run a clothing rental subscription for babies. So as the baby grows, you have access to a changing wardrobe of size appropriate clothes. </a:t>
            </a:r>
            <a:endParaRPr>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300"/>
              <a:buFont typeface="Calibri"/>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a6be771c5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a6be771c5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g1a6be771c5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1d85f1c61b8_0_122: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g1d85f1c61b8_0_122:notes"/>
          <p:cNvSpPr txBox="1">
            <a:spLocks noGrp="1"/>
          </p:cNvSpPr>
          <p:nvPr>
            <p:ph type="body" idx="1"/>
          </p:nvPr>
        </p:nvSpPr>
        <p:spPr>
          <a:xfrm>
            <a:off x="679768" y="4715154"/>
            <a:ext cx="5438100" cy="44670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800"/>
              <a:buFont typeface="Calibri"/>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1d85f1c61b8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1d85f1c61b8_0_1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90000"/>
              </a:lnSpc>
              <a:spcBef>
                <a:spcPts val="600"/>
              </a:spcBef>
              <a:spcAft>
                <a:spcPts val="0"/>
              </a:spcAft>
              <a:buClr>
                <a:schemeClr val="dk1"/>
              </a:buClr>
              <a:buSzPts val="1100"/>
              <a:buFont typeface="Arial"/>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2" name="Google Shape;812;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1fb2f093e2f_0_6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1fb2f093e2f_0_6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0" name="Google Shape;820;g1fb2f093e2f_0_6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1fb2f093e2f_0_6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1fb2f093e2f_0_6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9" name="Google Shape;829;g1fb2f093e2f_0_6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1a4650be9c2_1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1a4650be9c2_1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9" name="Google Shape;839;g1a4650be9c2_1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1fc5bd3fd0c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1fc5bd3fd0c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9" name="Google Shape;849;g1fc5bd3fd0c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1fb2f093e2f_0_4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8" name="Google Shape;858;g1fb2f093e2f_0_4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7398B"/>
              </a:buClr>
              <a:buSzPts val="1200"/>
              <a:buFont typeface="Lato"/>
              <a:buNone/>
            </a:pPr>
            <a:r>
              <a:rPr lang="en-US" b="1" i="0" u="sng" strike="noStrike">
                <a:solidFill>
                  <a:srgbClr val="17398B"/>
                </a:solidFill>
                <a:latin typeface="Lato"/>
                <a:ea typeface="Lato"/>
                <a:cs typeface="Lato"/>
                <a:sym typeface="Lato"/>
                <a:hlinkClick r:id="rId3">
                  <a:extLst>
                    <a:ext uri="{A12FA001-AC4F-418D-AE19-62706E023703}">
                      <ahyp:hlinkClr xmlns:ahyp="http://schemas.microsoft.com/office/drawing/2018/hyperlinkcolor" val="tx"/>
                    </a:ext>
                  </a:extLst>
                </a:hlinkClick>
              </a:rPr>
              <a:t>Extensive</a:t>
            </a:r>
            <a:r>
              <a:rPr lang="en-US" b="1" i="0">
                <a:solidFill>
                  <a:srgbClr val="545454"/>
                </a:solidFill>
                <a:latin typeface="Lato"/>
                <a:ea typeface="Lato"/>
                <a:cs typeface="Lato"/>
                <a:sym typeface="Lato"/>
              </a:rPr>
              <a:t> – natural low maintenance green roofs</a:t>
            </a:r>
            <a:endParaRPr/>
          </a:p>
          <a:p>
            <a:pPr marL="0" lvl="0" indent="-76200" algn="l" rtl="0">
              <a:spcBef>
                <a:spcPts val="0"/>
              </a:spcBef>
              <a:spcAft>
                <a:spcPts val="0"/>
              </a:spcAft>
              <a:buClr>
                <a:srgbClr val="545454"/>
              </a:buClr>
              <a:buSzPts val="1200"/>
              <a:buFont typeface="Arial"/>
              <a:buChar char="•"/>
            </a:pPr>
            <a:r>
              <a:rPr lang="en-US" b="0" i="0">
                <a:solidFill>
                  <a:srgbClr val="545454"/>
                </a:solidFill>
                <a:latin typeface="Lato"/>
                <a:ea typeface="Lato"/>
                <a:cs typeface="Lato"/>
                <a:sym typeface="Lato"/>
              </a:rPr>
              <a:t>Adapted plant communities- sedum plants, bulbs, wild flowers and succulents lower contribution to urban climate and biodiversity</a:t>
            </a:r>
            <a:endParaRPr/>
          </a:p>
          <a:p>
            <a:pPr marL="0" lvl="0" indent="-76200" algn="l" rtl="0">
              <a:spcBef>
                <a:spcPts val="0"/>
              </a:spcBef>
              <a:spcAft>
                <a:spcPts val="0"/>
              </a:spcAft>
              <a:buClr>
                <a:srgbClr val="545454"/>
              </a:buClr>
              <a:buSzPts val="1200"/>
              <a:buFont typeface="Arial"/>
              <a:buChar char="•"/>
            </a:pPr>
            <a:r>
              <a:rPr lang="en-US" b="0" i="0">
                <a:solidFill>
                  <a:srgbClr val="545454"/>
                </a:solidFill>
                <a:latin typeface="Lato"/>
                <a:ea typeface="Lato"/>
                <a:cs typeface="Lato"/>
                <a:sym typeface="Lato"/>
              </a:rPr>
              <a:t>Lower social co-benefits (often inaccessible)</a:t>
            </a:r>
            <a:endParaRPr/>
          </a:p>
          <a:p>
            <a:pPr marL="0" lvl="0" indent="-76200" algn="l" rtl="0">
              <a:spcBef>
                <a:spcPts val="0"/>
              </a:spcBef>
              <a:spcAft>
                <a:spcPts val="0"/>
              </a:spcAft>
              <a:buClr>
                <a:srgbClr val="545454"/>
              </a:buClr>
              <a:buSzPts val="1200"/>
              <a:buFont typeface="Arial"/>
              <a:buChar char="•"/>
            </a:pPr>
            <a:r>
              <a:rPr lang="en-US" b="0" i="0">
                <a:solidFill>
                  <a:srgbClr val="545454"/>
                </a:solidFill>
                <a:latin typeface="Lato"/>
                <a:ea typeface="Lato"/>
                <a:cs typeface="Lato"/>
                <a:sym typeface="Lato"/>
              </a:rPr>
              <a:t>Minimal maintenance required (supply of water and nutrients mostly through natural processes)</a:t>
            </a:r>
            <a:endParaRPr/>
          </a:p>
          <a:p>
            <a:pPr marL="0" lvl="0" indent="-76200" algn="l" rtl="0">
              <a:spcBef>
                <a:spcPts val="0"/>
              </a:spcBef>
              <a:spcAft>
                <a:spcPts val="0"/>
              </a:spcAft>
              <a:buClr>
                <a:srgbClr val="545454"/>
              </a:buClr>
              <a:buSzPts val="1200"/>
              <a:buFont typeface="Arial"/>
              <a:buChar char="•"/>
            </a:pPr>
            <a:r>
              <a:rPr lang="en-US" b="0" i="0">
                <a:solidFill>
                  <a:srgbClr val="545454"/>
                </a:solidFill>
                <a:latin typeface="Lato"/>
                <a:ea typeface="Lato"/>
                <a:cs typeface="Lato"/>
                <a:sym typeface="Lato"/>
              </a:rPr>
              <a:t>Shallow build-up height (30-150 mm)</a:t>
            </a:r>
            <a:endParaRPr/>
          </a:p>
          <a:p>
            <a:pPr marL="0" lvl="0" indent="-76200" algn="l" rtl="0">
              <a:spcBef>
                <a:spcPts val="0"/>
              </a:spcBef>
              <a:spcAft>
                <a:spcPts val="0"/>
              </a:spcAft>
              <a:buClr>
                <a:srgbClr val="545454"/>
              </a:buClr>
              <a:buSzPts val="1200"/>
              <a:buFont typeface="Arial"/>
              <a:buChar char="•"/>
            </a:pPr>
            <a:r>
              <a:rPr lang="en-US" b="0" i="0">
                <a:solidFill>
                  <a:srgbClr val="545454"/>
                </a:solidFill>
                <a:latin typeface="Lato"/>
                <a:ea typeface="Lato"/>
                <a:cs typeface="Lato"/>
                <a:sym typeface="Lato"/>
              </a:rPr>
              <a:t>Weight 50-250 kg / m²</a:t>
            </a:r>
            <a:endParaRPr/>
          </a:p>
          <a:p>
            <a:pPr marL="0" lvl="0" indent="-76200" algn="l" rtl="0">
              <a:spcBef>
                <a:spcPts val="0"/>
              </a:spcBef>
              <a:spcAft>
                <a:spcPts val="0"/>
              </a:spcAft>
              <a:buClr>
                <a:srgbClr val="545454"/>
              </a:buClr>
              <a:buSzPts val="1200"/>
              <a:buFont typeface="Arial"/>
              <a:buChar char="•"/>
            </a:pPr>
            <a:r>
              <a:rPr lang="en-US" b="0" i="0">
                <a:solidFill>
                  <a:srgbClr val="545454"/>
                </a:solidFill>
                <a:latin typeface="Lato"/>
                <a:ea typeface="Lato"/>
                <a:cs typeface="Lato"/>
                <a:sym typeface="Lato"/>
              </a:rPr>
              <a:t>Low capital cost</a:t>
            </a:r>
            <a:endParaRPr/>
          </a:p>
          <a:p>
            <a:pPr marL="0" lvl="0" indent="-76200" algn="l" rtl="0">
              <a:spcBef>
                <a:spcPts val="0"/>
              </a:spcBef>
              <a:spcAft>
                <a:spcPts val="0"/>
              </a:spcAft>
              <a:buClr>
                <a:srgbClr val="545454"/>
              </a:buClr>
              <a:buSzPts val="1200"/>
              <a:buFont typeface="Arial"/>
              <a:buChar char="•"/>
            </a:pPr>
            <a:r>
              <a:rPr lang="en-US" b="0" i="0">
                <a:solidFill>
                  <a:srgbClr val="545454"/>
                </a:solidFill>
                <a:latin typeface="Lato"/>
                <a:ea typeface="Lato"/>
                <a:cs typeface="Lato"/>
                <a:sym typeface="Lato"/>
              </a:rPr>
              <a:t>Less technical expertise needed</a:t>
            </a:r>
            <a:endParaRPr/>
          </a:p>
          <a:p>
            <a:pPr marL="0" lvl="0" indent="-76200" algn="l" rtl="0">
              <a:spcBef>
                <a:spcPts val="0"/>
              </a:spcBef>
              <a:spcAft>
                <a:spcPts val="0"/>
              </a:spcAft>
              <a:buClr>
                <a:srgbClr val="545454"/>
              </a:buClr>
              <a:buSzPts val="1200"/>
              <a:buFont typeface="Arial"/>
              <a:buChar char="•"/>
            </a:pPr>
            <a:r>
              <a:rPr lang="en-US" b="0" i="0">
                <a:solidFill>
                  <a:srgbClr val="545454"/>
                </a:solidFill>
                <a:latin typeface="Lato"/>
                <a:ea typeface="Lato"/>
                <a:cs typeface="Lato"/>
                <a:sym typeface="Lato"/>
              </a:rPr>
              <a:t>Easy to implement as a retrofitting method for existing structures</a:t>
            </a:r>
            <a:endParaRPr b="0" i="0">
              <a:solidFill>
                <a:srgbClr val="545454"/>
              </a:solidFill>
              <a:latin typeface="Lato"/>
              <a:ea typeface="Lato"/>
              <a:cs typeface="Lato"/>
              <a:sym typeface="Lato"/>
            </a:endParaRPr>
          </a:p>
          <a:p>
            <a:pPr marL="0" lvl="0" indent="0" algn="l" rtl="0">
              <a:spcBef>
                <a:spcPts val="0"/>
              </a:spcBef>
              <a:spcAft>
                <a:spcPts val="0"/>
              </a:spcAft>
              <a:buClr>
                <a:schemeClr val="dk1"/>
              </a:buClr>
              <a:buSzPts val="1200"/>
              <a:buFont typeface="Arial"/>
              <a:buNone/>
            </a:pPr>
            <a:endParaRPr b="0" i="0">
              <a:solidFill>
                <a:srgbClr val="545454"/>
              </a:solidFill>
              <a:latin typeface="Lato"/>
              <a:ea typeface="Lato"/>
              <a:cs typeface="Lato"/>
              <a:sym typeface="Lato"/>
            </a:endParaRPr>
          </a:p>
          <a:p>
            <a:pPr marL="0" lvl="0" indent="0" algn="l" rtl="0">
              <a:spcBef>
                <a:spcPts val="0"/>
              </a:spcBef>
              <a:spcAft>
                <a:spcPts val="0"/>
              </a:spcAft>
              <a:buClr>
                <a:srgbClr val="06080A"/>
              </a:buClr>
              <a:buSzPts val="1200"/>
              <a:buFont typeface="Lato"/>
              <a:buNone/>
            </a:pPr>
            <a:r>
              <a:rPr lang="en-US" b="1" i="0" u="sng" strike="noStrike">
                <a:solidFill>
                  <a:srgbClr val="06080A"/>
                </a:solidFill>
                <a:latin typeface="Lato"/>
                <a:ea typeface="Lato"/>
                <a:cs typeface="Lato"/>
                <a:sym typeface="Lato"/>
                <a:hlinkClick r:id="rId4">
                  <a:extLst>
                    <a:ext uri="{A12FA001-AC4F-418D-AE19-62706E023703}">
                      <ahyp:hlinkClr xmlns:ahyp="http://schemas.microsoft.com/office/drawing/2018/hyperlinkcolor" val="tx"/>
                    </a:ext>
                  </a:extLst>
                </a:hlinkClick>
              </a:rPr>
              <a:t>Intensive</a:t>
            </a:r>
            <a:r>
              <a:rPr lang="en-US" b="1" i="0">
                <a:solidFill>
                  <a:srgbClr val="06080A"/>
                </a:solidFill>
                <a:latin typeface="Lato"/>
                <a:ea typeface="Lato"/>
                <a:cs typeface="Lato"/>
                <a:sym typeface="Lato"/>
              </a:rPr>
              <a:t> – parks and gardens includin</a:t>
            </a:r>
            <a:r>
              <a:rPr lang="en-US" sz="2000" b="1">
                <a:solidFill>
                  <a:srgbClr val="06080A"/>
                </a:solidFill>
                <a:latin typeface="Lato"/>
                <a:ea typeface="Lato"/>
                <a:cs typeface="Lato"/>
                <a:sym typeface="Lato"/>
              </a:rPr>
              <a:t>g urban agriculture</a:t>
            </a:r>
            <a:endParaRPr sz="2000" b="1">
              <a:solidFill>
                <a:srgbClr val="06080A"/>
              </a:solidFill>
              <a:latin typeface="Lato"/>
              <a:ea typeface="Lato"/>
              <a:cs typeface="Lato"/>
              <a:sym typeface="Lato"/>
            </a:endParaRPr>
          </a:p>
          <a:p>
            <a:pPr marL="0" lvl="0" indent="0" algn="l" rtl="0">
              <a:spcBef>
                <a:spcPts val="0"/>
              </a:spcBef>
              <a:spcAft>
                <a:spcPts val="0"/>
              </a:spcAft>
              <a:buNone/>
            </a:pPr>
            <a:endParaRPr b="0" i="0">
              <a:solidFill>
                <a:srgbClr val="06080A"/>
              </a:solidFill>
              <a:latin typeface="Lato"/>
              <a:ea typeface="Lato"/>
              <a:cs typeface="Lato"/>
              <a:sym typeface="Lato"/>
            </a:endParaRPr>
          </a:p>
          <a:p>
            <a:pPr marL="0" lvl="0" indent="0" algn="l" rtl="0">
              <a:spcBef>
                <a:spcPts val="0"/>
              </a:spcBef>
              <a:spcAft>
                <a:spcPts val="0"/>
              </a:spcAft>
              <a:buNone/>
            </a:pPr>
            <a:r>
              <a:rPr lang="en-US" b="0" i="0">
                <a:solidFill>
                  <a:srgbClr val="06080A"/>
                </a:solidFill>
                <a:latin typeface="Lato"/>
                <a:ea typeface="Lato"/>
                <a:cs typeface="Lato"/>
                <a:sym typeface="Lato"/>
              </a:rPr>
              <a:t>Ornamental lawn, summer flowers, demanding shrubs, bushes and trees</a:t>
            </a:r>
            <a:endParaRPr/>
          </a:p>
          <a:p>
            <a:pPr marL="0" lvl="0" indent="-76200" algn="l" rtl="0">
              <a:spcBef>
                <a:spcPts val="0"/>
              </a:spcBef>
              <a:spcAft>
                <a:spcPts val="0"/>
              </a:spcAft>
              <a:buClr>
                <a:srgbClr val="06080A"/>
              </a:buClr>
              <a:buSzPts val="1200"/>
              <a:buFont typeface="Arial"/>
              <a:buChar char="•"/>
            </a:pPr>
            <a:r>
              <a:rPr lang="en-US" b="0" i="0">
                <a:solidFill>
                  <a:srgbClr val="06080A"/>
                </a:solidFill>
                <a:latin typeface="Lato"/>
                <a:ea typeface="Lato"/>
                <a:cs typeface="Lato"/>
                <a:sym typeface="Lato"/>
              </a:rPr>
              <a:t>Higher contribution to urban climate and biodiversity</a:t>
            </a:r>
            <a:endParaRPr/>
          </a:p>
          <a:p>
            <a:pPr marL="0" lvl="0" indent="-76200" algn="l" rtl="0">
              <a:spcBef>
                <a:spcPts val="0"/>
              </a:spcBef>
              <a:spcAft>
                <a:spcPts val="0"/>
              </a:spcAft>
              <a:buClr>
                <a:srgbClr val="06080A"/>
              </a:buClr>
              <a:buSzPts val="1200"/>
              <a:buFont typeface="Arial"/>
              <a:buChar char="•"/>
            </a:pPr>
            <a:r>
              <a:rPr lang="en-US" b="0" i="0">
                <a:solidFill>
                  <a:srgbClr val="06080A"/>
                </a:solidFill>
                <a:latin typeface="Lato"/>
                <a:ea typeface="Lato"/>
                <a:cs typeface="Lato"/>
                <a:sym typeface="Lato"/>
              </a:rPr>
              <a:t>High social co-benefits i.e. recreation, agriculture</a:t>
            </a:r>
            <a:endParaRPr/>
          </a:p>
          <a:p>
            <a:pPr marL="0" lvl="0" indent="-76200" algn="l" rtl="0">
              <a:spcBef>
                <a:spcPts val="0"/>
              </a:spcBef>
              <a:spcAft>
                <a:spcPts val="0"/>
              </a:spcAft>
              <a:buClr>
                <a:srgbClr val="06080A"/>
              </a:buClr>
              <a:buSzPts val="1200"/>
              <a:buFont typeface="Arial"/>
              <a:buChar char="•"/>
            </a:pPr>
            <a:r>
              <a:rPr lang="en-US" b="0" i="0">
                <a:solidFill>
                  <a:srgbClr val="06080A"/>
                </a:solidFill>
                <a:latin typeface="Lato"/>
                <a:ea typeface="Lato"/>
                <a:cs typeface="Lato"/>
                <a:sym typeface="Lato"/>
              </a:rPr>
              <a:t>Regular maintenance required</a:t>
            </a:r>
            <a:endParaRPr/>
          </a:p>
          <a:p>
            <a:pPr marL="0" lvl="0" indent="-76200" algn="l" rtl="0">
              <a:spcBef>
                <a:spcPts val="0"/>
              </a:spcBef>
              <a:spcAft>
                <a:spcPts val="0"/>
              </a:spcAft>
              <a:buClr>
                <a:srgbClr val="06080A"/>
              </a:buClr>
              <a:buSzPts val="1200"/>
              <a:buFont typeface="Arial"/>
              <a:buChar char="•"/>
            </a:pPr>
            <a:r>
              <a:rPr lang="en-US" b="0" i="0">
                <a:solidFill>
                  <a:srgbClr val="06080A"/>
                </a:solidFill>
                <a:latin typeface="Lato"/>
                <a:ea typeface="Lato"/>
                <a:cs typeface="Lato"/>
                <a:sym typeface="Lato"/>
              </a:rPr>
              <a:t>Build-up height depending on plant selection vary between 300-1000 mm</a:t>
            </a:r>
            <a:endParaRPr/>
          </a:p>
          <a:p>
            <a:pPr marL="0" lvl="0" indent="-76200" algn="l" rtl="0">
              <a:spcBef>
                <a:spcPts val="0"/>
              </a:spcBef>
              <a:spcAft>
                <a:spcPts val="0"/>
              </a:spcAft>
              <a:buClr>
                <a:srgbClr val="06080A"/>
              </a:buClr>
              <a:buSzPts val="1200"/>
              <a:buFont typeface="Arial"/>
              <a:buChar char="•"/>
            </a:pPr>
            <a:r>
              <a:rPr lang="en-US" b="0" i="0">
                <a:solidFill>
                  <a:srgbClr val="06080A"/>
                </a:solidFill>
                <a:latin typeface="Lato"/>
                <a:ea typeface="Lato"/>
                <a:cs typeface="Lato"/>
                <a:sym typeface="Lato"/>
              </a:rPr>
              <a:t>Weight &gt;150 kg/m² up to 2000 kg/m²</a:t>
            </a:r>
            <a:endParaRPr/>
          </a:p>
          <a:p>
            <a:pPr marL="0" lvl="0" indent="-76200" algn="l" rtl="0">
              <a:spcBef>
                <a:spcPts val="0"/>
              </a:spcBef>
              <a:spcAft>
                <a:spcPts val="0"/>
              </a:spcAft>
              <a:buClr>
                <a:srgbClr val="06080A"/>
              </a:buClr>
              <a:buSzPts val="1200"/>
              <a:buFont typeface="Arial"/>
              <a:buChar char="•"/>
            </a:pPr>
            <a:r>
              <a:rPr lang="en-US" b="0" i="0">
                <a:solidFill>
                  <a:srgbClr val="06080A"/>
                </a:solidFill>
                <a:latin typeface="Lato"/>
                <a:ea typeface="Lato"/>
                <a:cs typeface="Lato"/>
                <a:sym typeface="Lato"/>
              </a:rPr>
              <a:t>Higher capital cost</a:t>
            </a:r>
            <a:endParaRPr/>
          </a:p>
          <a:p>
            <a:pPr marL="0" lvl="0" indent="-76200" algn="l" rtl="0">
              <a:spcBef>
                <a:spcPts val="0"/>
              </a:spcBef>
              <a:spcAft>
                <a:spcPts val="0"/>
              </a:spcAft>
              <a:buClr>
                <a:srgbClr val="06080A"/>
              </a:buClr>
              <a:buSzPts val="1200"/>
              <a:buFont typeface="Arial"/>
              <a:buChar char="•"/>
            </a:pPr>
            <a:r>
              <a:rPr lang="en-US" b="0" i="0">
                <a:solidFill>
                  <a:srgbClr val="06080A"/>
                </a:solidFill>
                <a:latin typeface="Lato"/>
                <a:ea typeface="Lato"/>
                <a:cs typeface="Lato"/>
                <a:sym typeface="Lato"/>
              </a:rPr>
              <a:t>More complex systems and greater expertise needed</a:t>
            </a:r>
            <a:endParaRPr/>
          </a:p>
          <a:p>
            <a:pPr marL="0" lvl="0" indent="-76200" algn="l" rtl="0">
              <a:spcBef>
                <a:spcPts val="0"/>
              </a:spcBef>
              <a:spcAft>
                <a:spcPts val="0"/>
              </a:spcAft>
              <a:buClr>
                <a:srgbClr val="06080A"/>
              </a:buClr>
              <a:buSzPts val="1200"/>
              <a:buFont typeface="Arial"/>
              <a:buChar char="•"/>
            </a:pPr>
            <a:r>
              <a:rPr lang="en-US" b="0" i="0">
                <a:solidFill>
                  <a:srgbClr val="06080A"/>
                </a:solidFill>
                <a:latin typeface="Lato"/>
                <a:ea typeface="Lato"/>
                <a:cs typeface="Lato"/>
                <a:sym typeface="Lato"/>
              </a:rPr>
              <a:t>More suitable for particularly sturdy</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59" name="Google Shape;859;g1fb2f093e2f_0_4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1fb2f093e2f_0_4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g1fb2f093e2f_0_4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8" name="Google Shape;868;g1fb2f093e2f_0_4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1fb2f093e2f_0_4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5" name="Google Shape;875;g1fb2f093e2f_0_4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293C87"/>
                </a:solidFill>
              </a:rPr>
              <a:t>Reduction of Urban Heat Island and improvement of urban microclimate</a:t>
            </a:r>
            <a:endParaRPr/>
          </a:p>
          <a:p>
            <a:pPr marL="0" lvl="0" indent="0" algn="l" rtl="0">
              <a:spcBef>
                <a:spcPts val="0"/>
              </a:spcBef>
              <a:spcAft>
                <a:spcPts val="0"/>
              </a:spcAft>
              <a:buNone/>
            </a:pPr>
            <a:r>
              <a:rPr lang="en-US" b="0" i="0">
                <a:solidFill>
                  <a:srgbClr val="545454"/>
                </a:solidFill>
                <a:latin typeface="Lato"/>
                <a:ea typeface="Lato"/>
                <a:cs typeface="Lato"/>
                <a:sym typeface="Lato"/>
              </a:rPr>
              <a:t>Research in Tyndale Centre for climate change suggests we need a 10% increase in green space in our cities to combat climate change. This is particularly relevant to the reduction in the Urban Heat Island Effect [UHIE]. Green roofs are recognized to have a positive effect on reducing the UHIE </a:t>
            </a:r>
            <a:endParaRPr b="0" i="0">
              <a:solidFill>
                <a:srgbClr val="545454"/>
              </a:solidFill>
              <a:latin typeface="Lato"/>
              <a:ea typeface="Lato"/>
              <a:cs typeface="Lato"/>
              <a:sym typeface="Lato"/>
            </a:endParaRPr>
          </a:p>
          <a:p>
            <a:pPr marL="0" lvl="0" indent="0" algn="l" rtl="0">
              <a:spcBef>
                <a:spcPts val="0"/>
              </a:spcBef>
              <a:spcAft>
                <a:spcPts val="0"/>
              </a:spcAft>
              <a:buNone/>
            </a:pPr>
            <a:r>
              <a:rPr lang="en-US">
                <a:solidFill>
                  <a:srgbClr val="293C87"/>
                </a:solidFill>
              </a:rPr>
              <a:t>Water retention</a:t>
            </a:r>
            <a:endParaRPr/>
          </a:p>
          <a:p>
            <a:pPr marL="0" lvl="0" indent="0" algn="l" rtl="0">
              <a:spcBef>
                <a:spcPts val="0"/>
              </a:spcBef>
              <a:spcAft>
                <a:spcPts val="0"/>
              </a:spcAft>
              <a:buNone/>
            </a:pPr>
            <a:r>
              <a:rPr lang="en-US" b="0" i="0">
                <a:solidFill>
                  <a:srgbClr val="545454"/>
                </a:solidFill>
                <a:latin typeface="Lato"/>
                <a:ea typeface="Lato"/>
                <a:cs typeface="Lato"/>
                <a:sym typeface="Lato"/>
              </a:rPr>
              <a:t>Green roofs can significantly reduce the </a:t>
            </a:r>
            <a:r>
              <a:rPr lang="en-US" b="0" i="0" u="sng" strike="noStrike">
                <a:solidFill>
                  <a:srgbClr val="17398B"/>
                </a:solidFill>
                <a:latin typeface="Lato"/>
                <a:ea typeface="Lato"/>
                <a:cs typeface="Lato"/>
                <a:sym typeface="Lato"/>
                <a:hlinkClick r:id="rId3">
                  <a:extLst>
                    <a:ext uri="{A12FA001-AC4F-418D-AE19-62706E023703}">
                      <ahyp:hlinkClr xmlns:ahyp="http://schemas.microsoft.com/office/drawing/2018/hyperlinkcolor" val="tx"/>
                    </a:ext>
                  </a:extLst>
                </a:hlinkClick>
              </a:rPr>
              <a:t>surface run off volumes</a:t>
            </a:r>
            <a:r>
              <a:rPr lang="en-US" b="0" i="0">
                <a:solidFill>
                  <a:srgbClr val="545454"/>
                </a:solidFill>
                <a:latin typeface="Lato"/>
                <a:ea typeface="Lato"/>
                <a:cs typeface="Lato"/>
                <a:sym typeface="Lato"/>
              </a:rPr>
              <a:t> and rates of rainfall leaving roofs. As a source control mechanism in the Sustainable Urban Drainage System green roofs can help reduce flash floods as a consequence of intense rainfall events. This will become increasingly important as a consequence of climate change.</a:t>
            </a:r>
            <a:endParaRPr/>
          </a:p>
          <a:p>
            <a:pPr marL="0" lvl="0" indent="0" algn="l" rtl="0">
              <a:spcBef>
                <a:spcPts val="0"/>
              </a:spcBef>
              <a:spcAft>
                <a:spcPts val="0"/>
              </a:spcAft>
              <a:buNone/>
            </a:pPr>
            <a:r>
              <a:rPr lang="en-US" b="0" i="0">
                <a:solidFill>
                  <a:srgbClr val="545454"/>
                </a:solidFill>
                <a:latin typeface="Lato"/>
                <a:ea typeface="Lato"/>
                <a:cs typeface="Lato"/>
                <a:sym typeface="Lato"/>
              </a:rPr>
              <a:t>Green roofs also improve the </a:t>
            </a:r>
            <a:r>
              <a:rPr lang="en-US" b="0" i="0" u="sng" strike="noStrike">
                <a:solidFill>
                  <a:srgbClr val="17398B"/>
                </a:solidFill>
                <a:latin typeface="Lato"/>
                <a:ea typeface="Lato"/>
                <a:cs typeface="Lato"/>
                <a:sym typeface="Lato"/>
                <a:hlinkClick r:id="rId4">
                  <a:extLst>
                    <a:ext uri="{A12FA001-AC4F-418D-AE19-62706E023703}">
                      <ahyp:hlinkClr xmlns:ahyp="http://schemas.microsoft.com/office/drawing/2018/hyperlinkcolor" val="tx"/>
                    </a:ext>
                  </a:extLst>
                </a:hlinkClick>
              </a:rPr>
              <a:t>quality of water</a:t>
            </a:r>
            <a:r>
              <a:rPr lang="en-US" b="0" i="0">
                <a:solidFill>
                  <a:srgbClr val="545454"/>
                </a:solidFill>
                <a:latin typeface="Lato"/>
                <a:ea typeface="Lato"/>
                <a:cs typeface="Lato"/>
                <a:sym typeface="Lato"/>
              </a:rPr>
              <a:t> and although the amount of water is reduced it is possible to rainfall harvest from roofs that have been greened.</a:t>
            </a:r>
            <a:endParaRPr b="0" i="0">
              <a:solidFill>
                <a:srgbClr val="545454"/>
              </a:solidFill>
              <a:latin typeface="Lato"/>
              <a:ea typeface="Lato"/>
              <a:cs typeface="Lato"/>
              <a:sym typeface="Lato"/>
            </a:endParaRPr>
          </a:p>
          <a:p>
            <a:pPr marL="0" lvl="0" indent="0" algn="l" rtl="0">
              <a:spcBef>
                <a:spcPts val="0"/>
              </a:spcBef>
              <a:spcAft>
                <a:spcPts val="0"/>
              </a:spcAft>
              <a:buNone/>
            </a:pPr>
            <a:r>
              <a:rPr lang="en-US">
                <a:solidFill>
                  <a:srgbClr val="293C87"/>
                </a:solidFill>
                <a:latin typeface="Montserrat"/>
                <a:ea typeface="Montserrat"/>
                <a:cs typeface="Montserrat"/>
                <a:sym typeface="Montserrat"/>
              </a:rPr>
              <a:t>Thermal Performance</a:t>
            </a:r>
            <a:endParaRPr>
              <a:solidFill>
                <a:srgbClr val="545454"/>
              </a:solidFill>
              <a:latin typeface="Lato"/>
              <a:ea typeface="Lato"/>
              <a:cs typeface="Lato"/>
              <a:sym typeface="Lato"/>
            </a:endParaRPr>
          </a:p>
          <a:p>
            <a:pPr marL="0" lvl="0" indent="0" algn="l" rtl="0">
              <a:spcBef>
                <a:spcPts val="0"/>
              </a:spcBef>
              <a:spcAft>
                <a:spcPts val="0"/>
              </a:spcAft>
              <a:buNone/>
            </a:pPr>
            <a:r>
              <a:rPr lang="en-US" b="0" i="0">
                <a:solidFill>
                  <a:srgbClr val="545454"/>
                </a:solidFill>
                <a:latin typeface="Lato"/>
                <a:ea typeface="Lato"/>
                <a:cs typeface="Lato"/>
                <a:sym typeface="Lato"/>
              </a:rPr>
              <a:t>Green roofs cannot be given a U-value at present. However they have been shown to significantly reduce the need for air conditioning in summer and can provide a degree of insulation in winter. </a:t>
            </a:r>
            <a:endParaRPr b="0" i="0">
              <a:solidFill>
                <a:srgbClr val="545454"/>
              </a:solidFill>
              <a:latin typeface="Lato"/>
              <a:ea typeface="Lato"/>
              <a:cs typeface="Lato"/>
              <a:sym typeface="Lato"/>
            </a:endParaRPr>
          </a:p>
          <a:p>
            <a:pPr marL="0" lvl="0" indent="0" algn="l" rtl="0">
              <a:spcBef>
                <a:spcPts val="0"/>
              </a:spcBef>
              <a:spcAft>
                <a:spcPts val="0"/>
              </a:spcAft>
              <a:buNone/>
            </a:pPr>
            <a:r>
              <a:rPr lang="en-US">
                <a:solidFill>
                  <a:srgbClr val="293C87"/>
                </a:solidFill>
                <a:latin typeface="Montserrat"/>
                <a:ea typeface="Montserrat"/>
                <a:cs typeface="Montserrat"/>
                <a:sym typeface="Montserrat"/>
              </a:rPr>
              <a:t>Air Quality</a:t>
            </a:r>
            <a:endParaRPr/>
          </a:p>
          <a:p>
            <a:pPr marL="0" lvl="0" indent="0" algn="l" rtl="0">
              <a:spcBef>
                <a:spcPts val="0"/>
              </a:spcBef>
              <a:spcAft>
                <a:spcPts val="0"/>
              </a:spcAft>
              <a:buNone/>
            </a:pPr>
            <a:r>
              <a:rPr lang="en-US" b="0" i="0">
                <a:solidFill>
                  <a:srgbClr val="545454"/>
                </a:solidFill>
                <a:latin typeface="Lato"/>
                <a:ea typeface="Lato"/>
                <a:cs typeface="Lato"/>
                <a:sym typeface="Lato"/>
              </a:rPr>
              <a:t>Airborne particles and pollutants are filtered from the atmosphere by the substrates and vegetation on a green roof.</a:t>
            </a:r>
            <a:endParaRPr b="0" i="0">
              <a:solidFill>
                <a:srgbClr val="545454"/>
              </a:solidFill>
              <a:latin typeface="Lato"/>
              <a:ea typeface="Lato"/>
              <a:cs typeface="Lato"/>
              <a:sym typeface="Lato"/>
            </a:endParaRPr>
          </a:p>
          <a:p>
            <a:pPr marL="0" lvl="0" indent="0" algn="l" rtl="0">
              <a:spcBef>
                <a:spcPts val="0"/>
              </a:spcBef>
              <a:spcAft>
                <a:spcPts val="0"/>
              </a:spcAft>
              <a:buNone/>
            </a:pPr>
            <a:r>
              <a:rPr lang="en-US">
                <a:solidFill>
                  <a:srgbClr val="293C87"/>
                </a:solidFill>
                <a:latin typeface="Montserrat"/>
                <a:ea typeface="Montserrat"/>
                <a:cs typeface="Montserrat"/>
                <a:sym typeface="Montserrat"/>
              </a:rPr>
              <a:t>Sound Insulation</a:t>
            </a:r>
            <a:endParaRPr/>
          </a:p>
          <a:p>
            <a:pPr marL="0" lvl="0" indent="0" algn="l" rtl="0">
              <a:spcBef>
                <a:spcPts val="0"/>
              </a:spcBef>
              <a:spcAft>
                <a:spcPts val="0"/>
              </a:spcAft>
              <a:buNone/>
            </a:pPr>
            <a:r>
              <a:rPr lang="en-US" b="0" i="0">
                <a:solidFill>
                  <a:srgbClr val="545454"/>
                </a:solidFill>
                <a:latin typeface="Lato"/>
                <a:ea typeface="Lato"/>
                <a:cs typeface="Lato"/>
                <a:sym typeface="Lato"/>
              </a:rPr>
              <a:t>The combination of soil, plants and trapped layers of air within green roof systems can act as a sound insulation barrier. Sound waves are absorbed, reflected or deflected. The growing medium tends to block lower sound frequencies whilst the plants block higher frequencies. </a:t>
            </a:r>
            <a:endParaRPr b="0" i="0">
              <a:solidFill>
                <a:srgbClr val="545454"/>
              </a:solidFill>
              <a:latin typeface="Lato"/>
              <a:ea typeface="Lato"/>
              <a:cs typeface="Lato"/>
              <a:sym typeface="Lato"/>
            </a:endParaRPr>
          </a:p>
          <a:p>
            <a:pPr marL="0" lvl="0" indent="0" algn="l" rtl="0">
              <a:spcBef>
                <a:spcPts val="0"/>
              </a:spcBef>
              <a:spcAft>
                <a:spcPts val="0"/>
              </a:spcAft>
              <a:buNone/>
            </a:pPr>
            <a:r>
              <a:rPr lang="en-US">
                <a:solidFill>
                  <a:srgbClr val="293C87"/>
                </a:solidFill>
                <a:latin typeface="Montserrat"/>
                <a:ea typeface="Montserrat"/>
                <a:cs typeface="Montserrat"/>
                <a:sym typeface="Montserrat"/>
              </a:rPr>
              <a:t>Biodiversity</a:t>
            </a:r>
            <a:endParaRPr/>
          </a:p>
          <a:p>
            <a:pPr marL="0" lvl="0" indent="0" algn="l" rtl="0">
              <a:spcBef>
                <a:spcPts val="0"/>
              </a:spcBef>
              <a:spcAft>
                <a:spcPts val="0"/>
              </a:spcAft>
              <a:buNone/>
            </a:pPr>
            <a:r>
              <a:rPr lang="en-US" b="0" i="0">
                <a:solidFill>
                  <a:srgbClr val="545454"/>
                </a:solidFill>
                <a:latin typeface="Lato"/>
                <a:ea typeface="Lato"/>
                <a:cs typeface="Lato"/>
                <a:sym typeface="Lato"/>
              </a:rPr>
              <a:t>Green roofs can provide important refuges for wildlife in urban areas. Research in Switzerland and the UK has demonstrated that green roofs can provide important refuges for rare invertebrate populations.</a:t>
            </a:r>
            <a:endParaRPr>
              <a:solidFill>
                <a:srgbClr val="545454"/>
              </a:solidFill>
              <a:latin typeface="Lato"/>
              <a:ea typeface="Lato"/>
              <a:cs typeface="Lato"/>
              <a:sym typeface="Lato"/>
            </a:endParaRPr>
          </a:p>
          <a:p>
            <a:pPr marL="0" lvl="0" indent="0" algn="l" rtl="0">
              <a:spcBef>
                <a:spcPts val="0"/>
              </a:spcBef>
              <a:spcAft>
                <a:spcPts val="0"/>
              </a:spcAft>
              <a:buNone/>
            </a:pPr>
            <a:r>
              <a:rPr lang="en-US" b="0" i="0">
                <a:solidFill>
                  <a:srgbClr val="293C87"/>
                </a:solidFill>
                <a:latin typeface="Montserrat"/>
                <a:ea typeface="Montserrat"/>
                <a:cs typeface="Montserrat"/>
                <a:sym typeface="Montserrat"/>
              </a:rPr>
              <a:t>Protection of Waterproofing</a:t>
            </a:r>
            <a:endParaRPr/>
          </a:p>
          <a:p>
            <a:pPr marL="0" lvl="0" indent="0" algn="l" rtl="0">
              <a:spcBef>
                <a:spcPts val="0"/>
              </a:spcBef>
              <a:spcAft>
                <a:spcPts val="0"/>
              </a:spcAft>
              <a:buNone/>
            </a:pPr>
            <a:r>
              <a:rPr lang="en-US" b="0" i="0">
                <a:solidFill>
                  <a:srgbClr val="545454"/>
                </a:solidFill>
                <a:latin typeface="Lato"/>
                <a:ea typeface="Lato"/>
                <a:cs typeface="Lato"/>
                <a:sym typeface="Lato"/>
              </a:rPr>
              <a:t>The original green roofs in Germany stem from covering wet bitumen with 6cm of sand, which became vegetated. This covering was to protect the wet bitumen from fire. Green roofs have now been shown to double if not triple the life of waterproofing membranes beneath the green roof.</a:t>
            </a:r>
            <a:endParaRPr b="0" i="0">
              <a:solidFill>
                <a:srgbClr val="293C87"/>
              </a:solidFill>
              <a:latin typeface="Montserrat"/>
              <a:ea typeface="Montserrat"/>
              <a:cs typeface="Montserrat"/>
              <a:sym typeface="Montserrat"/>
            </a:endParaRPr>
          </a:p>
          <a:p>
            <a:pPr marL="0" lvl="0" indent="0" algn="l" rtl="0">
              <a:spcBef>
                <a:spcPts val="0"/>
              </a:spcBef>
              <a:spcAft>
                <a:spcPts val="0"/>
              </a:spcAft>
              <a:buNone/>
            </a:pPr>
            <a:r>
              <a:rPr lang="en-US" b="0" i="0">
                <a:solidFill>
                  <a:srgbClr val="293C87"/>
                </a:solidFill>
                <a:latin typeface="Montserrat"/>
                <a:ea typeface="Montserrat"/>
                <a:cs typeface="Montserrat"/>
                <a:sym typeface="Montserrat"/>
              </a:rPr>
              <a:t>Amenity Space</a:t>
            </a:r>
            <a:endParaRPr/>
          </a:p>
          <a:p>
            <a:pPr marL="0" lvl="0" indent="0" algn="l" rtl="0">
              <a:spcBef>
                <a:spcPts val="0"/>
              </a:spcBef>
              <a:spcAft>
                <a:spcPts val="0"/>
              </a:spcAft>
              <a:buNone/>
            </a:pPr>
            <a:r>
              <a:rPr lang="en-US" b="0" i="0">
                <a:solidFill>
                  <a:srgbClr val="545454"/>
                </a:solidFill>
                <a:latin typeface="Lato"/>
                <a:ea typeface="Lato"/>
                <a:cs typeface="Lato"/>
                <a:sym typeface="Lato"/>
              </a:rPr>
              <a:t>In dense urban environments there is often a lack of green space for residents. Roof Gardens and roof top parks provide important green spaces to improve the quality of life for urban residents.</a:t>
            </a:r>
            <a:endParaRPr/>
          </a:p>
          <a:p>
            <a:pPr marL="0" lvl="0" indent="0" algn="l" rtl="0">
              <a:spcBef>
                <a:spcPts val="0"/>
              </a:spcBef>
              <a:spcAft>
                <a:spcPts val="0"/>
              </a:spcAft>
              <a:buNone/>
            </a:pPr>
            <a:r>
              <a:rPr lang="en-US" b="0" i="0">
                <a:solidFill>
                  <a:srgbClr val="293C87"/>
                </a:solidFill>
                <a:latin typeface="Montserrat"/>
                <a:ea typeface="Montserrat"/>
                <a:cs typeface="Montserrat"/>
                <a:sym typeface="Montserrat"/>
              </a:rPr>
              <a:t>Urban Agriculture</a:t>
            </a:r>
            <a:endParaRPr/>
          </a:p>
          <a:p>
            <a:pPr marL="0" lvl="0" indent="0" algn="l" rtl="0">
              <a:spcBef>
                <a:spcPts val="0"/>
              </a:spcBef>
              <a:spcAft>
                <a:spcPts val="0"/>
              </a:spcAft>
              <a:buNone/>
            </a:pPr>
            <a:r>
              <a:rPr lang="en-US" b="0" i="0">
                <a:solidFill>
                  <a:srgbClr val="545454"/>
                </a:solidFill>
                <a:latin typeface="Lato"/>
                <a:ea typeface="Lato"/>
                <a:cs typeface="Lato"/>
                <a:sym typeface="Lato"/>
              </a:rPr>
              <a:t>Urban Rooftop Food Growing – roofs strong enough to provide a space for urban food growing. Although many large flat roofs may not have the loading capabilities to hold food growing, some roofs will and the many balconies in urban areas are ideal.</a:t>
            </a:r>
            <a:endParaRPr/>
          </a:p>
          <a:p>
            <a:pPr marL="0" marR="0" lvl="0" indent="0" algn="l" rtl="0">
              <a:lnSpc>
                <a:spcPct val="100000"/>
              </a:lnSpc>
              <a:spcBef>
                <a:spcPts val="0"/>
              </a:spcBef>
              <a:spcAft>
                <a:spcPts val="0"/>
              </a:spcAft>
              <a:buClr>
                <a:srgbClr val="06080A"/>
              </a:buClr>
              <a:buSzPts val="1200"/>
              <a:buFont typeface="Calibri"/>
              <a:buNone/>
            </a:pPr>
            <a:r>
              <a:rPr lang="en-US" sz="1200">
                <a:solidFill>
                  <a:srgbClr val="06080A"/>
                </a:solidFill>
                <a:latin typeface="Calibri"/>
                <a:ea typeface="Calibri"/>
                <a:cs typeface="Calibri"/>
                <a:sym typeface="Calibri"/>
              </a:rPr>
              <a:t>Protection of Building Stock</a:t>
            </a:r>
            <a:endParaRPr sz="1200">
              <a:solidFill>
                <a:srgbClr val="06080A"/>
              </a:solidFill>
              <a:latin typeface="Calibri"/>
              <a:ea typeface="Calibri"/>
              <a:cs typeface="Calibri"/>
              <a:sym typeface="Calibri"/>
            </a:endParaRPr>
          </a:p>
          <a:p>
            <a:pPr marL="0" lvl="0" indent="0" algn="l" rtl="0">
              <a:spcBef>
                <a:spcPts val="0"/>
              </a:spcBef>
              <a:spcAft>
                <a:spcPts val="0"/>
              </a:spcAft>
              <a:buNone/>
            </a:pPr>
            <a:r>
              <a:rPr lang="en-US" b="0" i="0">
                <a:solidFill>
                  <a:srgbClr val="545454"/>
                </a:solidFill>
                <a:latin typeface="Lato"/>
                <a:ea typeface="Lato"/>
                <a:cs typeface="Lato"/>
                <a:sym typeface="Lato"/>
              </a:rPr>
              <a:t>A well-designed green wall is a natural protective shield against negative impacts and contributes to the prolongation of life of building stock. Climbing plants act like a green curtain, the leaves form a shed structure and protect the surface. The drainage effect of the roots helps to retain the foundations dry. Green walls have a temperature-balancing effect. They function as a thermal insulation. In addition, they provide protection against UV radiation, pollutants, dirt, and thereby inhibit the fatigue of materials. Green walls can be an effective, low-cost and low-maintenance facade protection against graffiti as well.</a:t>
            </a:r>
            <a:endParaRPr b="0" i="0">
              <a:solidFill>
                <a:srgbClr val="545454"/>
              </a:solidFill>
              <a:latin typeface="Lato"/>
              <a:ea typeface="Lato"/>
              <a:cs typeface="Lato"/>
              <a:sym typeface="Lato"/>
            </a:endParaRPr>
          </a:p>
          <a:p>
            <a:pPr marL="0" lvl="0" indent="0" algn="l" rtl="0">
              <a:spcBef>
                <a:spcPts val="0"/>
              </a:spcBef>
              <a:spcAft>
                <a:spcPts val="0"/>
              </a:spcAft>
              <a:buNone/>
            </a:pPr>
            <a:endParaRPr/>
          </a:p>
        </p:txBody>
      </p:sp>
      <p:sp>
        <p:nvSpPr>
          <p:cNvPr id="876" name="Google Shape;876;g1fb2f093e2f_0_4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dcb3c4fee0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dcb3c4fee0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g1dcb3c4fee0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1fb2f093e2f_0_4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0" name="Google Shape;890;g1fb2f093e2f_0_4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a:solidFill>
                  <a:srgbClr val="000000"/>
                </a:solidFill>
                <a:latin typeface="Arial"/>
                <a:ea typeface="Arial"/>
                <a:cs typeface="Arial"/>
                <a:sym typeface="Arial"/>
              </a:rPr>
              <a:t>Combine multiple functions in order to maximize the return of a roof or façade or even interior elements. </a:t>
            </a:r>
            <a:endParaRPr/>
          </a:p>
          <a:p>
            <a:pPr marL="0" lvl="0" indent="0" algn="l" rtl="0">
              <a:spcBef>
                <a:spcPts val="0"/>
              </a:spcBef>
              <a:spcAft>
                <a:spcPts val="0"/>
              </a:spcAft>
              <a:buNone/>
            </a:pPr>
            <a:endParaRPr/>
          </a:p>
        </p:txBody>
      </p:sp>
      <p:sp>
        <p:nvSpPr>
          <p:cNvPr id="891" name="Google Shape;891;g1fb2f093e2f_0_4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1fb2f093e2f_0_5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0" name="Google Shape;930;g1fb2f093e2f_0_5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a:solidFill>
                  <a:srgbClr val="000000"/>
                </a:solidFill>
                <a:latin typeface="Arial"/>
                <a:ea typeface="Arial"/>
                <a:cs typeface="Arial"/>
                <a:sym typeface="Arial"/>
              </a:rPr>
              <a:t>Combine multiple functions in order to maximize the return of a roof or façade or even interior elements. </a:t>
            </a:r>
            <a:endParaRPr/>
          </a:p>
          <a:p>
            <a:pPr marL="0" lvl="0" indent="0" algn="l" rtl="0">
              <a:spcBef>
                <a:spcPts val="0"/>
              </a:spcBef>
              <a:spcAft>
                <a:spcPts val="0"/>
              </a:spcAft>
              <a:buNone/>
            </a:pPr>
            <a:endParaRPr/>
          </a:p>
        </p:txBody>
      </p:sp>
      <p:sp>
        <p:nvSpPr>
          <p:cNvPr id="931" name="Google Shape;931;g1fb2f093e2f_0_5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1fb2f093e2f_0_5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3" name="Google Shape;953;g1fb2f093e2f_0_5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4" name="Google Shape;954;g1fb2f093e2f_0_5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1fb2f093e2f_0_5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5" name="Google Shape;975;g1fb2f093e2f_0_5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6" name="Google Shape;976;g1fb2f093e2f_0_5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1fb2f093e2f_0_5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0" name="Google Shape;990;g1fb2f093e2f_0_5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i="0">
                <a:solidFill>
                  <a:srgbClr val="4F5151"/>
                </a:solidFill>
                <a:latin typeface="Questrial"/>
                <a:ea typeface="Questrial"/>
                <a:cs typeface="Questrial"/>
                <a:sym typeface="Questrial"/>
              </a:rPr>
              <a:t>1. Better Air</a:t>
            </a:r>
            <a:endParaRPr/>
          </a:p>
          <a:p>
            <a:pPr marL="0" lvl="0" indent="0" algn="l" rtl="0">
              <a:spcBef>
                <a:spcPts val="0"/>
              </a:spcBef>
              <a:spcAft>
                <a:spcPts val="0"/>
              </a:spcAft>
              <a:buNone/>
            </a:pPr>
            <a:r>
              <a:rPr lang="en-US" b="0" i="0">
                <a:solidFill>
                  <a:srgbClr val="4F5151"/>
                </a:solidFill>
                <a:latin typeface="Questrial"/>
                <a:ea typeface="Questrial"/>
                <a:cs typeface="Questrial"/>
                <a:sym typeface="Questrial"/>
              </a:rPr>
              <a:t>Measurable Indoor Air Quality (IAQ) is a key indicator of the health and wellbeing of our indoor spaces. There is considerable scientific evidence as to the ability of plants to improve the air.</a:t>
            </a:r>
            <a:endParaRPr/>
          </a:p>
          <a:p>
            <a:pPr marL="0" lvl="0" indent="-76200" algn="l" rtl="0">
              <a:spcBef>
                <a:spcPts val="0"/>
              </a:spcBef>
              <a:spcAft>
                <a:spcPts val="0"/>
              </a:spcAft>
              <a:buClr>
                <a:srgbClr val="4F5151"/>
              </a:buClr>
              <a:buSzPts val="1200"/>
              <a:buFont typeface="Arial"/>
              <a:buChar char="•"/>
            </a:pPr>
            <a:r>
              <a:rPr lang="en-US" b="0" i="1">
                <a:solidFill>
                  <a:srgbClr val="4F5151"/>
                </a:solidFill>
                <a:latin typeface="Arial"/>
                <a:ea typeface="Arial"/>
                <a:cs typeface="Arial"/>
                <a:sym typeface="Arial"/>
              </a:rPr>
              <a:t>Plants remove significant quantities of VOCs from the air</a:t>
            </a:r>
            <a:endParaRPr/>
          </a:p>
          <a:p>
            <a:pPr marL="0" lvl="0" indent="-76200" algn="l" rtl="0">
              <a:spcBef>
                <a:spcPts val="0"/>
              </a:spcBef>
              <a:spcAft>
                <a:spcPts val="0"/>
              </a:spcAft>
              <a:buClr>
                <a:srgbClr val="4F5151"/>
              </a:buClr>
              <a:buSzPts val="1200"/>
              <a:buFont typeface="Arial"/>
              <a:buChar char="•"/>
            </a:pPr>
            <a:r>
              <a:rPr lang="en-US" b="0" i="1">
                <a:solidFill>
                  <a:srgbClr val="4F5151"/>
                </a:solidFill>
                <a:latin typeface="Arial"/>
                <a:ea typeface="Arial"/>
                <a:cs typeface="Arial"/>
                <a:sym typeface="Arial"/>
              </a:rPr>
              <a:t>Plants reduce CO2 levels by 10 to 25%</a:t>
            </a:r>
            <a:endParaRPr b="0" i="1">
              <a:solidFill>
                <a:srgbClr val="4F5151"/>
              </a:solidFill>
              <a:latin typeface="Arial"/>
              <a:ea typeface="Arial"/>
              <a:cs typeface="Arial"/>
              <a:sym typeface="Arial"/>
            </a:endParaRPr>
          </a:p>
          <a:p>
            <a:pPr marL="0" lvl="0" indent="0" algn="l" rtl="0">
              <a:spcBef>
                <a:spcPts val="0"/>
              </a:spcBef>
              <a:spcAft>
                <a:spcPts val="0"/>
              </a:spcAft>
              <a:buNone/>
            </a:pPr>
            <a:r>
              <a:rPr lang="en-US" b="1" i="0">
                <a:solidFill>
                  <a:srgbClr val="4F5151"/>
                </a:solidFill>
                <a:latin typeface="Questrial"/>
                <a:ea typeface="Questrial"/>
                <a:cs typeface="Questrial"/>
                <a:sym typeface="Questrial"/>
              </a:rPr>
              <a:t>2. Better Acoustics</a:t>
            </a:r>
            <a:endParaRPr/>
          </a:p>
          <a:p>
            <a:pPr marL="0" lvl="0" indent="0" algn="l" rtl="0">
              <a:spcBef>
                <a:spcPts val="0"/>
              </a:spcBef>
              <a:spcAft>
                <a:spcPts val="0"/>
              </a:spcAft>
              <a:buNone/>
            </a:pPr>
            <a:r>
              <a:rPr lang="en-US" b="0" i="0">
                <a:solidFill>
                  <a:srgbClr val="4F5151"/>
                </a:solidFill>
                <a:latin typeface="Questrial"/>
                <a:ea typeface="Questrial"/>
                <a:cs typeface="Questrial"/>
                <a:sym typeface="Questrial"/>
              </a:rPr>
              <a:t>Plants absorb, diffract and reflect sound. The balance varies with the frequency at which the sound is generated and the room’s physical properties. The number of plants, the size of the plants and their surface area will all affect its ability to absorb sound. Plants alter room acoustics by reducing the reverberation time. They tend to work better in acoustically live spaces, such as those that have hard surfaces like marble walls, exposed concrete and stone floors.</a:t>
            </a:r>
            <a:endParaRPr b="0" i="0">
              <a:solidFill>
                <a:srgbClr val="4F5151"/>
              </a:solidFill>
              <a:latin typeface="Questrial"/>
              <a:ea typeface="Questrial"/>
              <a:cs typeface="Questrial"/>
              <a:sym typeface="Questrial"/>
            </a:endParaRPr>
          </a:p>
          <a:p>
            <a:pPr marL="0" lvl="0" indent="0" algn="l" rtl="0">
              <a:spcBef>
                <a:spcPts val="0"/>
              </a:spcBef>
              <a:spcAft>
                <a:spcPts val="0"/>
              </a:spcAft>
              <a:buNone/>
            </a:pPr>
            <a:r>
              <a:rPr lang="en-US" b="1" i="0">
                <a:solidFill>
                  <a:srgbClr val="4F5151"/>
                </a:solidFill>
                <a:latin typeface="Questrial"/>
                <a:ea typeface="Questrial"/>
                <a:cs typeface="Questrial"/>
                <a:sym typeface="Questrial"/>
              </a:rPr>
              <a:t>3. Building Integration</a:t>
            </a:r>
            <a:endParaRPr/>
          </a:p>
          <a:p>
            <a:pPr marL="0" lvl="0" indent="0" algn="l" rtl="0">
              <a:spcBef>
                <a:spcPts val="0"/>
              </a:spcBef>
              <a:spcAft>
                <a:spcPts val="0"/>
              </a:spcAft>
              <a:buNone/>
            </a:pPr>
            <a:r>
              <a:rPr lang="en-US" b="0" i="0">
                <a:solidFill>
                  <a:srgbClr val="4F5151"/>
                </a:solidFill>
                <a:latin typeface="Questrial"/>
                <a:ea typeface="Questrial"/>
                <a:cs typeface="Questrial"/>
                <a:sym typeface="Questrial"/>
              </a:rPr>
              <a:t>The introduction of large numbers of plants into our workspaces and other interior spaces has the potential to be included within the design strategy of spaces. The plants will improve oxygen balance (for the better), remove toxins and balance humidity etc. The potential for plants to be included within building strategies as part of EcoSystem Services becomes a reality at scale.</a:t>
            </a:r>
            <a:endParaRPr/>
          </a:p>
          <a:p>
            <a:pPr marL="0" lvl="0" indent="0" algn="l" rtl="0">
              <a:spcBef>
                <a:spcPts val="0"/>
              </a:spcBef>
              <a:spcAft>
                <a:spcPts val="0"/>
              </a:spcAft>
              <a:buNone/>
            </a:pPr>
            <a:r>
              <a:rPr lang="en-US" b="0" i="0">
                <a:solidFill>
                  <a:srgbClr val="4F5151"/>
                </a:solidFill>
                <a:latin typeface="Questrial"/>
                <a:ea typeface="Questrial"/>
                <a:cs typeface="Questrial"/>
                <a:sym typeface="Questrial"/>
              </a:rPr>
              <a:t>Our Biotecture Living Walls offer the potential to introduce lots of plants into spaces in a dynamic system. The environmental benefits of the plants can be evaluated and incorporated into M&amp;E calculations so that, for instance, the number of air changes per hour needed can be reduced because the building is producing some of its own fresh air needs. A well designed internal living wall can potential reduce HVAC energy loads. Form and Function.</a:t>
            </a:r>
            <a:endParaRPr b="0" i="0">
              <a:solidFill>
                <a:srgbClr val="4F5151"/>
              </a:solidFill>
              <a:latin typeface="Questrial"/>
              <a:ea typeface="Questrial"/>
              <a:cs typeface="Questrial"/>
              <a:sym typeface="Questrial"/>
            </a:endParaRPr>
          </a:p>
          <a:p>
            <a:pPr marL="0" lvl="0" indent="0" algn="l" rtl="0">
              <a:spcBef>
                <a:spcPts val="0"/>
              </a:spcBef>
              <a:spcAft>
                <a:spcPts val="0"/>
              </a:spcAft>
              <a:buNone/>
            </a:pPr>
            <a:r>
              <a:rPr lang="en-US" b="1" i="0">
                <a:solidFill>
                  <a:srgbClr val="4F5151"/>
                </a:solidFill>
                <a:latin typeface="Questrial"/>
                <a:ea typeface="Questrial"/>
                <a:cs typeface="Questrial"/>
                <a:sym typeface="Questrial"/>
              </a:rPr>
              <a:t>1. Health &amp; Wellbeing</a:t>
            </a:r>
            <a:endParaRPr/>
          </a:p>
          <a:p>
            <a:pPr marL="0" lvl="0" indent="0" algn="l" rtl="0">
              <a:spcBef>
                <a:spcPts val="0"/>
              </a:spcBef>
              <a:spcAft>
                <a:spcPts val="0"/>
              </a:spcAft>
              <a:buNone/>
            </a:pPr>
            <a:r>
              <a:rPr lang="en-US" b="0" i="0">
                <a:solidFill>
                  <a:srgbClr val="4F5151"/>
                </a:solidFill>
                <a:latin typeface="Questrial"/>
                <a:ea typeface="Questrial"/>
                <a:cs typeface="Questrial"/>
                <a:sym typeface="Questrial"/>
              </a:rPr>
              <a:t>The environmental benefits of plants in our spaces are good for our physical wellbeing. Cleaner air means fewer headaches. Being surrounded by plants is also good for our mental health. Our intrinsic connection with nature is often lost or forgotten particularly during the working week. Viewing plants, even peripherally, restores this connection.</a:t>
            </a:r>
            <a:endParaRPr/>
          </a:p>
          <a:p>
            <a:pPr marL="0" lvl="0" indent="0" algn="l" rtl="0">
              <a:spcBef>
                <a:spcPts val="0"/>
              </a:spcBef>
              <a:spcAft>
                <a:spcPts val="0"/>
              </a:spcAft>
              <a:buNone/>
            </a:pPr>
            <a:r>
              <a:rPr lang="en-US" b="0" i="0">
                <a:solidFill>
                  <a:srgbClr val="4F5151"/>
                </a:solidFill>
                <a:latin typeface="Questrial"/>
                <a:ea typeface="Questrial"/>
                <a:cs typeface="Questrial"/>
                <a:sym typeface="Questrial"/>
              </a:rPr>
              <a:t>Internal living walls set large numbers of plants within the vision of people who are otherwise often captive in unnatural environments. Questionnaire studies show that this is enough to redress the balance we need in our lives.</a:t>
            </a:r>
            <a:endParaRPr/>
          </a:p>
          <a:p>
            <a:pPr marL="0" lvl="0" indent="0" algn="l" rtl="0">
              <a:spcBef>
                <a:spcPts val="0"/>
              </a:spcBef>
              <a:spcAft>
                <a:spcPts val="0"/>
              </a:spcAft>
              <a:buNone/>
            </a:pPr>
            <a:r>
              <a:rPr lang="en-US" b="0" i="0">
                <a:solidFill>
                  <a:srgbClr val="4F5151"/>
                </a:solidFill>
                <a:latin typeface="Questrial"/>
                <a:ea typeface="Questrial"/>
                <a:cs typeface="Questrial"/>
                <a:sym typeface="Questrial"/>
              </a:rPr>
              <a:t>There is overwhelming evidence which demonstrates that the design of an office impacts the health, wellbeing and productivity of its occupants. Furthermore it is increasingly clear that there is a difference between office environments that are simply not harmful – i.e. the absence of ‘bad’ – and environments that positively encourage health and wellbeing, and stimulate productivity.</a:t>
            </a:r>
            <a:endParaRPr/>
          </a:p>
          <a:p>
            <a:pPr marL="0" lvl="0" indent="0" algn="l" rtl="0">
              <a:spcBef>
                <a:spcPts val="0"/>
              </a:spcBef>
              <a:spcAft>
                <a:spcPts val="0"/>
              </a:spcAft>
              <a:buNone/>
            </a:pPr>
            <a:r>
              <a:rPr lang="en-US" b="1" i="0">
                <a:solidFill>
                  <a:srgbClr val="4F5151"/>
                </a:solidFill>
                <a:latin typeface="Questrial"/>
                <a:ea typeface="Questrial"/>
                <a:cs typeface="Questrial"/>
                <a:sym typeface="Questrial"/>
              </a:rPr>
              <a:t>2. Productivity &amp; Creativity</a:t>
            </a:r>
            <a:endParaRPr/>
          </a:p>
          <a:p>
            <a:pPr marL="0" lvl="0" indent="0" algn="l" rtl="0">
              <a:spcBef>
                <a:spcPts val="0"/>
              </a:spcBef>
              <a:spcAft>
                <a:spcPts val="0"/>
              </a:spcAft>
              <a:buNone/>
            </a:pPr>
            <a:r>
              <a:rPr lang="en-US" b="0" i="0">
                <a:solidFill>
                  <a:srgbClr val="4F5151"/>
                </a:solidFill>
                <a:latin typeface="Questrial"/>
                <a:ea typeface="Questrial"/>
                <a:cs typeface="Questrial"/>
                <a:sym typeface="Questrial"/>
              </a:rPr>
              <a:t>A number of studies including one commissioned by Biotecture have shown significant benefits in terms of productivity and creativity when we can see plants whilst carry out tasks. This leads to potential returns on investment.</a:t>
            </a:r>
            <a:endParaRPr/>
          </a:p>
          <a:p>
            <a:pPr marL="0" lvl="0" indent="0" algn="l" rtl="0">
              <a:spcBef>
                <a:spcPts val="0"/>
              </a:spcBef>
              <a:spcAft>
                <a:spcPts val="0"/>
              </a:spcAft>
              <a:buNone/>
            </a:pPr>
            <a:r>
              <a:rPr lang="en-US" b="0" i="0">
                <a:solidFill>
                  <a:srgbClr val="4F5151"/>
                </a:solidFill>
                <a:latin typeface="Questrial"/>
                <a:ea typeface="Questrial"/>
                <a:cs typeface="Questrial"/>
                <a:sym typeface="Questrial"/>
              </a:rPr>
              <a:t>Data from the findings of the study The Relative Benefit of Green Versus Lean Office Space: Three Field Experiments Nieuwenhuis, Knight, Postmes, Haslam as published in the Journal of Experimental Psychology 2014 indicate that a green working environment is consistently more enjoyable for employees, more conducive to concentration, and more productive for the business than its lean equivalent. Indeed, simply enriching a previously spartan space with plants served to increase productivity by 15%. Accordingly, the results point to the value of introducing plants into a workspace for the benefit of employees as well as for the financial health of the organisation. This conclusion is at odds with the present economic and political zeitgeist as well as with modern management techniques, yet it nevertheless identifies a pathway to a more enjoyable, more comfortable, and a more profitable form of office-based working.</a:t>
            </a:r>
            <a:endParaRPr/>
          </a:p>
          <a:p>
            <a:pPr marL="0" lvl="0" indent="0" algn="l" rtl="0">
              <a:spcBef>
                <a:spcPts val="0"/>
              </a:spcBef>
              <a:spcAft>
                <a:spcPts val="0"/>
              </a:spcAft>
              <a:buNone/>
            </a:pPr>
            <a:r>
              <a:rPr lang="en-US" b="1" i="0">
                <a:solidFill>
                  <a:srgbClr val="4F5151"/>
                </a:solidFill>
                <a:latin typeface="Questrial"/>
                <a:ea typeface="Questrial"/>
                <a:cs typeface="Questrial"/>
                <a:sym typeface="Questrial"/>
              </a:rPr>
              <a:t>3. Botanic Art</a:t>
            </a:r>
            <a:endParaRPr/>
          </a:p>
          <a:p>
            <a:pPr marL="0" lvl="0" indent="0" algn="l" rtl="0">
              <a:spcBef>
                <a:spcPts val="0"/>
              </a:spcBef>
              <a:spcAft>
                <a:spcPts val="0"/>
              </a:spcAft>
              <a:buNone/>
            </a:pPr>
            <a:r>
              <a:rPr lang="en-US" b="0" i="0">
                <a:solidFill>
                  <a:srgbClr val="4F5151"/>
                </a:solidFill>
                <a:latin typeface="Questrial"/>
                <a:ea typeface="Questrial"/>
                <a:cs typeface="Questrial"/>
                <a:sym typeface="Questrial"/>
              </a:rPr>
              <a:t>Nature restores mental functioning in the same way that food and water restore bodies. The business of everyday life — dodging traffic, making decisions and judgment calls, interacting with strangers, answering emails — is depleting, and what man-made environments take away from us, nature gives back. There’s something mystical and, you might say, unscientific about this claim, but its heart actually rests in what psychologists call attention restoration theory (ART). According to ART, urban environments are draining because they force us to direct our attention to specific tasks (e.g., avoiding the onslaught of traffic) and grab our attention dynamically, compelling us to “look here!” before telling us to instead “look over there!” These demands are draining — and they’re also absent in natural environments. Forests, streams, rivers, lakes, and oceans demand very little from us, though they’re still engaging, ever changing, and attention-grabbing. The difference between natural and urban landscapes is how they command our attention. While man-made landscapes bombard us with stimulation, their natural counterparts give us the chance to think as much or as little as we’d like, and the opportunity to replenish exhausted mental resources.</a:t>
            </a:r>
            <a:endParaRPr b="0" i="0">
              <a:solidFill>
                <a:srgbClr val="4F5151"/>
              </a:solidFill>
              <a:latin typeface="Questrial"/>
              <a:ea typeface="Questrial"/>
              <a:cs typeface="Questrial"/>
              <a:sym typeface="Questrial"/>
            </a:endParaRPr>
          </a:p>
          <a:p>
            <a:pPr marL="0" lvl="0" indent="0" algn="l" rtl="0">
              <a:spcBef>
                <a:spcPts val="0"/>
              </a:spcBef>
              <a:spcAft>
                <a:spcPts val="0"/>
              </a:spcAft>
              <a:buNone/>
            </a:pPr>
            <a:r>
              <a:rPr lang="en-US" b="1" i="0">
                <a:solidFill>
                  <a:srgbClr val="4F5151"/>
                </a:solidFill>
                <a:latin typeface="Questrial"/>
                <a:ea typeface="Questrial"/>
                <a:cs typeface="Questrial"/>
                <a:sym typeface="Questrial"/>
              </a:rPr>
              <a:t>1. Workplace Satisfaction</a:t>
            </a:r>
            <a:endParaRPr/>
          </a:p>
          <a:p>
            <a:pPr marL="0" lvl="0" indent="0" algn="l" rtl="0">
              <a:spcBef>
                <a:spcPts val="0"/>
              </a:spcBef>
              <a:spcAft>
                <a:spcPts val="0"/>
              </a:spcAft>
              <a:buNone/>
            </a:pPr>
            <a:r>
              <a:rPr lang="en-US" b="0" i="0">
                <a:solidFill>
                  <a:srgbClr val="4F5151"/>
                </a:solidFill>
                <a:latin typeface="Questrial"/>
                <a:ea typeface="Questrial"/>
                <a:cs typeface="Questrial"/>
                <a:sym typeface="Questrial"/>
              </a:rPr>
              <a:t>Research has shown that 94% of staff view their working environment as a reflection of how they are valued as employees but only 39% feel that their working environment has been designed with them in mind. Echo Research reported that employees said that they would feel 62% more motivated if their employers made more of an effort to improve their surroundings and that they would be 30% more productive as a result. Factors such as natural light, good ventilation and greenery were found to be the most important factors for workplace satisfaction in office design.</a:t>
            </a:r>
            <a:endParaRPr/>
          </a:p>
          <a:p>
            <a:pPr marL="0" lvl="0" indent="0" algn="l" rtl="0">
              <a:spcBef>
                <a:spcPts val="0"/>
              </a:spcBef>
              <a:spcAft>
                <a:spcPts val="0"/>
              </a:spcAft>
              <a:buNone/>
            </a:pPr>
            <a:r>
              <a:rPr lang="en-US" b="0" i="0">
                <a:solidFill>
                  <a:srgbClr val="4F5151"/>
                </a:solidFill>
                <a:latin typeface="Questrial"/>
                <a:ea typeface="Questrial"/>
                <a:cs typeface="Questrial"/>
                <a:sym typeface="Questrial"/>
              </a:rPr>
              <a:t>Studies prove that provision of an enriched environment will lead to greater workplace satisfaction. This, in turn, will lead to increased levels of staff retention and a significant reduction in staff turnover, recruitment and training budgets. IN 2004 the British Council for Offices found that 45% of workers said that they would change their job for another one if the working environment was better; even if their role, salary and benefits were to stay the same.</a:t>
            </a:r>
            <a:endParaRPr b="0" i="0">
              <a:solidFill>
                <a:srgbClr val="4F5151"/>
              </a:solidFill>
              <a:latin typeface="Questrial"/>
              <a:ea typeface="Questrial"/>
              <a:cs typeface="Questrial"/>
              <a:sym typeface="Questrial"/>
            </a:endParaRPr>
          </a:p>
          <a:p>
            <a:pPr marL="0" lvl="0" indent="0" algn="l" rtl="0">
              <a:spcBef>
                <a:spcPts val="0"/>
              </a:spcBef>
              <a:spcAft>
                <a:spcPts val="0"/>
              </a:spcAft>
              <a:buNone/>
            </a:pPr>
            <a:r>
              <a:rPr lang="en-US" b="1" i="0">
                <a:solidFill>
                  <a:srgbClr val="4F5151"/>
                </a:solidFill>
                <a:latin typeface="Questrial"/>
                <a:ea typeface="Questrial"/>
                <a:cs typeface="Questrial"/>
                <a:sym typeface="Questrial"/>
              </a:rPr>
              <a:t>2. Staff Retention</a:t>
            </a:r>
            <a:endParaRPr/>
          </a:p>
          <a:p>
            <a:pPr marL="0" lvl="0" indent="0" algn="l" rtl="0">
              <a:spcBef>
                <a:spcPts val="0"/>
              </a:spcBef>
              <a:spcAft>
                <a:spcPts val="0"/>
              </a:spcAft>
              <a:buNone/>
            </a:pPr>
            <a:r>
              <a:rPr lang="en-US" b="0" i="0">
                <a:solidFill>
                  <a:srgbClr val="4F5151"/>
                </a:solidFill>
                <a:latin typeface="Questrial"/>
                <a:ea typeface="Questrial"/>
                <a:cs typeface="Questrial"/>
                <a:sym typeface="Questrial"/>
              </a:rPr>
              <a:t>Research has shown that 94% of staff view their working environment as a reflection of how they are valued as employees but only 39% feel that their working environment has been designed with them in mind. Echo Research reported that employees said that they would feel 62% more motivated if their employers made more of an effort to improve their surroundings and that they would be 30% more productive as a result. Factors such as natural light, good ventilation and greenery were found to be the most important factors for workplace satisfaction in office design.</a:t>
            </a:r>
            <a:endParaRPr/>
          </a:p>
          <a:p>
            <a:pPr marL="0" lvl="0" indent="0" algn="l" rtl="0">
              <a:spcBef>
                <a:spcPts val="0"/>
              </a:spcBef>
              <a:spcAft>
                <a:spcPts val="0"/>
              </a:spcAft>
              <a:buNone/>
            </a:pPr>
            <a:r>
              <a:rPr lang="en-US" b="0" i="0">
                <a:solidFill>
                  <a:srgbClr val="4F5151"/>
                </a:solidFill>
                <a:latin typeface="Questrial"/>
                <a:ea typeface="Questrial"/>
                <a:cs typeface="Questrial"/>
                <a:sym typeface="Questrial"/>
              </a:rPr>
              <a:t>Studies prove that provision of an enriched environment will lead to greater workplace satisfaction. This, in turn, will lead to increased levels of staff retention and a significant reduction in staff turnover, recruitment and training budgets. IN 2014 the British Council for Offices found that 45% of workers said that they would change their job for another one if the working environment was better; even if their role, salary and benefits were to stay the same.</a:t>
            </a:r>
            <a:endParaRPr/>
          </a:p>
          <a:p>
            <a:pPr marL="0" lvl="0" indent="0" algn="l" rtl="0">
              <a:spcBef>
                <a:spcPts val="0"/>
              </a:spcBef>
              <a:spcAft>
                <a:spcPts val="0"/>
              </a:spcAft>
              <a:buNone/>
            </a:pPr>
            <a:endParaRPr b="0" i="0">
              <a:solidFill>
                <a:srgbClr val="4F5151"/>
              </a:solidFill>
              <a:latin typeface="Questrial"/>
              <a:ea typeface="Questrial"/>
              <a:cs typeface="Questrial"/>
              <a:sym typeface="Questrial"/>
            </a:endParaRPr>
          </a:p>
          <a:p>
            <a:pPr marL="0" lvl="0" indent="0" algn="l" rtl="0">
              <a:spcBef>
                <a:spcPts val="0"/>
              </a:spcBef>
              <a:spcAft>
                <a:spcPts val="0"/>
              </a:spcAft>
              <a:buNone/>
            </a:pPr>
            <a:endParaRPr b="0" i="0">
              <a:solidFill>
                <a:srgbClr val="4F5151"/>
              </a:solidFill>
              <a:latin typeface="Questrial"/>
              <a:ea typeface="Questrial"/>
              <a:cs typeface="Questrial"/>
              <a:sym typeface="Questrial"/>
            </a:endParaRPr>
          </a:p>
          <a:p>
            <a:pPr marL="0" lvl="0" indent="0" algn="l" rtl="0">
              <a:spcBef>
                <a:spcPts val="0"/>
              </a:spcBef>
              <a:spcAft>
                <a:spcPts val="0"/>
              </a:spcAft>
              <a:buNone/>
            </a:pPr>
            <a:endParaRPr b="0" i="0">
              <a:solidFill>
                <a:srgbClr val="4F5151"/>
              </a:solidFill>
              <a:latin typeface="Questrial"/>
              <a:ea typeface="Questrial"/>
              <a:cs typeface="Questrial"/>
              <a:sym typeface="Questrial"/>
            </a:endParaRPr>
          </a:p>
          <a:p>
            <a:pPr marL="0" lvl="0" indent="0" algn="l" rtl="0">
              <a:spcBef>
                <a:spcPts val="0"/>
              </a:spcBef>
              <a:spcAft>
                <a:spcPts val="0"/>
              </a:spcAft>
              <a:buNone/>
            </a:pPr>
            <a:endParaRPr b="0" i="0">
              <a:solidFill>
                <a:srgbClr val="4F5151"/>
              </a:solidFill>
              <a:latin typeface="Questrial"/>
              <a:ea typeface="Questrial"/>
              <a:cs typeface="Questrial"/>
              <a:sym typeface="Questrial"/>
            </a:endParaRPr>
          </a:p>
          <a:p>
            <a:pPr marL="0" lvl="0" indent="0" algn="l" rtl="0">
              <a:spcBef>
                <a:spcPts val="0"/>
              </a:spcBef>
              <a:spcAft>
                <a:spcPts val="0"/>
              </a:spcAft>
              <a:buClr>
                <a:schemeClr val="dk1"/>
              </a:buClr>
              <a:buSzPts val="1200"/>
              <a:buFont typeface="Arial"/>
              <a:buNone/>
            </a:pPr>
            <a:endParaRPr b="0" i="1">
              <a:solidFill>
                <a:srgbClr val="4F5151"/>
              </a:solidFill>
              <a:latin typeface="Arial"/>
              <a:ea typeface="Arial"/>
              <a:cs typeface="Arial"/>
              <a:sym typeface="Arial"/>
            </a:endParaRPr>
          </a:p>
          <a:p>
            <a:pPr marL="0" lvl="0" indent="0" algn="l" rtl="0">
              <a:spcBef>
                <a:spcPts val="0"/>
              </a:spcBef>
              <a:spcAft>
                <a:spcPts val="0"/>
              </a:spcAft>
              <a:buNone/>
            </a:pPr>
            <a:endParaRPr/>
          </a:p>
        </p:txBody>
      </p:sp>
      <p:sp>
        <p:nvSpPr>
          <p:cNvPr id="991" name="Google Shape;991;g1fb2f093e2f_0_5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1a5a2294da6_1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1a5a2294da6_1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5" name="Google Shape;1005;g1a5a2294da6_1_1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1dcb3c4fee0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g1dcb3c4fee0_0_1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4" name="Google Shape;1014;g1dcb3c4fee0_0_1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1fc5bd3fd0c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g1fc5bd3fd0c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4" name="Google Shape;1024;g1fc5bd3fd0c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1a5a2294da6_1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 name="Google Shape;1032;g1a5a2294da6_1_1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3" name="Google Shape;1033;g1a5a2294da6_1_1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1a5a2294da6_1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1a5a2294da6_1_1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4" name="Google Shape;1044;g1a5a2294da6_1_1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a5a2294da6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a5a2294da6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g1a5a2294da6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1a4650be9c2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a4650be9c2_1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3" name="Google Shape;1053;g1a4650be9c2_1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1dcb3c4fee0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1dcb3c4fee0_0_1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2" name="Google Shape;1062;g1dcb3c4fee0_0_1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1a4650be9c2_1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0" name="Google Shape;1070;g1a4650be9c2_1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1" name="Google Shape;1071;g1a4650be9c2_1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2139d03904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2139d03904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0" name="Google Shape;1080;g2139d03904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1a5a2294da6_1_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1a5a2294da6_1_1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9" name="Google Shape;1089;g1a5a2294da6_1_1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6" name="Google Shape;1096;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7" name="Google Shape;1097;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2139d03904a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4" name="Google Shape;1104;g2139d03904a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5" name="Google Shape;1105;g2139d03904a_0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2139d03904a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2139d03904a_0_1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3" name="Google Shape;1113;g2139d03904a_0_1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213986b578a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213986b578a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1" name="Google Shape;1121;g213986b578a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8" name="Google Shape;112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a4650be9c2_1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a4650be9c2_1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g1a4650be9c2_1_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2" name="Google Shape;113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hyperlink" Target="https://www.linkedin.com/company/busgocircular" TargetMode="External"/><Relationship Id="rId4" Type="http://schemas.openxmlformats.org/officeDocument/2006/relationships/hyperlink" Target="https://twitter.com/BusGoCircular" TargetMode="Externa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jpg"/><Relationship Id="rId2" Type="http://schemas.openxmlformats.org/officeDocument/2006/relationships/image" Target="../media/image7.png"/><Relationship Id="rId16"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png"/><Relationship Id="rId1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GC Title Slide 1">
  <p:cSld name="BGC Title Slide_1">
    <p:spTree>
      <p:nvGrpSpPr>
        <p:cNvPr id="1" name="Shape 19"/>
        <p:cNvGrpSpPr/>
        <p:nvPr/>
      </p:nvGrpSpPr>
      <p:grpSpPr>
        <a:xfrm>
          <a:off x="0" y="0"/>
          <a:ext cx="0" cy="0"/>
          <a:chOff x="0" y="0"/>
          <a:chExt cx="0" cy="0"/>
        </a:xfrm>
      </p:grpSpPr>
      <p:sp>
        <p:nvSpPr>
          <p:cNvPr id="20" name="Google Shape;20;g1fb2f093e2f_0_32"/>
          <p:cNvSpPr txBox="1">
            <a:spLocks noGrp="1"/>
          </p:cNvSpPr>
          <p:nvPr>
            <p:ph type="subTitle" idx="1"/>
          </p:nvPr>
        </p:nvSpPr>
        <p:spPr>
          <a:xfrm>
            <a:off x="1926450" y="5423874"/>
            <a:ext cx="8339100" cy="4764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1000"/>
              </a:spcBef>
              <a:spcAft>
                <a:spcPts val="0"/>
              </a:spcAft>
              <a:buSzPts val="2000"/>
              <a:buNone/>
              <a:defRPr>
                <a:solidFill>
                  <a:srgbClr val="A5A8A5"/>
                </a:solidFill>
              </a:defRPr>
            </a:lvl1pPr>
            <a:lvl2pPr lvl="1" algn="ctr" rtl="0">
              <a:lnSpc>
                <a:spcPct val="100000"/>
              </a:lnSpc>
              <a:spcBef>
                <a:spcPts val="1000"/>
              </a:spcBef>
              <a:spcAft>
                <a:spcPts val="0"/>
              </a:spcAft>
              <a:buSzPts val="2000"/>
              <a:buNone/>
              <a:defRPr>
                <a:solidFill>
                  <a:srgbClr val="959595"/>
                </a:solidFill>
              </a:defRPr>
            </a:lvl2pPr>
            <a:lvl3pPr lvl="2" algn="ctr" rtl="0">
              <a:lnSpc>
                <a:spcPct val="100000"/>
              </a:lnSpc>
              <a:spcBef>
                <a:spcPts val="1000"/>
              </a:spcBef>
              <a:spcAft>
                <a:spcPts val="0"/>
              </a:spcAft>
              <a:buSzPts val="2000"/>
              <a:buNone/>
              <a:defRPr>
                <a:solidFill>
                  <a:srgbClr val="959595"/>
                </a:solidFill>
              </a:defRPr>
            </a:lvl3pPr>
            <a:lvl4pPr lvl="3" algn="ctr" rtl="0">
              <a:lnSpc>
                <a:spcPct val="100000"/>
              </a:lnSpc>
              <a:spcBef>
                <a:spcPts val="1000"/>
              </a:spcBef>
              <a:spcAft>
                <a:spcPts val="0"/>
              </a:spcAft>
              <a:buSzPts val="2000"/>
              <a:buNone/>
              <a:defRPr>
                <a:solidFill>
                  <a:srgbClr val="959595"/>
                </a:solidFill>
              </a:defRPr>
            </a:lvl4pPr>
            <a:lvl5pPr lvl="4" algn="ctr" rtl="0">
              <a:lnSpc>
                <a:spcPct val="100000"/>
              </a:lnSpc>
              <a:spcBef>
                <a:spcPts val="1000"/>
              </a:spcBef>
              <a:spcAft>
                <a:spcPts val="0"/>
              </a:spcAft>
              <a:buSzPts val="2000"/>
              <a:buNone/>
              <a:defRPr>
                <a:solidFill>
                  <a:srgbClr val="959595"/>
                </a:solidFill>
              </a:defRPr>
            </a:lvl5pPr>
            <a:lvl6pPr lvl="5" algn="ctr" rtl="0">
              <a:lnSpc>
                <a:spcPct val="100000"/>
              </a:lnSpc>
              <a:spcBef>
                <a:spcPts val="1000"/>
              </a:spcBef>
              <a:spcAft>
                <a:spcPts val="0"/>
              </a:spcAft>
              <a:buSzPts val="2000"/>
              <a:buFont typeface="Arial"/>
              <a:buNone/>
              <a:defRPr sz="2000">
                <a:solidFill>
                  <a:srgbClr val="959595"/>
                </a:solidFill>
                <a:latin typeface="Arial"/>
                <a:ea typeface="Arial"/>
                <a:cs typeface="Arial"/>
                <a:sym typeface="Arial"/>
              </a:defRPr>
            </a:lvl6pPr>
            <a:lvl7pPr lvl="6" algn="ctr" rtl="0">
              <a:lnSpc>
                <a:spcPct val="100000"/>
              </a:lnSpc>
              <a:spcBef>
                <a:spcPts val="1000"/>
              </a:spcBef>
              <a:spcAft>
                <a:spcPts val="0"/>
              </a:spcAft>
              <a:buSzPts val="2000"/>
              <a:buFont typeface="Arial"/>
              <a:buNone/>
              <a:defRPr sz="2000">
                <a:solidFill>
                  <a:srgbClr val="959595"/>
                </a:solidFill>
                <a:latin typeface="Arial"/>
                <a:ea typeface="Arial"/>
                <a:cs typeface="Arial"/>
                <a:sym typeface="Arial"/>
              </a:defRPr>
            </a:lvl7pPr>
            <a:lvl8pPr lvl="7" algn="ctr" rtl="0">
              <a:lnSpc>
                <a:spcPct val="100000"/>
              </a:lnSpc>
              <a:spcBef>
                <a:spcPts val="1000"/>
              </a:spcBef>
              <a:spcAft>
                <a:spcPts val="0"/>
              </a:spcAft>
              <a:buSzPts val="2000"/>
              <a:buFont typeface="Arial"/>
              <a:buNone/>
              <a:defRPr sz="2000">
                <a:solidFill>
                  <a:srgbClr val="959595"/>
                </a:solidFill>
                <a:latin typeface="Arial"/>
                <a:ea typeface="Arial"/>
                <a:cs typeface="Arial"/>
                <a:sym typeface="Arial"/>
              </a:defRPr>
            </a:lvl8pPr>
            <a:lvl9pPr lvl="8" algn="ctr" rtl="0">
              <a:lnSpc>
                <a:spcPct val="100000"/>
              </a:lnSpc>
              <a:spcBef>
                <a:spcPts val="1000"/>
              </a:spcBef>
              <a:spcAft>
                <a:spcPts val="0"/>
              </a:spcAft>
              <a:buSzPts val="2000"/>
              <a:buFont typeface="Arial"/>
              <a:buNone/>
              <a:defRPr sz="2000">
                <a:solidFill>
                  <a:srgbClr val="959595"/>
                </a:solidFill>
                <a:latin typeface="Arial"/>
                <a:ea typeface="Arial"/>
                <a:cs typeface="Arial"/>
                <a:sym typeface="Arial"/>
              </a:defRPr>
            </a:lvl9pPr>
          </a:lstStyle>
          <a:p>
            <a:endParaRPr/>
          </a:p>
        </p:txBody>
      </p:sp>
      <p:sp>
        <p:nvSpPr>
          <p:cNvPr id="21" name="Google Shape;21;g1fb2f093e2f_0_32"/>
          <p:cNvSpPr txBox="1">
            <a:spLocks noGrp="1"/>
          </p:cNvSpPr>
          <p:nvPr>
            <p:ph type="ctrTitle"/>
          </p:nvPr>
        </p:nvSpPr>
        <p:spPr>
          <a:xfrm>
            <a:off x="1926450" y="4118751"/>
            <a:ext cx="8339100" cy="11763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Clr>
                <a:schemeClr val="dk1"/>
              </a:buClr>
              <a:buSzPts val="2600"/>
              <a:buFont typeface="Arial"/>
              <a:buNone/>
              <a:defRPr sz="2600" b="0" i="0">
                <a:solidFill>
                  <a:schemeClr val="dk1"/>
                </a:solidFill>
                <a:latin typeface="Arial"/>
                <a:ea typeface="Arial"/>
                <a:cs typeface="Arial"/>
                <a:sym typeface="Arial"/>
              </a:defRPr>
            </a:lvl1pPr>
            <a:lvl2pPr lvl="1" algn="l" rtl="0">
              <a:lnSpc>
                <a:spcPct val="100000"/>
              </a:lnSpc>
              <a:spcBef>
                <a:spcPts val="0"/>
              </a:spcBef>
              <a:spcAft>
                <a:spcPts val="0"/>
              </a:spcAft>
              <a:buSzPts val="2600"/>
              <a:buNone/>
              <a:defRPr sz="2600"/>
            </a:lvl2pPr>
            <a:lvl3pPr lvl="2" algn="l" rtl="0">
              <a:lnSpc>
                <a:spcPct val="100000"/>
              </a:lnSpc>
              <a:spcBef>
                <a:spcPts val="0"/>
              </a:spcBef>
              <a:spcAft>
                <a:spcPts val="0"/>
              </a:spcAft>
              <a:buSzPts val="2600"/>
              <a:buNone/>
              <a:defRPr sz="2600"/>
            </a:lvl3pPr>
            <a:lvl4pPr lvl="3" algn="l" rtl="0">
              <a:lnSpc>
                <a:spcPct val="100000"/>
              </a:lnSpc>
              <a:spcBef>
                <a:spcPts val="0"/>
              </a:spcBef>
              <a:spcAft>
                <a:spcPts val="0"/>
              </a:spcAft>
              <a:buSzPts val="2600"/>
              <a:buNone/>
              <a:defRPr sz="2600"/>
            </a:lvl4pPr>
            <a:lvl5pPr lvl="4" algn="l" rtl="0">
              <a:lnSpc>
                <a:spcPct val="100000"/>
              </a:lnSpc>
              <a:spcBef>
                <a:spcPts val="0"/>
              </a:spcBef>
              <a:spcAft>
                <a:spcPts val="0"/>
              </a:spcAft>
              <a:buSzPts val="2600"/>
              <a:buNone/>
              <a:defRPr sz="2600"/>
            </a:lvl5pPr>
            <a:lvl6pPr lvl="5" algn="l" rtl="0">
              <a:lnSpc>
                <a:spcPct val="100000"/>
              </a:lnSpc>
              <a:spcBef>
                <a:spcPts val="0"/>
              </a:spcBef>
              <a:spcAft>
                <a:spcPts val="0"/>
              </a:spcAft>
              <a:buSzPts val="2600"/>
              <a:buNone/>
              <a:defRPr sz="2600"/>
            </a:lvl6pPr>
            <a:lvl7pPr lvl="6" algn="l" rtl="0">
              <a:lnSpc>
                <a:spcPct val="100000"/>
              </a:lnSpc>
              <a:spcBef>
                <a:spcPts val="0"/>
              </a:spcBef>
              <a:spcAft>
                <a:spcPts val="0"/>
              </a:spcAft>
              <a:buSzPts val="2600"/>
              <a:buNone/>
              <a:defRPr sz="2600"/>
            </a:lvl7pPr>
            <a:lvl8pPr lvl="7" algn="l" rtl="0">
              <a:lnSpc>
                <a:spcPct val="100000"/>
              </a:lnSpc>
              <a:spcBef>
                <a:spcPts val="0"/>
              </a:spcBef>
              <a:spcAft>
                <a:spcPts val="0"/>
              </a:spcAft>
              <a:buSzPts val="2600"/>
              <a:buNone/>
              <a:defRPr sz="2600"/>
            </a:lvl8pPr>
            <a:lvl9pPr lvl="8" algn="l" rtl="0">
              <a:lnSpc>
                <a:spcPct val="100000"/>
              </a:lnSpc>
              <a:spcBef>
                <a:spcPts val="0"/>
              </a:spcBef>
              <a:spcAft>
                <a:spcPts val="0"/>
              </a:spcAft>
              <a:buSzPts val="2600"/>
              <a:buNone/>
              <a:defRPr sz="2600"/>
            </a:lvl9pPr>
          </a:lstStyle>
          <a:p>
            <a:endParaRPr/>
          </a:p>
        </p:txBody>
      </p:sp>
      <p:pic>
        <p:nvPicPr>
          <p:cNvPr id="22" name="Google Shape;22;g1fb2f093e2f_0_32"/>
          <p:cNvPicPr preferRelativeResize="0"/>
          <p:nvPr/>
        </p:nvPicPr>
        <p:blipFill rotWithShape="1">
          <a:blip r:embed="rId2">
            <a:alphaModFix/>
          </a:blip>
          <a:srcRect r="61688"/>
          <a:stretch/>
        </p:blipFill>
        <p:spPr>
          <a:xfrm>
            <a:off x="0" y="-13112"/>
            <a:ext cx="2665710" cy="3903420"/>
          </a:xfrm>
          <a:prstGeom prst="rect">
            <a:avLst/>
          </a:prstGeom>
          <a:noFill/>
          <a:ln>
            <a:noFill/>
          </a:ln>
        </p:spPr>
      </p:pic>
      <p:pic>
        <p:nvPicPr>
          <p:cNvPr id="23" name="Google Shape;23;g1fb2f093e2f_0_32"/>
          <p:cNvPicPr preferRelativeResize="0"/>
          <p:nvPr/>
        </p:nvPicPr>
        <p:blipFill rotWithShape="1">
          <a:blip r:embed="rId2">
            <a:alphaModFix/>
          </a:blip>
          <a:srcRect l="55132"/>
          <a:stretch/>
        </p:blipFill>
        <p:spPr>
          <a:xfrm>
            <a:off x="9072080" y="-13112"/>
            <a:ext cx="3119920" cy="3900883"/>
          </a:xfrm>
          <a:prstGeom prst="rect">
            <a:avLst/>
          </a:prstGeom>
          <a:noFill/>
          <a:ln>
            <a:noFill/>
          </a:ln>
        </p:spPr>
      </p:pic>
      <p:sp>
        <p:nvSpPr>
          <p:cNvPr id="24" name="Google Shape;24;g1fb2f093e2f_0_32"/>
          <p:cNvSpPr/>
          <p:nvPr/>
        </p:nvSpPr>
        <p:spPr>
          <a:xfrm>
            <a:off x="2665708" y="-13112"/>
            <a:ext cx="6406500" cy="3890100"/>
          </a:xfrm>
          <a:prstGeom prst="rect">
            <a:avLst/>
          </a:prstGeom>
          <a:solidFill>
            <a:srgbClr val="011855"/>
          </a:solidFill>
          <a:ln w="19050" cap="rnd" cmpd="sng">
            <a:solidFill>
              <a:srgbClr val="0118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5" name="Google Shape;25;g1fb2f093e2f_0_32"/>
          <p:cNvSpPr/>
          <p:nvPr/>
        </p:nvSpPr>
        <p:spPr>
          <a:xfrm>
            <a:off x="7488789" y="-13112"/>
            <a:ext cx="2203800" cy="2254500"/>
          </a:xfrm>
          <a:prstGeom prst="rect">
            <a:avLst/>
          </a:prstGeom>
          <a:solidFill>
            <a:srgbClr val="011855"/>
          </a:solidFill>
          <a:ln w="19050" cap="rnd" cmpd="sng">
            <a:solidFill>
              <a:srgbClr val="0118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6" name="Google Shape;26;g1fb2f093e2f_0_32"/>
          <p:cNvSpPr/>
          <p:nvPr/>
        </p:nvSpPr>
        <p:spPr>
          <a:xfrm>
            <a:off x="2367046" y="1564063"/>
            <a:ext cx="2203800" cy="2254500"/>
          </a:xfrm>
          <a:prstGeom prst="rect">
            <a:avLst/>
          </a:prstGeom>
          <a:solidFill>
            <a:srgbClr val="011855"/>
          </a:solidFill>
          <a:ln w="19050" cap="rnd" cmpd="sng">
            <a:solidFill>
              <a:srgbClr val="0118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7" name="Google Shape;27;g1fb2f093e2f_0_32"/>
          <p:cNvSpPr/>
          <p:nvPr/>
        </p:nvSpPr>
        <p:spPr>
          <a:xfrm>
            <a:off x="13969" y="-13112"/>
            <a:ext cx="1008900" cy="883500"/>
          </a:xfrm>
          <a:prstGeom prst="rect">
            <a:avLst/>
          </a:prstGeom>
          <a:solidFill>
            <a:srgbClr val="011855"/>
          </a:solidFill>
          <a:ln w="19050" cap="rnd" cmpd="sng">
            <a:solidFill>
              <a:srgbClr val="0118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28" name="Google Shape;28;g1fb2f093e2f_0_32"/>
          <p:cNvPicPr preferRelativeResize="0"/>
          <p:nvPr/>
        </p:nvPicPr>
        <p:blipFill rotWithShape="1">
          <a:blip r:embed="rId3">
            <a:alphaModFix/>
          </a:blip>
          <a:srcRect/>
          <a:stretch/>
        </p:blipFill>
        <p:spPr>
          <a:xfrm>
            <a:off x="4648777" y="1202819"/>
            <a:ext cx="2894450" cy="1628130"/>
          </a:xfrm>
          <a:prstGeom prst="rect">
            <a:avLst/>
          </a:prstGeom>
          <a:noFill/>
          <a:ln>
            <a:noFill/>
          </a:ln>
        </p:spPr>
      </p:pic>
      <p:pic>
        <p:nvPicPr>
          <p:cNvPr id="29" name="Google Shape;29;g1fb2f093e2f_0_32" descr="A picture containing flower, sunflower&#10;&#10;Description automatically generated"/>
          <p:cNvPicPr preferRelativeResize="0"/>
          <p:nvPr/>
        </p:nvPicPr>
        <p:blipFill rotWithShape="1">
          <a:blip r:embed="rId4">
            <a:alphaModFix/>
          </a:blip>
          <a:srcRect/>
          <a:stretch/>
        </p:blipFill>
        <p:spPr>
          <a:xfrm>
            <a:off x="637308" y="6080547"/>
            <a:ext cx="611459" cy="407639"/>
          </a:xfrm>
          <a:prstGeom prst="rect">
            <a:avLst/>
          </a:prstGeom>
          <a:noFill/>
          <a:ln>
            <a:noFill/>
          </a:ln>
        </p:spPr>
      </p:pic>
      <p:sp>
        <p:nvSpPr>
          <p:cNvPr id="30" name="Google Shape;30;g1fb2f093e2f_0_32"/>
          <p:cNvSpPr txBox="1"/>
          <p:nvPr/>
        </p:nvSpPr>
        <p:spPr>
          <a:xfrm>
            <a:off x="1248767" y="6130422"/>
            <a:ext cx="106383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This project has received funding from the European Union’s Horizon 2020 research and innovation programme under grant agreement No </a:t>
            </a:r>
            <a:r>
              <a:rPr lang="en-US" sz="1200" b="0" i="0" u="none" strike="noStrike" cap="none">
                <a:solidFill>
                  <a:schemeClr val="dk1"/>
                </a:solidFill>
                <a:latin typeface="Trebuchet MS"/>
                <a:ea typeface="Trebuchet MS"/>
                <a:cs typeface="Trebuchet MS"/>
                <a:sym typeface="Trebuchet MS"/>
              </a:rPr>
              <a:t>101033740</a:t>
            </a:r>
            <a:endParaRPr sz="1400" b="0" i="0" u="none" strike="noStrike" cap="none">
              <a:solidFill>
                <a:srgbClr val="000000"/>
              </a:solidFill>
              <a:latin typeface="Arial"/>
              <a:ea typeface="Arial"/>
              <a:cs typeface="Arial"/>
              <a:sym typeface="Arial"/>
            </a:endParaRPr>
          </a:p>
        </p:txBody>
      </p:sp>
      <p:sp>
        <p:nvSpPr>
          <p:cNvPr id="31" name="Google Shape;31;g1fb2f093e2f_0_32"/>
          <p:cNvSpPr>
            <a:spLocks noGrp="1"/>
          </p:cNvSpPr>
          <p:nvPr>
            <p:ph type="pic" idx="2"/>
          </p:nvPr>
        </p:nvSpPr>
        <p:spPr>
          <a:xfrm>
            <a:off x="10321871" y="4902481"/>
            <a:ext cx="1299600" cy="950700"/>
          </a:xfrm>
          <a:prstGeom prst="rect">
            <a:avLst/>
          </a:prstGeom>
          <a:noFill/>
          <a:ln>
            <a:noFill/>
          </a:ln>
        </p:spPr>
      </p:sp>
      <p:sp>
        <p:nvSpPr>
          <p:cNvPr id="32" name="Google Shape;32;g1fb2f093e2f_0_32"/>
          <p:cNvSpPr/>
          <p:nvPr/>
        </p:nvSpPr>
        <p:spPr>
          <a:xfrm>
            <a:off x="4120932" y="3183513"/>
            <a:ext cx="3950100" cy="3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chemeClr val="lt2"/>
                </a:solidFill>
                <a:latin typeface="Arial"/>
                <a:ea typeface="Arial"/>
                <a:cs typeface="Arial"/>
                <a:sym typeface="Arial"/>
              </a:rPr>
              <a:t>Shaping a Circular Sustainable Future</a:t>
            </a:r>
            <a:endParaRPr sz="1700" b="0" i="0" u="none" strike="noStrike" cap="none">
              <a:solidFill>
                <a:schemeClr val="lt2"/>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GC Title and Content 1">
  <p:cSld name="BGC Title and Content_1">
    <p:spTree>
      <p:nvGrpSpPr>
        <p:cNvPr id="1" name="Shape 33"/>
        <p:cNvGrpSpPr/>
        <p:nvPr/>
      </p:nvGrpSpPr>
      <p:grpSpPr>
        <a:xfrm>
          <a:off x="0" y="0"/>
          <a:ext cx="0" cy="0"/>
          <a:chOff x="0" y="0"/>
          <a:chExt cx="0" cy="0"/>
        </a:xfrm>
      </p:grpSpPr>
      <p:sp>
        <p:nvSpPr>
          <p:cNvPr id="34" name="Google Shape;34;g1fb2f093e2f_0_46"/>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rgbClr val="011855"/>
              </a:buClr>
              <a:buSzPts val="3000"/>
              <a:buFont typeface="Arial"/>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
        <p:nvSpPr>
          <p:cNvPr id="35" name="Google Shape;35;g1fb2f093e2f_0_46"/>
          <p:cNvSpPr txBox="1">
            <a:spLocks noGrp="1"/>
          </p:cNvSpPr>
          <p:nvPr>
            <p:ph type="body" idx="1"/>
          </p:nvPr>
        </p:nvSpPr>
        <p:spPr>
          <a:xfrm>
            <a:off x="2078182" y="1930494"/>
            <a:ext cx="8944500" cy="3880800"/>
          </a:xfrm>
          <a:prstGeom prst="rect">
            <a:avLst/>
          </a:prstGeom>
          <a:noFill/>
          <a:ln>
            <a:noFill/>
          </a:ln>
        </p:spPr>
        <p:txBody>
          <a:bodyPr spcFirstLastPara="1" wrap="square" lIns="91425" tIns="45700" rIns="91425" bIns="45700" anchor="t" anchorCtr="0">
            <a:normAutofit/>
          </a:bodyPr>
          <a:lstStyle>
            <a:lvl1pPr marL="457200" lvl="0" indent="-330200" algn="l" rtl="0">
              <a:lnSpc>
                <a:spcPct val="100000"/>
              </a:lnSpc>
              <a:spcBef>
                <a:spcPts val="1000"/>
              </a:spcBef>
              <a:spcAft>
                <a:spcPts val="0"/>
              </a:spcAft>
              <a:buClr>
                <a:srgbClr val="34B781"/>
              </a:buClr>
              <a:buSzPts val="1600"/>
              <a:buChar char="•"/>
              <a:defRPr sz="1600"/>
            </a:lvl1pPr>
            <a:lvl2pPr marL="914400" lvl="1" indent="-330200" algn="l" rtl="0">
              <a:lnSpc>
                <a:spcPct val="100000"/>
              </a:lnSpc>
              <a:spcBef>
                <a:spcPts val="1000"/>
              </a:spcBef>
              <a:spcAft>
                <a:spcPts val="0"/>
              </a:spcAft>
              <a:buClr>
                <a:srgbClr val="34B781"/>
              </a:buClr>
              <a:buSzPts val="1600"/>
              <a:buChar char="•"/>
              <a:defRPr sz="1600"/>
            </a:lvl2pPr>
            <a:lvl3pPr marL="1371600" lvl="2" indent="-330200" algn="l" rtl="0">
              <a:lnSpc>
                <a:spcPct val="100000"/>
              </a:lnSpc>
              <a:spcBef>
                <a:spcPts val="1000"/>
              </a:spcBef>
              <a:spcAft>
                <a:spcPts val="0"/>
              </a:spcAft>
              <a:buClr>
                <a:srgbClr val="34B781"/>
              </a:buClr>
              <a:buSzPts val="1600"/>
              <a:buChar char="•"/>
              <a:defRPr sz="1600"/>
            </a:lvl3pPr>
            <a:lvl4pPr marL="1828800" lvl="3" indent="-330200" algn="l" rtl="0">
              <a:lnSpc>
                <a:spcPct val="100000"/>
              </a:lnSpc>
              <a:spcBef>
                <a:spcPts val="1000"/>
              </a:spcBef>
              <a:spcAft>
                <a:spcPts val="0"/>
              </a:spcAft>
              <a:buClr>
                <a:srgbClr val="34B781"/>
              </a:buClr>
              <a:buSzPts val="1600"/>
              <a:buChar char="•"/>
              <a:defRPr sz="1600"/>
            </a:lvl4pPr>
            <a:lvl5pPr marL="2286000" lvl="4" indent="-330200" algn="l" rtl="0">
              <a:lnSpc>
                <a:spcPct val="100000"/>
              </a:lnSpc>
              <a:spcBef>
                <a:spcPts val="1000"/>
              </a:spcBef>
              <a:spcAft>
                <a:spcPts val="0"/>
              </a:spcAft>
              <a:buClr>
                <a:srgbClr val="34B781"/>
              </a:buClr>
              <a:buSzPts val="1600"/>
              <a:buChar char="•"/>
              <a:defRPr sz="1600"/>
            </a:lvl5pPr>
            <a:lvl6pPr marL="2743200" lvl="5" indent="-330200" algn="l" rtl="0">
              <a:lnSpc>
                <a:spcPct val="100000"/>
              </a:lnSpc>
              <a:spcBef>
                <a:spcPts val="1000"/>
              </a:spcBef>
              <a:spcAft>
                <a:spcPts val="0"/>
              </a:spcAft>
              <a:buSzPts val="1600"/>
              <a:buFont typeface="Arial"/>
              <a:buChar char="►"/>
              <a:defRPr sz="1600">
                <a:latin typeface="Arial"/>
                <a:ea typeface="Arial"/>
                <a:cs typeface="Arial"/>
                <a:sym typeface="Arial"/>
              </a:defRPr>
            </a:lvl6pPr>
            <a:lvl7pPr marL="3200400" lvl="6" indent="-330200" algn="l" rtl="0">
              <a:lnSpc>
                <a:spcPct val="100000"/>
              </a:lnSpc>
              <a:spcBef>
                <a:spcPts val="1000"/>
              </a:spcBef>
              <a:spcAft>
                <a:spcPts val="0"/>
              </a:spcAft>
              <a:buSzPts val="1600"/>
              <a:buFont typeface="Arial"/>
              <a:buChar char="►"/>
              <a:defRPr sz="1600">
                <a:latin typeface="Arial"/>
                <a:ea typeface="Arial"/>
                <a:cs typeface="Arial"/>
                <a:sym typeface="Arial"/>
              </a:defRPr>
            </a:lvl7pPr>
            <a:lvl8pPr marL="3657600" lvl="7" indent="-330200" algn="l" rtl="0">
              <a:lnSpc>
                <a:spcPct val="100000"/>
              </a:lnSpc>
              <a:spcBef>
                <a:spcPts val="1000"/>
              </a:spcBef>
              <a:spcAft>
                <a:spcPts val="0"/>
              </a:spcAft>
              <a:buSzPts val="1600"/>
              <a:buFont typeface="Arial"/>
              <a:buChar char="►"/>
              <a:defRPr sz="1600">
                <a:latin typeface="Arial"/>
                <a:ea typeface="Arial"/>
                <a:cs typeface="Arial"/>
                <a:sym typeface="Arial"/>
              </a:defRPr>
            </a:lvl8pPr>
            <a:lvl9pPr marL="4114800" lvl="8" indent="-330200" algn="l" rtl="0">
              <a:lnSpc>
                <a:spcPct val="100000"/>
              </a:lnSpc>
              <a:spcBef>
                <a:spcPts val="1000"/>
              </a:spcBef>
              <a:spcAft>
                <a:spcPts val="0"/>
              </a:spcAft>
              <a:buSzPts val="1600"/>
              <a:buFont typeface="Arial"/>
              <a:buChar char="►"/>
              <a:defRPr sz="1600">
                <a:latin typeface="Arial"/>
                <a:ea typeface="Arial"/>
                <a:cs typeface="Arial"/>
                <a:sym typeface="Arial"/>
              </a:defRPr>
            </a:lvl9pPr>
          </a:lstStyle>
          <a:p>
            <a:endParaRPr/>
          </a:p>
        </p:txBody>
      </p:sp>
      <p:sp>
        <p:nvSpPr>
          <p:cNvPr id="36" name="Google Shape;36;g1fb2f093e2f_0_46"/>
          <p:cNvSpPr txBox="1">
            <a:spLocks noGrp="1"/>
          </p:cNvSpPr>
          <p:nvPr>
            <p:ph type="dt" idx="10"/>
          </p:nvPr>
        </p:nvSpPr>
        <p:spPr>
          <a:xfrm>
            <a:off x="1262623" y="6101803"/>
            <a:ext cx="6633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 name="Google Shape;37;g1fb2f093e2f_0_46"/>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38" name="Google Shape;38;g1fb2f093e2f_0_46"/>
          <p:cNvSpPr txBox="1">
            <a:spLocks noGrp="1"/>
          </p:cNvSpPr>
          <p:nvPr>
            <p:ph type="ftr" idx="11"/>
          </p:nvPr>
        </p:nvSpPr>
        <p:spPr>
          <a:xfrm>
            <a:off x="2078182" y="6101803"/>
            <a:ext cx="8944500" cy="386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 name="Google Shape;39;g1fb2f093e2f_0_46"/>
          <p:cNvSpPr txBox="1"/>
          <p:nvPr/>
        </p:nvSpPr>
        <p:spPr>
          <a:xfrm>
            <a:off x="1837700" y="6550200"/>
            <a:ext cx="8719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This project has received funding from the European Union’s Horizon 2020 research and innovation programme under grant agreement No 101033740</a:t>
            </a:r>
            <a:endParaRPr sz="8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GC Two Content 1">
  <p:cSld name="TWO_OBJECTS_1">
    <p:spTree>
      <p:nvGrpSpPr>
        <p:cNvPr id="1" name="Shape 40"/>
        <p:cNvGrpSpPr/>
        <p:nvPr/>
      </p:nvGrpSpPr>
      <p:grpSpPr>
        <a:xfrm>
          <a:off x="0" y="0"/>
          <a:ext cx="0" cy="0"/>
          <a:chOff x="0" y="0"/>
          <a:chExt cx="0" cy="0"/>
        </a:xfrm>
      </p:grpSpPr>
      <p:sp>
        <p:nvSpPr>
          <p:cNvPr id="41" name="Google Shape;41;g1fb2f093e2f_0_52"/>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rgbClr val="011855"/>
              </a:buClr>
              <a:buSzPts val="3000"/>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
        <p:nvSpPr>
          <p:cNvPr id="42" name="Google Shape;42;g1fb2f093e2f_0_52"/>
          <p:cNvSpPr txBox="1">
            <a:spLocks noGrp="1"/>
          </p:cNvSpPr>
          <p:nvPr>
            <p:ph type="body" idx="1"/>
          </p:nvPr>
        </p:nvSpPr>
        <p:spPr>
          <a:xfrm>
            <a:off x="2078181" y="1930489"/>
            <a:ext cx="4455600" cy="3880800"/>
          </a:xfrm>
          <a:prstGeom prst="rect">
            <a:avLst/>
          </a:prstGeom>
          <a:noFill/>
          <a:ln>
            <a:noFill/>
          </a:ln>
        </p:spPr>
        <p:txBody>
          <a:bodyPr spcFirstLastPara="1" wrap="square" lIns="91425" tIns="45700" rIns="91425" bIns="45700" anchor="t" anchorCtr="0">
            <a:normAutofit/>
          </a:bodyPr>
          <a:lstStyle>
            <a:lvl1pPr marL="457200" lvl="0" indent="-330200" algn="l" rtl="0">
              <a:lnSpc>
                <a:spcPct val="100000"/>
              </a:lnSpc>
              <a:spcBef>
                <a:spcPts val="1000"/>
              </a:spcBef>
              <a:spcAft>
                <a:spcPts val="0"/>
              </a:spcAft>
              <a:buSzPts val="1600"/>
              <a:buChar char="•"/>
              <a:defRPr sz="1600"/>
            </a:lvl1pPr>
            <a:lvl2pPr marL="914400" lvl="1" indent="-330200" algn="l" rtl="0">
              <a:lnSpc>
                <a:spcPct val="100000"/>
              </a:lnSpc>
              <a:spcBef>
                <a:spcPts val="1000"/>
              </a:spcBef>
              <a:spcAft>
                <a:spcPts val="0"/>
              </a:spcAft>
              <a:buSzPts val="1600"/>
              <a:buChar char="•"/>
              <a:defRPr sz="1600"/>
            </a:lvl2pPr>
            <a:lvl3pPr marL="1371600" lvl="2" indent="-330200" algn="l" rtl="0">
              <a:lnSpc>
                <a:spcPct val="100000"/>
              </a:lnSpc>
              <a:spcBef>
                <a:spcPts val="1000"/>
              </a:spcBef>
              <a:spcAft>
                <a:spcPts val="0"/>
              </a:spcAft>
              <a:buSzPts val="1600"/>
              <a:buChar char="•"/>
              <a:defRPr sz="1600"/>
            </a:lvl3pPr>
            <a:lvl4pPr marL="1828800" lvl="3" indent="-330200" algn="l" rtl="0">
              <a:lnSpc>
                <a:spcPct val="100000"/>
              </a:lnSpc>
              <a:spcBef>
                <a:spcPts val="1000"/>
              </a:spcBef>
              <a:spcAft>
                <a:spcPts val="0"/>
              </a:spcAft>
              <a:buSzPts val="1600"/>
              <a:buChar char="•"/>
              <a:defRPr sz="1600"/>
            </a:lvl4pPr>
            <a:lvl5pPr marL="2286000" lvl="4" indent="-330200" algn="l" rtl="0">
              <a:lnSpc>
                <a:spcPct val="100000"/>
              </a:lnSpc>
              <a:spcBef>
                <a:spcPts val="1000"/>
              </a:spcBef>
              <a:spcAft>
                <a:spcPts val="0"/>
              </a:spcAft>
              <a:buSzPts val="1600"/>
              <a:buChar char="•"/>
              <a:defRPr sz="1600"/>
            </a:lvl5pPr>
            <a:lvl6pPr marL="2743200" lvl="5" indent="-330200" algn="l" rtl="0">
              <a:lnSpc>
                <a:spcPct val="100000"/>
              </a:lnSpc>
              <a:spcBef>
                <a:spcPts val="1000"/>
              </a:spcBef>
              <a:spcAft>
                <a:spcPts val="0"/>
              </a:spcAft>
              <a:buSzPts val="1600"/>
              <a:buFont typeface="Arial"/>
              <a:buChar char="►"/>
              <a:defRPr sz="1600">
                <a:latin typeface="Arial"/>
                <a:ea typeface="Arial"/>
                <a:cs typeface="Arial"/>
                <a:sym typeface="Arial"/>
              </a:defRPr>
            </a:lvl6pPr>
            <a:lvl7pPr marL="3200400" lvl="6" indent="-330200" algn="l" rtl="0">
              <a:lnSpc>
                <a:spcPct val="100000"/>
              </a:lnSpc>
              <a:spcBef>
                <a:spcPts val="1000"/>
              </a:spcBef>
              <a:spcAft>
                <a:spcPts val="0"/>
              </a:spcAft>
              <a:buSzPts val="1600"/>
              <a:buFont typeface="Arial"/>
              <a:buChar char="►"/>
              <a:defRPr sz="1600">
                <a:latin typeface="Arial"/>
                <a:ea typeface="Arial"/>
                <a:cs typeface="Arial"/>
                <a:sym typeface="Arial"/>
              </a:defRPr>
            </a:lvl7pPr>
            <a:lvl8pPr marL="3657600" lvl="7" indent="-330200" algn="l" rtl="0">
              <a:lnSpc>
                <a:spcPct val="100000"/>
              </a:lnSpc>
              <a:spcBef>
                <a:spcPts val="1000"/>
              </a:spcBef>
              <a:spcAft>
                <a:spcPts val="0"/>
              </a:spcAft>
              <a:buSzPts val="1600"/>
              <a:buFont typeface="Arial"/>
              <a:buChar char="►"/>
              <a:defRPr sz="1600">
                <a:latin typeface="Arial"/>
                <a:ea typeface="Arial"/>
                <a:cs typeface="Arial"/>
                <a:sym typeface="Arial"/>
              </a:defRPr>
            </a:lvl8pPr>
            <a:lvl9pPr marL="4114800" lvl="8" indent="-330200" algn="l" rtl="0">
              <a:lnSpc>
                <a:spcPct val="100000"/>
              </a:lnSpc>
              <a:spcBef>
                <a:spcPts val="1000"/>
              </a:spcBef>
              <a:spcAft>
                <a:spcPts val="0"/>
              </a:spcAft>
              <a:buSzPts val="1600"/>
              <a:buFont typeface="Arial"/>
              <a:buChar char="►"/>
              <a:defRPr sz="1600">
                <a:latin typeface="Arial"/>
                <a:ea typeface="Arial"/>
                <a:cs typeface="Arial"/>
                <a:sym typeface="Arial"/>
              </a:defRPr>
            </a:lvl9pPr>
          </a:lstStyle>
          <a:p>
            <a:endParaRPr/>
          </a:p>
        </p:txBody>
      </p:sp>
      <p:sp>
        <p:nvSpPr>
          <p:cNvPr id="43" name="Google Shape;43;g1fb2f093e2f_0_52"/>
          <p:cNvSpPr txBox="1">
            <a:spLocks noGrp="1"/>
          </p:cNvSpPr>
          <p:nvPr>
            <p:ph type="body" idx="2"/>
          </p:nvPr>
        </p:nvSpPr>
        <p:spPr>
          <a:xfrm>
            <a:off x="6666807" y="1930488"/>
            <a:ext cx="4356000" cy="3880800"/>
          </a:xfrm>
          <a:prstGeom prst="rect">
            <a:avLst/>
          </a:prstGeom>
          <a:noFill/>
          <a:ln>
            <a:noFill/>
          </a:ln>
        </p:spPr>
        <p:txBody>
          <a:bodyPr spcFirstLastPara="1" wrap="square" lIns="91425" tIns="45700" rIns="91425" bIns="45700" anchor="t" anchorCtr="0">
            <a:normAutofit/>
          </a:bodyPr>
          <a:lstStyle>
            <a:lvl1pPr marL="457200" lvl="0" indent="-330200" algn="l" rtl="0">
              <a:lnSpc>
                <a:spcPct val="100000"/>
              </a:lnSpc>
              <a:spcBef>
                <a:spcPts val="1000"/>
              </a:spcBef>
              <a:spcAft>
                <a:spcPts val="0"/>
              </a:spcAft>
              <a:buSzPts val="1600"/>
              <a:buChar char="•"/>
              <a:defRPr sz="1600"/>
            </a:lvl1pPr>
            <a:lvl2pPr marL="914400" lvl="1" indent="-330200" algn="l" rtl="0">
              <a:lnSpc>
                <a:spcPct val="100000"/>
              </a:lnSpc>
              <a:spcBef>
                <a:spcPts val="1000"/>
              </a:spcBef>
              <a:spcAft>
                <a:spcPts val="0"/>
              </a:spcAft>
              <a:buSzPts val="1600"/>
              <a:buChar char="•"/>
              <a:defRPr sz="1600"/>
            </a:lvl2pPr>
            <a:lvl3pPr marL="1371600" lvl="2" indent="-330200" algn="l" rtl="0">
              <a:lnSpc>
                <a:spcPct val="100000"/>
              </a:lnSpc>
              <a:spcBef>
                <a:spcPts val="1000"/>
              </a:spcBef>
              <a:spcAft>
                <a:spcPts val="0"/>
              </a:spcAft>
              <a:buSzPts val="1600"/>
              <a:buChar char="•"/>
              <a:defRPr sz="1600"/>
            </a:lvl3pPr>
            <a:lvl4pPr marL="1828800" lvl="3" indent="-330200" algn="l" rtl="0">
              <a:lnSpc>
                <a:spcPct val="100000"/>
              </a:lnSpc>
              <a:spcBef>
                <a:spcPts val="1000"/>
              </a:spcBef>
              <a:spcAft>
                <a:spcPts val="0"/>
              </a:spcAft>
              <a:buSzPts val="1600"/>
              <a:buChar char="•"/>
              <a:defRPr sz="1600"/>
            </a:lvl4pPr>
            <a:lvl5pPr marL="2286000" lvl="4" indent="-330200" algn="l" rtl="0">
              <a:lnSpc>
                <a:spcPct val="100000"/>
              </a:lnSpc>
              <a:spcBef>
                <a:spcPts val="1000"/>
              </a:spcBef>
              <a:spcAft>
                <a:spcPts val="0"/>
              </a:spcAft>
              <a:buSzPts val="1600"/>
              <a:buChar char="•"/>
              <a:defRPr sz="1600"/>
            </a:lvl5pPr>
            <a:lvl6pPr marL="2743200" lvl="5" indent="-330200" algn="l" rtl="0">
              <a:lnSpc>
                <a:spcPct val="100000"/>
              </a:lnSpc>
              <a:spcBef>
                <a:spcPts val="1000"/>
              </a:spcBef>
              <a:spcAft>
                <a:spcPts val="0"/>
              </a:spcAft>
              <a:buSzPts val="1600"/>
              <a:buFont typeface="Arial"/>
              <a:buChar char="►"/>
              <a:defRPr sz="1600">
                <a:latin typeface="Arial"/>
                <a:ea typeface="Arial"/>
                <a:cs typeface="Arial"/>
                <a:sym typeface="Arial"/>
              </a:defRPr>
            </a:lvl6pPr>
            <a:lvl7pPr marL="3200400" lvl="6" indent="-330200" algn="l" rtl="0">
              <a:lnSpc>
                <a:spcPct val="100000"/>
              </a:lnSpc>
              <a:spcBef>
                <a:spcPts val="1000"/>
              </a:spcBef>
              <a:spcAft>
                <a:spcPts val="0"/>
              </a:spcAft>
              <a:buSzPts val="1600"/>
              <a:buFont typeface="Arial"/>
              <a:buChar char="►"/>
              <a:defRPr sz="1600">
                <a:latin typeface="Arial"/>
                <a:ea typeface="Arial"/>
                <a:cs typeface="Arial"/>
                <a:sym typeface="Arial"/>
              </a:defRPr>
            </a:lvl7pPr>
            <a:lvl8pPr marL="3657600" lvl="7" indent="-330200" algn="l" rtl="0">
              <a:lnSpc>
                <a:spcPct val="100000"/>
              </a:lnSpc>
              <a:spcBef>
                <a:spcPts val="1000"/>
              </a:spcBef>
              <a:spcAft>
                <a:spcPts val="0"/>
              </a:spcAft>
              <a:buSzPts val="1600"/>
              <a:buFont typeface="Arial"/>
              <a:buChar char="►"/>
              <a:defRPr sz="1600">
                <a:latin typeface="Arial"/>
                <a:ea typeface="Arial"/>
                <a:cs typeface="Arial"/>
                <a:sym typeface="Arial"/>
              </a:defRPr>
            </a:lvl8pPr>
            <a:lvl9pPr marL="4114800" lvl="8" indent="-330200" algn="l" rtl="0">
              <a:lnSpc>
                <a:spcPct val="100000"/>
              </a:lnSpc>
              <a:spcBef>
                <a:spcPts val="1000"/>
              </a:spcBef>
              <a:spcAft>
                <a:spcPts val="0"/>
              </a:spcAft>
              <a:buSzPts val="1600"/>
              <a:buFont typeface="Arial"/>
              <a:buChar char="►"/>
              <a:defRPr sz="1600">
                <a:latin typeface="Arial"/>
                <a:ea typeface="Arial"/>
                <a:cs typeface="Arial"/>
                <a:sym typeface="Arial"/>
              </a:defRPr>
            </a:lvl9pPr>
          </a:lstStyle>
          <a:p>
            <a:endParaRPr/>
          </a:p>
        </p:txBody>
      </p:sp>
      <p:sp>
        <p:nvSpPr>
          <p:cNvPr id="44" name="Google Shape;44;g1fb2f093e2f_0_52"/>
          <p:cNvSpPr txBox="1">
            <a:spLocks noGrp="1"/>
          </p:cNvSpPr>
          <p:nvPr>
            <p:ph type="dt" idx="10"/>
          </p:nvPr>
        </p:nvSpPr>
        <p:spPr>
          <a:xfrm>
            <a:off x="1262623" y="6101803"/>
            <a:ext cx="6633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 name="Google Shape;45;g1fb2f093e2f_0_52"/>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46" name="Google Shape;46;g1fb2f093e2f_0_52"/>
          <p:cNvSpPr txBox="1">
            <a:spLocks noGrp="1"/>
          </p:cNvSpPr>
          <p:nvPr>
            <p:ph type="ftr" idx="11"/>
          </p:nvPr>
        </p:nvSpPr>
        <p:spPr>
          <a:xfrm>
            <a:off x="2078182" y="6101803"/>
            <a:ext cx="8944500" cy="386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 name="Google Shape;47;g1fb2f093e2f_0_52"/>
          <p:cNvSpPr txBox="1"/>
          <p:nvPr/>
        </p:nvSpPr>
        <p:spPr>
          <a:xfrm>
            <a:off x="1837700" y="6550200"/>
            <a:ext cx="8719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This project has received funding from the European Union’s Horizon 2020 research and innovation programme under grant agreement No 101033740</a:t>
            </a:r>
            <a:endParaRPr sz="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GC Title Only 1">
  <p:cSld name="BGC Title Only_1">
    <p:spTree>
      <p:nvGrpSpPr>
        <p:cNvPr id="1" name="Shape 48"/>
        <p:cNvGrpSpPr/>
        <p:nvPr/>
      </p:nvGrpSpPr>
      <p:grpSpPr>
        <a:xfrm>
          <a:off x="0" y="0"/>
          <a:ext cx="0" cy="0"/>
          <a:chOff x="0" y="0"/>
          <a:chExt cx="0" cy="0"/>
        </a:xfrm>
      </p:grpSpPr>
      <p:sp>
        <p:nvSpPr>
          <p:cNvPr id="49" name="Google Shape;49;g1fb2f093e2f_0_59"/>
          <p:cNvSpPr txBox="1">
            <a:spLocks noGrp="1"/>
          </p:cNvSpPr>
          <p:nvPr>
            <p:ph type="dt" idx="10"/>
          </p:nvPr>
        </p:nvSpPr>
        <p:spPr>
          <a:xfrm>
            <a:off x="1262623" y="6101803"/>
            <a:ext cx="6633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0" name="Google Shape;50;g1fb2f093e2f_0_59"/>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51" name="Google Shape;51;g1fb2f093e2f_0_59"/>
          <p:cNvSpPr txBox="1">
            <a:spLocks noGrp="1"/>
          </p:cNvSpPr>
          <p:nvPr>
            <p:ph type="ftr" idx="11"/>
          </p:nvPr>
        </p:nvSpPr>
        <p:spPr>
          <a:xfrm>
            <a:off x="2078182" y="6101803"/>
            <a:ext cx="8944500" cy="386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 name="Google Shape;52;g1fb2f093e2f_0_59"/>
          <p:cNvSpPr txBox="1">
            <a:spLocks noGrp="1"/>
          </p:cNvSpPr>
          <p:nvPr>
            <p:ph type="title"/>
          </p:nvPr>
        </p:nvSpPr>
        <p:spPr>
          <a:xfrm>
            <a:off x="1262627" y="2768600"/>
            <a:ext cx="5498700" cy="13209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rgbClr val="011855"/>
              </a:buClr>
              <a:buSzPts val="3000"/>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
        <p:nvSpPr>
          <p:cNvPr id="53" name="Google Shape;53;g1fb2f093e2f_0_59"/>
          <p:cNvSpPr txBox="1"/>
          <p:nvPr/>
        </p:nvSpPr>
        <p:spPr>
          <a:xfrm>
            <a:off x="1837700" y="6550200"/>
            <a:ext cx="8719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This project has received funding from the European Union’s Horizon 2020 research and innovation programme under grant agreement No 101033740</a:t>
            </a:r>
            <a:endParaRPr sz="8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GC Two Content 1 1">
  <p:cSld name="TWO_OBJECTS_1_1">
    <p:spTree>
      <p:nvGrpSpPr>
        <p:cNvPr id="1" name="Shape 54"/>
        <p:cNvGrpSpPr/>
        <p:nvPr/>
      </p:nvGrpSpPr>
      <p:grpSpPr>
        <a:xfrm>
          <a:off x="0" y="0"/>
          <a:ext cx="0" cy="0"/>
          <a:chOff x="0" y="0"/>
          <a:chExt cx="0" cy="0"/>
        </a:xfrm>
      </p:grpSpPr>
      <p:sp>
        <p:nvSpPr>
          <p:cNvPr id="55" name="Google Shape;55;g2139d03904a_0_120"/>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rgbClr val="011855"/>
              </a:buClr>
              <a:buSzPts val="3000"/>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
        <p:nvSpPr>
          <p:cNvPr id="56" name="Google Shape;56;g2139d03904a_0_120"/>
          <p:cNvSpPr txBox="1">
            <a:spLocks noGrp="1"/>
          </p:cNvSpPr>
          <p:nvPr>
            <p:ph type="body" idx="1"/>
          </p:nvPr>
        </p:nvSpPr>
        <p:spPr>
          <a:xfrm>
            <a:off x="2078181" y="1930489"/>
            <a:ext cx="4455600" cy="3880800"/>
          </a:xfrm>
          <a:prstGeom prst="rect">
            <a:avLst/>
          </a:prstGeom>
          <a:noFill/>
          <a:ln>
            <a:noFill/>
          </a:ln>
        </p:spPr>
        <p:txBody>
          <a:bodyPr spcFirstLastPara="1" wrap="square" lIns="91425" tIns="45700" rIns="91425" bIns="45700" anchor="t" anchorCtr="0">
            <a:normAutofit/>
          </a:bodyPr>
          <a:lstStyle>
            <a:lvl1pPr marL="457200" lvl="0" indent="-330200" algn="l" rtl="0">
              <a:lnSpc>
                <a:spcPct val="100000"/>
              </a:lnSpc>
              <a:spcBef>
                <a:spcPts val="1000"/>
              </a:spcBef>
              <a:spcAft>
                <a:spcPts val="0"/>
              </a:spcAft>
              <a:buSzPts val="1600"/>
              <a:buChar char="•"/>
              <a:defRPr sz="1600"/>
            </a:lvl1pPr>
            <a:lvl2pPr marL="914400" lvl="1" indent="-330200" algn="l" rtl="0">
              <a:lnSpc>
                <a:spcPct val="100000"/>
              </a:lnSpc>
              <a:spcBef>
                <a:spcPts val="1000"/>
              </a:spcBef>
              <a:spcAft>
                <a:spcPts val="0"/>
              </a:spcAft>
              <a:buSzPts val="1600"/>
              <a:buChar char="•"/>
              <a:defRPr sz="1600"/>
            </a:lvl2pPr>
            <a:lvl3pPr marL="1371600" lvl="2" indent="-330200" algn="l" rtl="0">
              <a:lnSpc>
                <a:spcPct val="100000"/>
              </a:lnSpc>
              <a:spcBef>
                <a:spcPts val="1000"/>
              </a:spcBef>
              <a:spcAft>
                <a:spcPts val="0"/>
              </a:spcAft>
              <a:buSzPts val="1600"/>
              <a:buChar char="•"/>
              <a:defRPr sz="1600"/>
            </a:lvl3pPr>
            <a:lvl4pPr marL="1828800" lvl="3" indent="-330200" algn="l" rtl="0">
              <a:lnSpc>
                <a:spcPct val="100000"/>
              </a:lnSpc>
              <a:spcBef>
                <a:spcPts val="1000"/>
              </a:spcBef>
              <a:spcAft>
                <a:spcPts val="0"/>
              </a:spcAft>
              <a:buSzPts val="1600"/>
              <a:buChar char="•"/>
              <a:defRPr sz="1600"/>
            </a:lvl4pPr>
            <a:lvl5pPr marL="2286000" lvl="4" indent="-330200" algn="l" rtl="0">
              <a:lnSpc>
                <a:spcPct val="100000"/>
              </a:lnSpc>
              <a:spcBef>
                <a:spcPts val="1000"/>
              </a:spcBef>
              <a:spcAft>
                <a:spcPts val="0"/>
              </a:spcAft>
              <a:buSzPts val="1600"/>
              <a:buChar char="•"/>
              <a:defRPr sz="1600"/>
            </a:lvl5pPr>
            <a:lvl6pPr marL="2743200" lvl="5" indent="-330200" algn="l" rtl="0">
              <a:lnSpc>
                <a:spcPct val="100000"/>
              </a:lnSpc>
              <a:spcBef>
                <a:spcPts val="1000"/>
              </a:spcBef>
              <a:spcAft>
                <a:spcPts val="0"/>
              </a:spcAft>
              <a:buSzPts val="1600"/>
              <a:buFont typeface="Arial"/>
              <a:buChar char="►"/>
              <a:defRPr sz="1600">
                <a:latin typeface="Arial"/>
                <a:ea typeface="Arial"/>
                <a:cs typeface="Arial"/>
                <a:sym typeface="Arial"/>
              </a:defRPr>
            </a:lvl6pPr>
            <a:lvl7pPr marL="3200400" lvl="6" indent="-330200" algn="l" rtl="0">
              <a:lnSpc>
                <a:spcPct val="100000"/>
              </a:lnSpc>
              <a:spcBef>
                <a:spcPts val="1000"/>
              </a:spcBef>
              <a:spcAft>
                <a:spcPts val="0"/>
              </a:spcAft>
              <a:buSzPts val="1600"/>
              <a:buFont typeface="Arial"/>
              <a:buChar char="►"/>
              <a:defRPr sz="1600">
                <a:latin typeface="Arial"/>
                <a:ea typeface="Arial"/>
                <a:cs typeface="Arial"/>
                <a:sym typeface="Arial"/>
              </a:defRPr>
            </a:lvl7pPr>
            <a:lvl8pPr marL="3657600" lvl="7" indent="-330200" algn="l" rtl="0">
              <a:lnSpc>
                <a:spcPct val="100000"/>
              </a:lnSpc>
              <a:spcBef>
                <a:spcPts val="1000"/>
              </a:spcBef>
              <a:spcAft>
                <a:spcPts val="0"/>
              </a:spcAft>
              <a:buSzPts val="1600"/>
              <a:buFont typeface="Arial"/>
              <a:buChar char="►"/>
              <a:defRPr sz="1600">
                <a:latin typeface="Arial"/>
                <a:ea typeface="Arial"/>
                <a:cs typeface="Arial"/>
                <a:sym typeface="Arial"/>
              </a:defRPr>
            </a:lvl8pPr>
            <a:lvl9pPr marL="4114800" lvl="8" indent="-330200" algn="l" rtl="0">
              <a:lnSpc>
                <a:spcPct val="100000"/>
              </a:lnSpc>
              <a:spcBef>
                <a:spcPts val="1000"/>
              </a:spcBef>
              <a:spcAft>
                <a:spcPts val="0"/>
              </a:spcAft>
              <a:buSzPts val="1600"/>
              <a:buFont typeface="Arial"/>
              <a:buChar char="►"/>
              <a:defRPr sz="1600">
                <a:latin typeface="Arial"/>
                <a:ea typeface="Arial"/>
                <a:cs typeface="Arial"/>
                <a:sym typeface="Arial"/>
              </a:defRPr>
            </a:lvl9pPr>
          </a:lstStyle>
          <a:p>
            <a:endParaRPr/>
          </a:p>
        </p:txBody>
      </p:sp>
      <p:sp>
        <p:nvSpPr>
          <p:cNvPr id="57" name="Google Shape;57;g2139d03904a_0_120"/>
          <p:cNvSpPr txBox="1">
            <a:spLocks noGrp="1"/>
          </p:cNvSpPr>
          <p:nvPr>
            <p:ph type="body" idx="2"/>
          </p:nvPr>
        </p:nvSpPr>
        <p:spPr>
          <a:xfrm>
            <a:off x="6666807" y="1930488"/>
            <a:ext cx="4356000" cy="3880800"/>
          </a:xfrm>
          <a:prstGeom prst="rect">
            <a:avLst/>
          </a:prstGeom>
          <a:noFill/>
          <a:ln>
            <a:noFill/>
          </a:ln>
        </p:spPr>
        <p:txBody>
          <a:bodyPr spcFirstLastPara="1" wrap="square" lIns="91425" tIns="45700" rIns="91425" bIns="45700" anchor="t" anchorCtr="0">
            <a:normAutofit/>
          </a:bodyPr>
          <a:lstStyle>
            <a:lvl1pPr marL="457200" lvl="0" indent="-330200" algn="l" rtl="0">
              <a:lnSpc>
                <a:spcPct val="100000"/>
              </a:lnSpc>
              <a:spcBef>
                <a:spcPts val="1000"/>
              </a:spcBef>
              <a:spcAft>
                <a:spcPts val="0"/>
              </a:spcAft>
              <a:buSzPts val="1600"/>
              <a:buChar char="•"/>
              <a:defRPr sz="1600"/>
            </a:lvl1pPr>
            <a:lvl2pPr marL="914400" lvl="1" indent="-330200" algn="l" rtl="0">
              <a:lnSpc>
                <a:spcPct val="100000"/>
              </a:lnSpc>
              <a:spcBef>
                <a:spcPts val="1000"/>
              </a:spcBef>
              <a:spcAft>
                <a:spcPts val="0"/>
              </a:spcAft>
              <a:buSzPts val="1600"/>
              <a:buChar char="•"/>
              <a:defRPr sz="1600"/>
            </a:lvl2pPr>
            <a:lvl3pPr marL="1371600" lvl="2" indent="-330200" algn="l" rtl="0">
              <a:lnSpc>
                <a:spcPct val="100000"/>
              </a:lnSpc>
              <a:spcBef>
                <a:spcPts val="1000"/>
              </a:spcBef>
              <a:spcAft>
                <a:spcPts val="0"/>
              </a:spcAft>
              <a:buSzPts val="1600"/>
              <a:buChar char="•"/>
              <a:defRPr sz="1600"/>
            </a:lvl3pPr>
            <a:lvl4pPr marL="1828800" lvl="3" indent="-330200" algn="l" rtl="0">
              <a:lnSpc>
                <a:spcPct val="100000"/>
              </a:lnSpc>
              <a:spcBef>
                <a:spcPts val="1000"/>
              </a:spcBef>
              <a:spcAft>
                <a:spcPts val="0"/>
              </a:spcAft>
              <a:buSzPts val="1600"/>
              <a:buChar char="•"/>
              <a:defRPr sz="1600"/>
            </a:lvl4pPr>
            <a:lvl5pPr marL="2286000" lvl="4" indent="-330200" algn="l" rtl="0">
              <a:lnSpc>
                <a:spcPct val="100000"/>
              </a:lnSpc>
              <a:spcBef>
                <a:spcPts val="1000"/>
              </a:spcBef>
              <a:spcAft>
                <a:spcPts val="0"/>
              </a:spcAft>
              <a:buSzPts val="1600"/>
              <a:buChar char="•"/>
              <a:defRPr sz="1600"/>
            </a:lvl5pPr>
            <a:lvl6pPr marL="2743200" lvl="5" indent="-330200" algn="l" rtl="0">
              <a:lnSpc>
                <a:spcPct val="100000"/>
              </a:lnSpc>
              <a:spcBef>
                <a:spcPts val="1000"/>
              </a:spcBef>
              <a:spcAft>
                <a:spcPts val="0"/>
              </a:spcAft>
              <a:buSzPts val="1600"/>
              <a:buFont typeface="Arial"/>
              <a:buChar char="►"/>
              <a:defRPr sz="1600">
                <a:latin typeface="Arial"/>
                <a:ea typeface="Arial"/>
                <a:cs typeface="Arial"/>
                <a:sym typeface="Arial"/>
              </a:defRPr>
            </a:lvl6pPr>
            <a:lvl7pPr marL="3200400" lvl="6" indent="-330200" algn="l" rtl="0">
              <a:lnSpc>
                <a:spcPct val="100000"/>
              </a:lnSpc>
              <a:spcBef>
                <a:spcPts val="1000"/>
              </a:spcBef>
              <a:spcAft>
                <a:spcPts val="0"/>
              </a:spcAft>
              <a:buSzPts val="1600"/>
              <a:buFont typeface="Arial"/>
              <a:buChar char="►"/>
              <a:defRPr sz="1600">
                <a:latin typeface="Arial"/>
                <a:ea typeface="Arial"/>
                <a:cs typeface="Arial"/>
                <a:sym typeface="Arial"/>
              </a:defRPr>
            </a:lvl7pPr>
            <a:lvl8pPr marL="3657600" lvl="7" indent="-330200" algn="l" rtl="0">
              <a:lnSpc>
                <a:spcPct val="100000"/>
              </a:lnSpc>
              <a:spcBef>
                <a:spcPts val="1000"/>
              </a:spcBef>
              <a:spcAft>
                <a:spcPts val="0"/>
              </a:spcAft>
              <a:buSzPts val="1600"/>
              <a:buFont typeface="Arial"/>
              <a:buChar char="►"/>
              <a:defRPr sz="1600">
                <a:latin typeface="Arial"/>
                <a:ea typeface="Arial"/>
                <a:cs typeface="Arial"/>
                <a:sym typeface="Arial"/>
              </a:defRPr>
            </a:lvl8pPr>
            <a:lvl9pPr marL="4114800" lvl="8" indent="-330200" algn="l" rtl="0">
              <a:lnSpc>
                <a:spcPct val="100000"/>
              </a:lnSpc>
              <a:spcBef>
                <a:spcPts val="1000"/>
              </a:spcBef>
              <a:spcAft>
                <a:spcPts val="0"/>
              </a:spcAft>
              <a:buSzPts val="1600"/>
              <a:buFont typeface="Arial"/>
              <a:buChar char="►"/>
              <a:defRPr sz="1600">
                <a:latin typeface="Arial"/>
                <a:ea typeface="Arial"/>
                <a:cs typeface="Arial"/>
                <a:sym typeface="Arial"/>
              </a:defRPr>
            </a:lvl9pPr>
          </a:lstStyle>
          <a:p>
            <a:endParaRPr/>
          </a:p>
        </p:txBody>
      </p:sp>
      <p:sp>
        <p:nvSpPr>
          <p:cNvPr id="58" name="Google Shape;58;g2139d03904a_0_120"/>
          <p:cNvSpPr txBox="1">
            <a:spLocks noGrp="1"/>
          </p:cNvSpPr>
          <p:nvPr>
            <p:ph type="dt" idx="10"/>
          </p:nvPr>
        </p:nvSpPr>
        <p:spPr>
          <a:xfrm>
            <a:off x="1262623" y="6101803"/>
            <a:ext cx="6633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 name="Google Shape;59;g2139d03904a_0_120"/>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60" name="Google Shape;60;g2139d03904a_0_120"/>
          <p:cNvSpPr txBox="1">
            <a:spLocks noGrp="1"/>
          </p:cNvSpPr>
          <p:nvPr>
            <p:ph type="ftr" idx="11"/>
          </p:nvPr>
        </p:nvSpPr>
        <p:spPr>
          <a:xfrm>
            <a:off x="2078182" y="6101803"/>
            <a:ext cx="8944500" cy="386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g2139d03904a_0_120"/>
          <p:cNvSpPr txBox="1"/>
          <p:nvPr/>
        </p:nvSpPr>
        <p:spPr>
          <a:xfrm>
            <a:off x="1837700" y="6550200"/>
            <a:ext cx="8719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This project has received funding from the European Union’s Horizon 2020 research and innovation programme under grant agreement No 101033740</a:t>
            </a:r>
            <a:endParaRPr sz="8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ollow us">
  <p:cSld name="Follow us">
    <p:spTree>
      <p:nvGrpSpPr>
        <p:cNvPr id="1" name="Shape 68"/>
        <p:cNvGrpSpPr/>
        <p:nvPr/>
      </p:nvGrpSpPr>
      <p:grpSpPr>
        <a:xfrm>
          <a:off x="0" y="0"/>
          <a:ext cx="0" cy="0"/>
          <a:chOff x="0" y="0"/>
          <a:chExt cx="0" cy="0"/>
        </a:xfrm>
      </p:grpSpPr>
      <p:pic>
        <p:nvPicPr>
          <p:cNvPr id="69" name="Google Shape;69;p21"/>
          <p:cNvPicPr preferRelativeResize="0"/>
          <p:nvPr/>
        </p:nvPicPr>
        <p:blipFill rotWithShape="1">
          <a:blip r:embed="rId2">
            <a:alphaModFix/>
          </a:blip>
          <a:srcRect/>
          <a:stretch/>
        </p:blipFill>
        <p:spPr>
          <a:xfrm>
            <a:off x="9508958" y="603623"/>
            <a:ext cx="2408230" cy="1432995"/>
          </a:xfrm>
          <a:prstGeom prst="rect">
            <a:avLst/>
          </a:prstGeom>
          <a:noFill/>
          <a:ln>
            <a:noFill/>
          </a:ln>
        </p:spPr>
      </p:pic>
      <p:pic>
        <p:nvPicPr>
          <p:cNvPr id="70" name="Google Shape;70;p21" descr="A picture containing flower, sunflower&#10;&#10;Description automatically generated"/>
          <p:cNvPicPr preferRelativeResize="0"/>
          <p:nvPr/>
        </p:nvPicPr>
        <p:blipFill rotWithShape="1">
          <a:blip r:embed="rId3">
            <a:alphaModFix/>
          </a:blip>
          <a:srcRect/>
          <a:stretch/>
        </p:blipFill>
        <p:spPr>
          <a:xfrm>
            <a:off x="637308" y="6080547"/>
            <a:ext cx="611459" cy="407639"/>
          </a:xfrm>
          <a:prstGeom prst="rect">
            <a:avLst/>
          </a:prstGeom>
          <a:noFill/>
          <a:ln>
            <a:noFill/>
          </a:ln>
        </p:spPr>
      </p:pic>
      <p:sp>
        <p:nvSpPr>
          <p:cNvPr id="71" name="Google Shape;71;p21"/>
          <p:cNvSpPr txBox="1"/>
          <p:nvPr/>
        </p:nvSpPr>
        <p:spPr>
          <a:xfrm>
            <a:off x="1248767" y="6130422"/>
            <a:ext cx="1063843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This project has received funding from the European Union’s Horizon 2020 research and innovation programme under grant agreement No </a:t>
            </a:r>
            <a:r>
              <a:rPr lang="en-US" sz="1200" b="0" i="0" u="none" strike="noStrike" cap="none">
                <a:solidFill>
                  <a:schemeClr val="dk1"/>
                </a:solidFill>
                <a:latin typeface="Calibri"/>
                <a:ea typeface="Calibri"/>
                <a:cs typeface="Calibri"/>
                <a:sym typeface="Calibri"/>
              </a:rPr>
              <a:t>101033740</a:t>
            </a:r>
            <a:endParaRPr sz="1400" b="0" i="0" u="none" strike="noStrike" cap="none">
              <a:solidFill>
                <a:srgbClr val="000000"/>
              </a:solidFill>
              <a:latin typeface="Arial"/>
              <a:ea typeface="Arial"/>
              <a:cs typeface="Arial"/>
              <a:sym typeface="Arial"/>
            </a:endParaRPr>
          </a:p>
        </p:txBody>
      </p:sp>
      <p:sp>
        <p:nvSpPr>
          <p:cNvPr id="72" name="Google Shape;72;p21"/>
          <p:cNvSpPr/>
          <p:nvPr/>
        </p:nvSpPr>
        <p:spPr>
          <a:xfrm>
            <a:off x="6270441" y="3117290"/>
            <a:ext cx="143617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222222"/>
                </a:solidFill>
                <a:latin typeface="Arial"/>
                <a:ea typeface="Arial"/>
                <a:cs typeface="Arial"/>
                <a:sym typeface="Arial"/>
              </a:rPr>
              <a:t>Follow us</a:t>
            </a:r>
            <a:endParaRPr sz="1800" b="0" i="0" u="none" strike="noStrike" cap="none">
              <a:solidFill>
                <a:schemeClr val="dk1"/>
              </a:solidFill>
              <a:latin typeface="Arial"/>
              <a:ea typeface="Arial"/>
              <a:cs typeface="Arial"/>
              <a:sym typeface="Arial"/>
            </a:endParaRPr>
          </a:p>
        </p:txBody>
      </p:sp>
      <p:sp>
        <p:nvSpPr>
          <p:cNvPr id="73" name="Google Shape;73;p21"/>
          <p:cNvSpPr/>
          <p:nvPr/>
        </p:nvSpPr>
        <p:spPr>
          <a:xfrm>
            <a:off x="7046058" y="3738472"/>
            <a:ext cx="3466012"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sng" strike="noStrike" cap="none">
                <a:solidFill>
                  <a:schemeClr val="hlink"/>
                </a:solidFill>
                <a:latin typeface="Arial"/>
                <a:ea typeface="Arial"/>
                <a:cs typeface="Arial"/>
                <a:sym typeface="Arial"/>
                <a:hlinkClick r:id="rId4"/>
              </a:rPr>
              <a:t>https://twitter.com/BusGoCircular</a:t>
            </a:r>
            <a:endParaRPr sz="1600" b="0" i="0" u="none" strike="noStrike" cap="none">
              <a:solidFill>
                <a:srgbClr val="34B781"/>
              </a:solidFill>
              <a:latin typeface="Arial"/>
              <a:ea typeface="Arial"/>
              <a:cs typeface="Arial"/>
              <a:sym typeface="Arial"/>
            </a:endParaRPr>
          </a:p>
        </p:txBody>
      </p:sp>
      <p:sp>
        <p:nvSpPr>
          <p:cNvPr id="74" name="Google Shape;74;p21"/>
          <p:cNvSpPr txBox="1"/>
          <p:nvPr/>
        </p:nvSpPr>
        <p:spPr>
          <a:xfrm>
            <a:off x="6988529" y="4421904"/>
            <a:ext cx="5040858"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sng" strike="noStrike" cap="none">
                <a:solidFill>
                  <a:schemeClr val="hlink"/>
                </a:solidFill>
                <a:latin typeface="Arial"/>
                <a:ea typeface="Arial"/>
                <a:cs typeface="Arial"/>
                <a:sym typeface="Arial"/>
                <a:hlinkClick r:id="rId5"/>
              </a:rPr>
              <a:t>https://www.linkedin.com/company/busgocircular</a:t>
            </a:r>
            <a:endParaRPr sz="1600" b="0" i="0" u="none" strike="noStrike" cap="none">
              <a:solidFill>
                <a:srgbClr val="34B781"/>
              </a:solidFill>
              <a:latin typeface="Arial"/>
              <a:ea typeface="Arial"/>
              <a:cs typeface="Arial"/>
              <a:sym typeface="Arial"/>
            </a:endParaRPr>
          </a:p>
        </p:txBody>
      </p:sp>
      <p:pic>
        <p:nvPicPr>
          <p:cNvPr id="75" name="Google Shape;75;p21" descr="twitter facebook linkedin icons | Multiple social media accounts,  Marketing, Marketing strategy social media"/>
          <p:cNvPicPr preferRelativeResize="0"/>
          <p:nvPr/>
        </p:nvPicPr>
        <p:blipFill rotWithShape="1">
          <a:blip r:embed="rId6">
            <a:alphaModFix/>
          </a:blip>
          <a:srcRect l="32747" r="34334" b="15845"/>
          <a:stretch/>
        </p:blipFill>
        <p:spPr>
          <a:xfrm>
            <a:off x="6399673" y="3553046"/>
            <a:ext cx="549337" cy="664121"/>
          </a:xfrm>
          <a:prstGeom prst="rect">
            <a:avLst/>
          </a:prstGeom>
          <a:noFill/>
          <a:ln>
            <a:noFill/>
          </a:ln>
        </p:spPr>
      </p:pic>
      <p:pic>
        <p:nvPicPr>
          <p:cNvPr id="76" name="Google Shape;76;p21" descr="twitter facebook linkedin icons | Multiple social media accounts,  Marketing, Marketing strategy social media"/>
          <p:cNvPicPr preferRelativeResize="0"/>
          <p:nvPr/>
        </p:nvPicPr>
        <p:blipFill rotWithShape="1">
          <a:blip r:embed="rId6">
            <a:alphaModFix/>
          </a:blip>
          <a:srcRect l="65666" t="14328" b="16636"/>
          <a:stretch/>
        </p:blipFill>
        <p:spPr>
          <a:xfrm>
            <a:off x="6415573" y="4279770"/>
            <a:ext cx="572956" cy="544800"/>
          </a:xfrm>
          <a:prstGeom prst="rect">
            <a:avLst/>
          </a:prstGeom>
          <a:noFill/>
          <a:ln>
            <a:noFill/>
          </a:ln>
        </p:spPr>
      </p:pic>
      <p:sp>
        <p:nvSpPr>
          <p:cNvPr id="77" name="Google Shape;77;p21"/>
          <p:cNvSpPr/>
          <p:nvPr/>
        </p:nvSpPr>
        <p:spPr>
          <a:xfrm>
            <a:off x="6567983" y="1985588"/>
            <a:ext cx="2603598"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34B781"/>
                </a:solidFill>
                <a:latin typeface="Arial"/>
                <a:ea typeface="Arial"/>
                <a:cs typeface="Arial"/>
                <a:sym typeface="Arial"/>
              </a:rPr>
              <a:t>https://busgocircular.eu/</a:t>
            </a:r>
            <a:endParaRPr sz="1400" b="0" i="0" u="none" strike="noStrike" cap="none">
              <a:solidFill>
                <a:srgbClr val="000000"/>
              </a:solidFill>
              <a:latin typeface="Arial"/>
              <a:ea typeface="Arial"/>
              <a:cs typeface="Arial"/>
              <a:sym typeface="Arial"/>
            </a:endParaRPr>
          </a:p>
        </p:txBody>
      </p:sp>
      <p:sp>
        <p:nvSpPr>
          <p:cNvPr id="78" name="Google Shape;78;p21"/>
          <p:cNvSpPr txBox="1">
            <a:spLocks noGrp="1"/>
          </p:cNvSpPr>
          <p:nvPr>
            <p:ph type="title"/>
          </p:nvPr>
        </p:nvSpPr>
        <p:spPr>
          <a:xfrm>
            <a:off x="838200" y="365125"/>
            <a:ext cx="5020159"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34B781"/>
              </a:buClr>
              <a:buSzPts val="4400"/>
              <a:buFont typeface="Arial"/>
              <a:buNone/>
              <a:defRPr b="0" i="0">
                <a:solidFill>
                  <a:srgbClr val="34B78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1"/>
          <p:cNvSpPr txBox="1">
            <a:spLocks noGrp="1"/>
          </p:cNvSpPr>
          <p:nvPr>
            <p:ph type="body" idx="1"/>
          </p:nvPr>
        </p:nvSpPr>
        <p:spPr>
          <a:xfrm>
            <a:off x="838200" y="1860550"/>
            <a:ext cx="5019675" cy="392394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011855"/>
              </a:buClr>
              <a:buSzPts val="2800"/>
              <a:buNone/>
              <a:defRPr>
                <a:solidFill>
                  <a:srgbClr val="011855"/>
                </a:solidFill>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0" name="Google Shape;80;p21"/>
          <p:cNvPicPr preferRelativeResize="0"/>
          <p:nvPr/>
        </p:nvPicPr>
        <p:blipFill rotWithShape="1">
          <a:blip r:embed="rId7">
            <a:alphaModFix/>
          </a:blip>
          <a:srcRect/>
          <a:stretch/>
        </p:blipFill>
        <p:spPr>
          <a:xfrm>
            <a:off x="6391293" y="4929865"/>
            <a:ext cx="654765" cy="654765"/>
          </a:xfrm>
          <a:prstGeom prst="rect">
            <a:avLst/>
          </a:prstGeom>
          <a:noFill/>
          <a:ln>
            <a:noFill/>
          </a:ln>
        </p:spPr>
      </p:pic>
      <p:sp>
        <p:nvSpPr>
          <p:cNvPr id="81" name="Google Shape;81;p21"/>
          <p:cNvSpPr/>
          <p:nvPr/>
        </p:nvSpPr>
        <p:spPr>
          <a:xfrm>
            <a:off x="7054438" y="4901371"/>
            <a:ext cx="3724398"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rgbClr val="34B781"/>
                </a:solidFill>
                <a:latin typeface="Arial"/>
                <a:ea typeface="Arial"/>
                <a:cs typeface="Arial"/>
                <a:sym typeface="Arial"/>
              </a:rPr>
              <a:t>https://www.youtube.com/channel/UCXu4Rjs5WDXBE-yqda5kt5A</a:t>
            </a:r>
            <a:endParaRPr sz="1400" b="0" i="0" u="none" strike="noStrike" cap="none">
              <a:solidFill>
                <a:srgbClr val="000000"/>
              </a:solidFill>
              <a:latin typeface="Arial"/>
              <a:ea typeface="Arial"/>
              <a:cs typeface="Arial"/>
              <a:sym typeface="Arial"/>
            </a:endParaRPr>
          </a:p>
        </p:txBody>
      </p:sp>
      <p:pic>
        <p:nvPicPr>
          <p:cNvPr id="82" name="Google Shape;82;p21"/>
          <p:cNvPicPr preferRelativeResize="0"/>
          <p:nvPr/>
        </p:nvPicPr>
        <p:blipFill rotWithShape="1">
          <a:blip r:embed="rId8">
            <a:alphaModFix/>
          </a:blip>
          <a:srcRect/>
          <a:stretch/>
        </p:blipFill>
        <p:spPr>
          <a:xfrm>
            <a:off x="6824899" y="232794"/>
            <a:ext cx="1717035" cy="171703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CG Partners">
  <p:cSld name="1_BCG Partners">
    <p:spTree>
      <p:nvGrpSpPr>
        <p:cNvPr id="1" name="Shape 83"/>
        <p:cNvGrpSpPr/>
        <p:nvPr/>
      </p:nvGrpSpPr>
      <p:grpSpPr>
        <a:xfrm>
          <a:off x="0" y="0"/>
          <a:ext cx="0" cy="0"/>
          <a:chOff x="0" y="0"/>
          <a:chExt cx="0" cy="0"/>
        </a:xfrm>
      </p:grpSpPr>
      <p:pic>
        <p:nvPicPr>
          <p:cNvPr id="84" name="Google Shape;84;p22"/>
          <p:cNvPicPr preferRelativeResize="0"/>
          <p:nvPr/>
        </p:nvPicPr>
        <p:blipFill rotWithShape="1">
          <a:blip r:embed="rId2">
            <a:alphaModFix/>
          </a:blip>
          <a:srcRect/>
          <a:stretch/>
        </p:blipFill>
        <p:spPr>
          <a:xfrm>
            <a:off x="9508958" y="603623"/>
            <a:ext cx="2408230" cy="1432995"/>
          </a:xfrm>
          <a:prstGeom prst="rect">
            <a:avLst/>
          </a:prstGeom>
          <a:noFill/>
          <a:ln>
            <a:noFill/>
          </a:ln>
        </p:spPr>
      </p:pic>
      <p:pic>
        <p:nvPicPr>
          <p:cNvPr id="85" name="Google Shape;85;p22" descr="A picture containing flower, sunflower&#10;&#10;Description automatically generated"/>
          <p:cNvPicPr preferRelativeResize="0"/>
          <p:nvPr/>
        </p:nvPicPr>
        <p:blipFill rotWithShape="1">
          <a:blip r:embed="rId3">
            <a:alphaModFix/>
          </a:blip>
          <a:srcRect/>
          <a:stretch/>
        </p:blipFill>
        <p:spPr>
          <a:xfrm>
            <a:off x="637308" y="6080547"/>
            <a:ext cx="611459" cy="407639"/>
          </a:xfrm>
          <a:prstGeom prst="rect">
            <a:avLst/>
          </a:prstGeom>
          <a:noFill/>
          <a:ln>
            <a:noFill/>
          </a:ln>
        </p:spPr>
      </p:pic>
      <p:sp>
        <p:nvSpPr>
          <p:cNvPr id="86" name="Google Shape;86;p22"/>
          <p:cNvSpPr txBox="1"/>
          <p:nvPr/>
        </p:nvSpPr>
        <p:spPr>
          <a:xfrm>
            <a:off x="1248767" y="6130422"/>
            <a:ext cx="1063843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This project has received funding from the European Union’s Horizon 2020 research and innovation programme under grant agreement No </a:t>
            </a:r>
            <a:r>
              <a:rPr lang="en-US" sz="1200" b="0" i="0" u="none" strike="noStrike" cap="none">
                <a:solidFill>
                  <a:schemeClr val="dk1"/>
                </a:solidFill>
                <a:latin typeface="Calibri"/>
                <a:ea typeface="Calibri"/>
                <a:cs typeface="Calibri"/>
                <a:sym typeface="Calibri"/>
              </a:rPr>
              <a:t>101033740</a:t>
            </a:r>
            <a:endParaRPr sz="1400" b="0" i="0" u="none" strike="noStrike" cap="none">
              <a:solidFill>
                <a:srgbClr val="000000"/>
              </a:solidFill>
              <a:latin typeface="Arial"/>
              <a:ea typeface="Arial"/>
              <a:cs typeface="Arial"/>
              <a:sym typeface="Arial"/>
            </a:endParaRPr>
          </a:p>
        </p:txBody>
      </p:sp>
      <p:sp>
        <p:nvSpPr>
          <p:cNvPr id="87" name="Google Shape;87;p22"/>
          <p:cNvSpPr/>
          <p:nvPr/>
        </p:nvSpPr>
        <p:spPr>
          <a:xfrm>
            <a:off x="6345679" y="1874660"/>
            <a:ext cx="143617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222222"/>
                </a:solidFill>
                <a:latin typeface="Arial"/>
                <a:ea typeface="Arial"/>
                <a:cs typeface="Arial"/>
                <a:sym typeface="Arial"/>
              </a:rPr>
              <a:t>Partners</a:t>
            </a:r>
            <a:endParaRPr sz="1800" b="0" i="0" u="none" strike="noStrike" cap="none">
              <a:solidFill>
                <a:schemeClr val="dk1"/>
              </a:solidFill>
              <a:latin typeface="Arial"/>
              <a:ea typeface="Arial"/>
              <a:cs typeface="Arial"/>
              <a:sym typeface="Arial"/>
            </a:endParaRPr>
          </a:p>
        </p:txBody>
      </p:sp>
      <p:grpSp>
        <p:nvGrpSpPr>
          <p:cNvPr id="88" name="Google Shape;88;p22"/>
          <p:cNvGrpSpPr/>
          <p:nvPr/>
        </p:nvGrpSpPr>
        <p:grpSpPr>
          <a:xfrm>
            <a:off x="6216164" y="2508519"/>
            <a:ext cx="5334484" cy="2858356"/>
            <a:chOff x="6368564" y="2806568"/>
            <a:chExt cx="5334484" cy="2858356"/>
          </a:xfrm>
        </p:grpSpPr>
        <p:pic>
          <p:nvPicPr>
            <p:cNvPr id="89" name="Google Shape;89;p22"/>
            <p:cNvPicPr preferRelativeResize="0"/>
            <p:nvPr/>
          </p:nvPicPr>
          <p:blipFill rotWithShape="1">
            <a:blip r:embed="rId4">
              <a:alphaModFix/>
            </a:blip>
            <a:srcRect/>
            <a:stretch/>
          </p:blipFill>
          <p:spPr>
            <a:xfrm>
              <a:off x="6495769" y="2941707"/>
              <a:ext cx="1080185" cy="336151"/>
            </a:xfrm>
            <a:prstGeom prst="rect">
              <a:avLst/>
            </a:prstGeom>
            <a:noFill/>
            <a:ln>
              <a:noFill/>
            </a:ln>
          </p:spPr>
        </p:pic>
        <p:pic>
          <p:nvPicPr>
            <p:cNvPr id="90" name="Google Shape;90;p22"/>
            <p:cNvPicPr preferRelativeResize="0"/>
            <p:nvPr/>
          </p:nvPicPr>
          <p:blipFill rotWithShape="1">
            <a:blip r:embed="rId5">
              <a:alphaModFix/>
            </a:blip>
            <a:srcRect l="25379" t="17347" r="26556" b="17737"/>
            <a:stretch/>
          </p:blipFill>
          <p:spPr>
            <a:xfrm>
              <a:off x="6508355" y="4069344"/>
              <a:ext cx="1055012" cy="1006858"/>
            </a:xfrm>
            <a:prstGeom prst="rect">
              <a:avLst/>
            </a:prstGeom>
            <a:noFill/>
            <a:ln>
              <a:noFill/>
            </a:ln>
          </p:spPr>
        </p:pic>
        <p:pic>
          <p:nvPicPr>
            <p:cNvPr id="91" name="Google Shape;91;p22"/>
            <p:cNvPicPr preferRelativeResize="0"/>
            <p:nvPr/>
          </p:nvPicPr>
          <p:blipFill rotWithShape="1">
            <a:blip r:embed="rId6">
              <a:alphaModFix/>
            </a:blip>
            <a:srcRect/>
            <a:stretch/>
          </p:blipFill>
          <p:spPr>
            <a:xfrm>
              <a:off x="7857126" y="2806568"/>
              <a:ext cx="1597149" cy="471290"/>
            </a:xfrm>
            <a:prstGeom prst="rect">
              <a:avLst/>
            </a:prstGeom>
            <a:noFill/>
            <a:ln>
              <a:noFill/>
            </a:ln>
          </p:spPr>
        </p:pic>
        <p:pic>
          <p:nvPicPr>
            <p:cNvPr id="92" name="Google Shape;92;p22"/>
            <p:cNvPicPr preferRelativeResize="0"/>
            <p:nvPr/>
          </p:nvPicPr>
          <p:blipFill rotWithShape="1">
            <a:blip r:embed="rId7">
              <a:alphaModFix/>
            </a:blip>
            <a:srcRect/>
            <a:stretch/>
          </p:blipFill>
          <p:spPr>
            <a:xfrm>
              <a:off x="6368564" y="3557263"/>
              <a:ext cx="1298791" cy="526537"/>
            </a:xfrm>
            <a:prstGeom prst="rect">
              <a:avLst/>
            </a:prstGeom>
            <a:noFill/>
            <a:ln>
              <a:noFill/>
            </a:ln>
          </p:spPr>
        </p:pic>
        <p:pic>
          <p:nvPicPr>
            <p:cNvPr id="93" name="Google Shape;93;p22"/>
            <p:cNvPicPr preferRelativeResize="0"/>
            <p:nvPr/>
          </p:nvPicPr>
          <p:blipFill rotWithShape="1">
            <a:blip r:embed="rId8">
              <a:alphaModFix/>
            </a:blip>
            <a:srcRect/>
            <a:stretch/>
          </p:blipFill>
          <p:spPr>
            <a:xfrm>
              <a:off x="8222027" y="4265393"/>
              <a:ext cx="1203463" cy="601732"/>
            </a:xfrm>
            <a:prstGeom prst="rect">
              <a:avLst/>
            </a:prstGeom>
            <a:noFill/>
            <a:ln>
              <a:noFill/>
            </a:ln>
          </p:spPr>
        </p:pic>
        <p:pic>
          <p:nvPicPr>
            <p:cNvPr id="94" name="Google Shape;94;p22"/>
            <p:cNvPicPr preferRelativeResize="0"/>
            <p:nvPr/>
          </p:nvPicPr>
          <p:blipFill rotWithShape="1">
            <a:blip r:embed="rId9">
              <a:alphaModFix/>
            </a:blip>
            <a:srcRect/>
            <a:stretch/>
          </p:blipFill>
          <p:spPr>
            <a:xfrm>
              <a:off x="9849258" y="4234188"/>
              <a:ext cx="1658240" cy="829120"/>
            </a:xfrm>
            <a:prstGeom prst="rect">
              <a:avLst/>
            </a:prstGeom>
            <a:noFill/>
            <a:ln>
              <a:noFill/>
            </a:ln>
          </p:spPr>
        </p:pic>
        <p:pic>
          <p:nvPicPr>
            <p:cNvPr id="95" name="Google Shape;95;p22"/>
            <p:cNvPicPr preferRelativeResize="0"/>
            <p:nvPr/>
          </p:nvPicPr>
          <p:blipFill rotWithShape="1">
            <a:blip r:embed="rId10">
              <a:alphaModFix/>
            </a:blip>
            <a:srcRect/>
            <a:stretch/>
          </p:blipFill>
          <p:spPr>
            <a:xfrm>
              <a:off x="10165331" y="3525094"/>
              <a:ext cx="1537717" cy="548154"/>
            </a:xfrm>
            <a:prstGeom prst="rect">
              <a:avLst/>
            </a:prstGeom>
            <a:noFill/>
            <a:ln>
              <a:noFill/>
            </a:ln>
          </p:spPr>
        </p:pic>
        <p:pic>
          <p:nvPicPr>
            <p:cNvPr id="96" name="Google Shape;96;p22"/>
            <p:cNvPicPr preferRelativeResize="0"/>
            <p:nvPr/>
          </p:nvPicPr>
          <p:blipFill rotWithShape="1">
            <a:blip r:embed="rId11">
              <a:alphaModFix/>
            </a:blip>
            <a:srcRect/>
            <a:stretch/>
          </p:blipFill>
          <p:spPr>
            <a:xfrm>
              <a:off x="7857126" y="5191320"/>
              <a:ext cx="941636" cy="473604"/>
            </a:xfrm>
            <a:prstGeom prst="rect">
              <a:avLst/>
            </a:prstGeom>
            <a:noFill/>
            <a:ln>
              <a:noFill/>
            </a:ln>
          </p:spPr>
        </p:pic>
        <p:pic>
          <p:nvPicPr>
            <p:cNvPr id="97" name="Google Shape;97;p22"/>
            <p:cNvPicPr preferRelativeResize="0"/>
            <p:nvPr/>
          </p:nvPicPr>
          <p:blipFill rotWithShape="1">
            <a:blip r:embed="rId12">
              <a:alphaModFix/>
            </a:blip>
            <a:srcRect/>
            <a:stretch/>
          </p:blipFill>
          <p:spPr>
            <a:xfrm>
              <a:off x="8892209" y="5188937"/>
              <a:ext cx="1233498" cy="470125"/>
            </a:xfrm>
            <a:prstGeom prst="rect">
              <a:avLst/>
            </a:prstGeom>
            <a:noFill/>
            <a:ln>
              <a:noFill/>
            </a:ln>
          </p:spPr>
        </p:pic>
        <p:pic>
          <p:nvPicPr>
            <p:cNvPr id="98" name="Google Shape;98;p22"/>
            <p:cNvPicPr preferRelativeResize="0"/>
            <p:nvPr/>
          </p:nvPicPr>
          <p:blipFill rotWithShape="1">
            <a:blip r:embed="rId13">
              <a:alphaModFix/>
            </a:blip>
            <a:srcRect/>
            <a:stretch/>
          </p:blipFill>
          <p:spPr>
            <a:xfrm>
              <a:off x="7696432" y="3570857"/>
              <a:ext cx="1342471" cy="383563"/>
            </a:xfrm>
            <a:prstGeom prst="rect">
              <a:avLst/>
            </a:prstGeom>
            <a:noFill/>
            <a:ln>
              <a:noFill/>
            </a:ln>
          </p:spPr>
        </p:pic>
        <p:pic>
          <p:nvPicPr>
            <p:cNvPr id="99" name="Google Shape;99;p22"/>
            <p:cNvPicPr preferRelativeResize="0"/>
            <p:nvPr/>
          </p:nvPicPr>
          <p:blipFill rotWithShape="1">
            <a:blip r:embed="rId14">
              <a:alphaModFix/>
            </a:blip>
            <a:srcRect/>
            <a:stretch/>
          </p:blipFill>
          <p:spPr>
            <a:xfrm>
              <a:off x="9735447" y="2853796"/>
              <a:ext cx="1651813" cy="370423"/>
            </a:xfrm>
            <a:prstGeom prst="rect">
              <a:avLst/>
            </a:prstGeom>
            <a:noFill/>
            <a:ln>
              <a:noFill/>
            </a:ln>
          </p:spPr>
        </p:pic>
        <p:pic>
          <p:nvPicPr>
            <p:cNvPr id="100" name="Google Shape;100;p22"/>
            <p:cNvPicPr preferRelativeResize="0"/>
            <p:nvPr/>
          </p:nvPicPr>
          <p:blipFill rotWithShape="1">
            <a:blip r:embed="rId15">
              <a:alphaModFix/>
            </a:blip>
            <a:srcRect/>
            <a:stretch/>
          </p:blipFill>
          <p:spPr>
            <a:xfrm>
              <a:off x="10362618" y="5174248"/>
              <a:ext cx="1024642" cy="436979"/>
            </a:xfrm>
            <a:prstGeom prst="rect">
              <a:avLst/>
            </a:prstGeom>
            <a:noFill/>
            <a:ln>
              <a:noFill/>
            </a:ln>
          </p:spPr>
        </p:pic>
        <p:pic>
          <p:nvPicPr>
            <p:cNvPr id="101" name="Google Shape;101;p22"/>
            <p:cNvPicPr preferRelativeResize="0"/>
            <p:nvPr/>
          </p:nvPicPr>
          <p:blipFill rotWithShape="1">
            <a:blip r:embed="rId16">
              <a:alphaModFix/>
            </a:blip>
            <a:srcRect/>
            <a:stretch/>
          </p:blipFill>
          <p:spPr>
            <a:xfrm>
              <a:off x="6375290" y="5191126"/>
              <a:ext cx="1321142" cy="412099"/>
            </a:xfrm>
            <a:prstGeom prst="rect">
              <a:avLst/>
            </a:prstGeom>
            <a:noFill/>
            <a:ln>
              <a:noFill/>
            </a:ln>
          </p:spPr>
        </p:pic>
        <p:pic>
          <p:nvPicPr>
            <p:cNvPr id="102" name="Google Shape;102;p22"/>
            <p:cNvPicPr preferRelativeResize="0"/>
            <p:nvPr/>
          </p:nvPicPr>
          <p:blipFill rotWithShape="1">
            <a:blip r:embed="rId17">
              <a:alphaModFix/>
            </a:blip>
            <a:srcRect/>
            <a:stretch/>
          </p:blipFill>
          <p:spPr>
            <a:xfrm>
              <a:off x="9240054" y="3509719"/>
              <a:ext cx="656590" cy="531678"/>
            </a:xfrm>
            <a:prstGeom prst="rect">
              <a:avLst/>
            </a:prstGeom>
            <a:noFill/>
            <a:ln>
              <a:noFill/>
            </a:ln>
          </p:spPr>
        </p:pic>
      </p:grpSp>
      <p:sp>
        <p:nvSpPr>
          <p:cNvPr id="103" name="Google Shape;103;p22"/>
          <p:cNvSpPr/>
          <p:nvPr/>
        </p:nvSpPr>
        <p:spPr>
          <a:xfrm>
            <a:off x="998996" y="1196503"/>
            <a:ext cx="4560333" cy="417037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200"/>
              <a:buFont typeface="Arial"/>
              <a:buNone/>
            </a:pPr>
            <a:r>
              <a:rPr lang="en-US" sz="1200" b="0" i="0" u="none" strike="noStrike" cap="none">
                <a:solidFill>
                  <a:srgbClr val="1A5673"/>
                </a:solidFill>
                <a:latin typeface="Arial"/>
                <a:ea typeface="Arial"/>
                <a:cs typeface="Arial"/>
                <a:sym typeface="Arial"/>
              </a:rPr>
              <a:t>Colophon </a:t>
            </a:r>
            <a:endParaRPr sz="1200" b="0" i="0" u="none" strike="noStrike" cap="none">
              <a:solidFill>
                <a:schemeClr val="dk1"/>
              </a:solidFill>
              <a:latin typeface="Arial"/>
              <a:ea typeface="Arial"/>
              <a:cs typeface="Arial"/>
              <a:sym typeface="Arial"/>
            </a:endParaRPr>
          </a:p>
          <a:p>
            <a:pPr marL="0" marR="0" lvl="0" indent="0" algn="just" rtl="0">
              <a:lnSpc>
                <a:spcPct val="100000"/>
              </a:lnSpc>
              <a:spcBef>
                <a:spcPts val="120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Copyright © 2021 by BUSGoCircular consortium</a:t>
            </a:r>
            <a:endParaRPr sz="1200" b="0" i="0" u="none" strike="noStrike" cap="none">
              <a:solidFill>
                <a:schemeClr val="dk1"/>
              </a:solidFill>
              <a:latin typeface="Arial"/>
              <a:ea typeface="Arial"/>
              <a:cs typeface="Arial"/>
              <a:sym typeface="Arial"/>
            </a:endParaRPr>
          </a:p>
          <a:p>
            <a:pPr marL="0" marR="0" lvl="0" indent="0" algn="just" rtl="0">
              <a:lnSpc>
                <a:spcPct val="100000"/>
              </a:lnSpc>
              <a:spcBef>
                <a:spcPts val="120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Use of any knowledge, information or data contained in this document shall be at the user's sole risk. Neither the BUSGoCircular Consortium nor any of its members, their officers, employees or agents shall be liable or responsible, in negligence or otherwise, for any loss, damage or expense whatever sustained by any person as a result of the use, in any manner or form, of any knowledge, information or data contained in this document, or due to any inaccuracy, omission or error therein contained. If you notice information in this publication that you believe should be corrected or updated, please get in contact with the project coordinator. </a:t>
            </a:r>
            <a:endParaRPr sz="1200" b="0" i="0" u="none" strike="noStrike" cap="none">
              <a:solidFill>
                <a:schemeClr val="dk1"/>
              </a:solidFill>
              <a:latin typeface="Arial"/>
              <a:ea typeface="Arial"/>
              <a:cs typeface="Arial"/>
              <a:sym typeface="Arial"/>
            </a:endParaRPr>
          </a:p>
          <a:p>
            <a:pPr marL="0" marR="0" lvl="0" indent="0" algn="just" rtl="0">
              <a:lnSpc>
                <a:spcPct val="100000"/>
              </a:lnSpc>
              <a:spcBef>
                <a:spcPts val="60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The authors intended not to use any copyrighted material for the publication or, if not possible, to indicate the copyright of the respective object. The copyright for any material created by the authors is reserved. Any duplication or use of objects such as diagrams, sounds or texts in other electronic or printed publications is not permitted without the author's agreement </a:t>
            </a:r>
            <a:endParaRPr sz="1200" b="0" i="0" u="none" strike="noStrike" cap="none">
              <a:solidFill>
                <a:schemeClr val="dk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dt" idx="10"/>
          </p:nvPr>
        </p:nvSpPr>
        <p:spPr>
          <a:xfrm>
            <a:off x="1262623" y="6101803"/>
            <a:ext cx="66316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pic>
        <p:nvPicPr>
          <p:cNvPr id="11" name="Google Shape;11;p17"/>
          <p:cNvPicPr preferRelativeResize="0"/>
          <p:nvPr/>
        </p:nvPicPr>
        <p:blipFill rotWithShape="1">
          <a:blip r:embed="rId7">
            <a:alphaModFix amt="70000"/>
          </a:blip>
          <a:srcRect l="55789" r="-34096"/>
          <a:stretch/>
        </p:blipFill>
        <p:spPr>
          <a:xfrm>
            <a:off x="9701099" y="3667339"/>
            <a:ext cx="4432178" cy="3175163"/>
          </a:xfrm>
          <a:prstGeom prst="rect">
            <a:avLst/>
          </a:prstGeom>
          <a:noFill/>
          <a:ln>
            <a:noFill/>
          </a:ln>
        </p:spPr>
      </p:pic>
      <p:sp>
        <p:nvSpPr>
          <p:cNvPr id="12" name="Google Shape;12;p17"/>
          <p:cNvSpPr txBox="1">
            <a:spLocks noGrp="1"/>
          </p:cNvSpPr>
          <p:nvPr>
            <p:ph type="ftr" idx="11"/>
          </p:nvPr>
        </p:nvSpPr>
        <p:spPr>
          <a:xfrm>
            <a:off x="2078182" y="6101803"/>
            <a:ext cx="8944494" cy="38638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3" name="Google Shape;13;p17"/>
          <p:cNvSpPr txBox="1">
            <a:spLocks noGrp="1"/>
          </p:cNvSpPr>
          <p:nvPr>
            <p:ph type="sldNum" idx="12"/>
          </p:nvPr>
        </p:nvSpPr>
        <p:spPr>
          <a:xfrm>
            <a:off x="11152130" y="6123061"/>
            <a:ext cx="76505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pic>
        <p:nvPicPr>
          <p:cNvPr id="14" name="Google Shape;14;p17"/>
          <p:cNvPicPr preferRelativeResize="0"/>
          <p:nvPr/>
        </p:nvPicPr>
        <p:blipFill rotWithShape="1">
          <a:blip r:embed="rId8">
            <a:alphaModFix amt="70000"/>
          </a:blip>
          <a:srcRect r="61689"/>
          <a:stretch/>
        </p:blipFill>
        <p:spPr>
          <a:xfrm>
            <a:off x="0" y="-46182"/>
            <a:ext cx="2665708" cy="3903419"/>
          </a:xfrm>
          <a:prstGeom prst="rect">
            <a:avLst/>
          </a:prstGeom>
          <a:noFill/>
          <a:ln>
            <a:noFill/>
          </a:ln>
        </p:spPr>
      </p:pic>
      <p:pic>
        <p:nvPicPr>
          <p:cNvPr id="15" name="Google Shape;15;p17"/>
          <p:cNvPicPr preferRelativeResize="0"/>
          <p:nvPr/>
        </p:nvPicPr>
        <p:blipFill rotWithShape="1">
          <a:blip r:embed="rId9">
            <a:alphaModFix/>
          </a:blip>
          <a:srcRect/>
          <a:stretch/>
        </p:blipFill>
        <p:spPr>
          <a:xfrm>
            <a:off x="9508958" y="583172"/>
            <a:ext cx="2408230" cy="1354629"/>
          </a:xfrm>
          <a:prstGeom prst="rect">
            <a:avLst/>
          </a:prstGeom>
          <a:noFill/>
          <a:ln>
            <a:noFill/>
          </a:ln>
        </p:spPr>
      </p:pic>
      <p:sp>
        <p:nvSpPr>
          <p:cNvPr id="16" name="Google Shape;16;p17"/>
          <p:cNvSpPr txBox="1">
            <a:spLocks noGrp="1"/>
          </p:cNvSpPr>
          <p:nvPr>
            <p:ph type="title"/>
          </p:nvPr>
        </p:nvSpPr>
        <p:spPr>
          <a:xfrm>
            <a:off x="2078182" y="609600"/>
            <a:ext cx="7430776" cy="1320800"/>
          </a:xfrm>
          <a:prstGeom prst="rect">
            <a:avLst/>
          </a:prstGeom>
          <a:noFill/>
          <a:ln>
            <a:noFill/>
          </a:ln>
        </p:spPr>
        <p:txBody>
          <a:bodyPr spcFirstLastPara="1" wrap="square" lIns="91425" tIns="45700" rIns="91425" bIns="45700" anchor="t" anchorCtr="0">
            <a:normAutofit/>
          </a:bodyPr>
          <a:lstStyle>
            <a:lvl1pPr marR="0" lvl="0" algn="ctr" rtl="0">
              <a:lnSpc>
                <a:spcPct val="100000"/>
              </a:lnSpc>
              <a:spcBef>
                <a:spcPts val="0"/>
              </a:spcBef>
              <a:spcAft>
                <a:spcPts val="0"/>
              </a:spcAft>
              <a:buClr>
                <a:srgbClr val="011855"/>
              </a:buClr>
              <a:buSzPts val="3600"/>
              <a:buFont typeface="Arial"/>
              <a:buNone/>
              <a:defRPr sz="3600" b="0" i="0" u="none" strike="noStrike" cap="none">
                <a:solidFill>
                  <a:srgbClr val="01185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7" name="Google Shape;17;p17"/>
          <p:cNvSpPr txBox="1">
            <a:spLocks noGrp="1"/>
          </p:cNvSpPr>
          <p:nvPr>
            <p:ph type="body" idx="1"/>
          </p:nvPr>
        </p:nvSpPr>
        <p:spPr>
          <a:xfrm>
            <a:off x="2078182" y="2045494"/>
            <a:ext cx="8944494" cy="388077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00000"/>
              </a:lnSpc>
              <a:spcBef>
                <a:spcPts val="1000"/>
              </a:spcBef>
              <a:spcAft>
                <a:spcPts val="0"/>
              </a:spcAft>
              <a:buClr>
                <a:schemeClr val="accent1"/>
              </a:buClr>
              <a:buSzPts val="1600"/>
              <a:buFont typeface="Arial"/>
              <a:buChar char="•"/>
              <a:defRPr sz="2000" b="0" i="0" u="none" strike="noStrike" cap="none">
                <a:solidFill>
                  <a:schemeClr val="dk1"/>
                </a:solidFill>
                <a:latin typeface="Arial"/>
                <a:ea typeface="Arial"/>
                <a:cs typeface="Arial"/>
                <a:sym typeface="Arial"/>
              </a:defRPr>
            </a:lvl1pPr>
            <a:lvl2pPr marL="914400" marR="0" lvl="1" indent="-330200" algn="l" rtl="0">
              <a:lnSpc>
                <a:spcPct val="100000"/>
              </a:lnSpc>
              <a:spcBef>
                <a:spcPts val="1000"/>
              </a:spcBef>
              <a:spcAft>
                <a:spcPts val="0"/>
              </a:spcAft>
              <a:buClr>
                <a:schemeClr val="accent1"/>
              </a:buClr>
              <a:buSzPts val="16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100000"/>
              </a:lnSpc>
              <a:spcBef>
                <a:spcPts val="1000"/>
              </a:spcBef>
              <a:spcAft>
                <a:spcPts val="0"/>
              </a:spcAft>
              <a:buClr>
                <a:schemeClr val="accent1"/>
              </a:buClr>
              <a:buSzPts val="1600"/>
              <a:buFont typeface="Arial"/>
              <a:buChar char="•"/>
              <a:defRPr sz="2000" b="0" i="0" u="none" strike="noStrike" cap="none">
                <a:solidFill>
                  <a:schemeClr val="dk1"/>
                </a:solidFill>
                <a:latin typeface="Arial"/>
                <a:ea typeface="Arial"/>
                <a:cs typeface="Arial"/>
                <a:sym typeface="Arial"/>
              </a:defRPr>
            </a:lvl3pPr>
            <a:lvl4pPr marL="1828800" marR="0" lvl="3" indent="-330200" algn="l" rtl="0">
              <a:lnSpc>
                <a:spcPct val="100000"/>
              </a:lnSpc>
              <a:spcBef>
                <a:spcPts val="1000"/>
              </a:spcBef>
              <a:spcAft>
                <a:spcPts val="0"/>
              </a:spcAft>
              <a:buClr>
                <a:schemeClr val="accent1"/>
              </a:buClr>
              <a:buSzPts val="1600"/>
              <a:buFont typeface="Arial"/>
              <a:buChar char="•"/>
              <a:defRPr sz="2000" b="0" i="0" u="none" strike="noStrike" cap="none">
                <a:solidFill>
                  <a:schemeClr val="dk1"/>
                </a:solidFill>
                <a:latin typeface="Arial"/>
                <a:ea typeface="Arial"/>
                <a:cs typeface="Arial"/>
                <a:sym typeface="Arial"/>
              </a:defRPr>
            </a:lvl4pPr>
            <a:lvl5pPr marL="2286000" marR="0" lvl="4" indent="-330200" algn="l" rtl="0">
              <a:lnSpc>
                <a:spcPct val="100000"/>
              </a:lnSpc>
              <a:spcBef>
                <a:spcPts val="1000"/>
              </a:spcBef>
              <a:spcAft>
                <a:spcPts val="0"/>
              </a:spcAft>
              <a:buClr>
                <a:schemeClr val="accent1"/>
              </a:buClr>
              <a:buSzPts val="1600"/>
              <a:buFont typeface="Arial"/>
              <a:buChar char="•"/>
              <a:defRPr sz="2000" b="0" i="0" u="none" strike="noStrike" cap="none">
                <a:solidFill>
                  <a:schemeClr val="dk1"/>
                </a:solidFill>
                <a:latin typeface="Arial"/>
                <a:ea typeface="Arial"/>
                <a:cs typeface="Arial"/>
                <a:sym typeface="Arial"/>
              </a:defRPr>
            </a:lvl5pPr>
            <a:lvl6pPr marL="2743200" marR="0" lvl="5" indent="-289560" algn="l" rtl="0">
              <a:lnSpc>
                <a:spcPct val="100000"/>
              </a:lnSpc>
              <a:spcBef>
                <a:spcPts val="1000"/>
              </a:spcBef>
              <a:spcAft>
                <a:spcPts val="0"/>
              </a:spcAft>
              <a:buClr>
                <a:schemeClr val="accent1"/>
              </a:buClr>
              <a:buSzPts val="960"/>
              <a:buFont typeface="Noto Sans"/>
              <a:buChar char="►"/>
              <a:defRPr sz="1200" b="0" i="0" u="none" strike="noStrike" cap="none">
                <a:solidFill>
                  <a:srgbClr val="7A7C7A"/>
                </a:solidFill>
                <a:latin typeface="Trebuchet MS"/>
                <a:ea typeface="Trebuchet MS"/>
                <a:cs typeface="Trebuchet MS"/>
                <a:sym typeface="Trebuchet MS"/>
              </a:defRPr>
            </a:lvl6pPr>
            <a:lvl7pPr marL="3200400" marR="0" lvl="6" indent="-289560" algn="l" rtl="0">
              <a:lnSpc>
                <a:spcPct val="100000"/>
              </a:lnSpc>
              <a:spcBef>
                <a:spcPts val="1000"/>
              </a:spcBef>
              <a:spcAft>
                <a:spcPts val="0"/>
              </a:spcAft>
              <a:buClr>
                <a:schemeClr val="accent1"/>
              </a:buClr>
              <a:buSzPts val="960"/>
              <a:buFont typeface="Noto Sans"/>
              <a:buChar char="►"/>
              <a:defRPr sz="1200" b="0" i="0" u="none" strike="noStrike" cap="none">
                <a:solidFill>
                  <a:srgbClr val="7A7C7A"/>
                </a:solidFill>
                <a:latin typeface="Trebuchet MS"/>
                <a:ea typeface="Trebuchet MS"/>
                <a:cs typeface="Trebuchet MS"/>
                <a:sym typeface="Trebuchet MS"/>
              </a:defRPr>
            </a:lvl7pPr>
            <a:lvl8pPr marL="3657600" marR="0" lvl="7" indent="-289559" algn="l" rtl="0">
              <a:lnSpc>
                <a:spcPct val="100000"/>
              </a:lnSpc>
              <a:spcBef>
                <a:spcPts val="1000"/>
              </a:spcBef>
              <a:spcAft>
                <a:spcPts val="0"/>
              </a:spcAft>
              <a:buClr>
                <a:schemeClr val="accent1"/>
              </a:buClr>
              <a:buSzPts val="960"/>
              <a:buFont typeface="Noto Sans"/>
              <a:buChar char="►"/>
              <a:defRPr sz="1200" b="0" i="0" u="none" strike="noStrike" cap="none">
                <a:solidFill>
                  <a:srgbClr val="7A7C7A"/>
                </a:solidFill>
                <a:latin typeface="Trebuchet MS"/>
                <a:ea typeface="Trebuchet MS"/>
                <a:cs typeface="Trebuchet MS"/>
                <a:sym typeface="Trebuchet MS"/>
              </a:defRPr>
            </a:lvl8pPr>
            <a:lvl9pPr marL="4114800" marR="0" lvl="8" indent="-289559" algn="l" rtl="0">
              <a:lnSpc>
                <a:spcPct val="100000"/>
              </a:lnSpc>
              <a:spcBef>
                <a:spcPts val="1000"/>
              </a:spcBef>
              <a:spcAft>
                <a:spcPts val="0"/>
              </a:spcAft>
              <a:buClr>
                <a:schemeClr val="accent1"/>
              </a:buClr>
              <a:buSzPts val="960"/>
              <a:buFont typeface="Noto Sans"/>
              <a:buChar char="►"/>
              <a:defRPr sz="1200" b="0" i="0" u="none" strike="noStrike" cap="none">
                <a:solidFill>
                  <a:srgbClr val="7A7C7A"/>
                </a:solidFill>
                <a:latin typeface="Trebuchet MS"/>
                <a:ea typeface="Trebuchet MS"/>
                <a:cs typeface="Trebuchet MS"/>
                <a:sym typeface="Trebuchet MS"/>
              </a:defRPr>
            </a:lvl9pPr>
          </a:lstStyle>
          <a:p>
            <a:endParaRPr/>
          </a:p>
        </p:txBody>
      </p:sp>
      <p:pic>
        <p:nvPicPr>
          <p:cNvPr id="18" name="Google Shape;18;p17" descr="A picture containing flower, sunflower&#10;&#10;Description automatically generated"/>
          <p:cNvPicPr preferRelativeResize="0"/>
          <p:nvPr/>
        </p:nvPicPr>
        <p:blipFill rotWithShape="1">
          <a:blip r:embed="rId10">
            <a:alphaModFix/>
          </a:blip>
          <a:srcRect/>
          <a:stretch/>
        </p:blipFill>
        <p:spPr>
          <a:xfrm>
            <a:off x="637308" y="6080547"/>
            <a:ext cx="611459" cy="40763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sp>
        <p:nvSpPr>
          <p:cNvPr id="63" name="Google Shape;6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 name="Google Shape;64;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www.overshootday.or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fACkb2u1ULY"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ww.youtube.com/watch?v=fACkb2u1ULY" TargetMode="External"/><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gupp-class.e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hyperlink" Target="https://gupp-class.eu/"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uk.glasdon.com/images/news/linear-economy-graph.jpe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doi.org/10.1016/j.procir.2017.03.01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gupp-class.eu/"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c.europa.eu/environment/eussd/pdf/Resource%20efficiency%20in%20the%20building%20sector.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www.google.com/url?sa=i&amp;url=https%3A%2F%2Fwww.researchgate.net%2Ffigure%2FThe-9R-Framework-of-Circular-Approaches-with-the-production-chain-in-order-of-priority_fig5_328662037&amp;psig=AOvVaw1IQiCR9uJDlwfx1lWLyUUG&amp;ust=1670320537396000&amp;source=images&amp;cd=vfe&amp;ved=0CBAQjRxqFwoTCPCF9Iab4vsCFQAAAAAdAAAAABA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southernwasteregion.ie/sites/default/files/Circular%20Economy%20Checklist%20Construction%20Designers.pdf"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hyperlink" Target="https://southernwasteregion.ie/sites/default/files/Circular%20Economy%20Checklist%20Construction%20Designers.pdf" TargetMode="Externa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southernwasteregion.ie/sites/default/files/Circular%20Economy%20Checklist%20Construction%20Designers.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s://southernwasteregion.ie/sites/default/files/Circular%20Economy%20Checklist%20Construction%20Designers.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hyperlink" Target="https://gupp-class.eu/" TargetMode="External"/><Relationship Id="rId4" Type="http://schemas.openxmlformats.org/officeDocument/2006/relationships/hyperlink" Target="https://www.ellenmacarthurfoundation.org/assets/downloads/publications/Ellen-MacArthur-Foundation-Towards-the-Circular-Economy-vol.1.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hyperlink" Target="https://www.un.org/en/actnow/facts-and-figures#:~:text=The%20extraction%20and%20processing%20of,keep%20up%20with%20our%20demand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ellenmacarthurfoundation.org/"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www.youtube.com/watch?v=6g0AYbEoOGknsaba" TargetMode="External"/><Relationship Id="rId4" Type="http://schemas.openxmlformats.org/officeDocument/2006/relationships/hyperlink" Target="https://www.weforum.org/agenda/2016/04/8-videos-that-explain-the-circular-economy/"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busgocircular.eu/applied-circular-construction-skills-qualification-framework/"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hyperlink" Target="https://gupp-class.eu/"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hyperlink" Target="https://gupp-class.eu/"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gupp-class.eu/"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hyperlink" Target="https://gupp-class.eu/"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gupp-class.eu/"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hyperlink" Target="https://gupp-class.eu/"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hyperlink" Target="https://gupp-class.eu/"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hyperlink" Target="https://gupp-class.eu/"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hyperlink" Target="https://gupp-class.eu/"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hyperlink" Target="https://www.circle-economy.com/resources/new-financing-needed-to-accelerate-circular-built-environment" TargetMode="External"/><Relationship Id="rId4" Type="http://schemas.openxmlformats.org/officeDocument/2006/relationships/hyperlink" Target="https://drive.google.com/file/d/1kO6DhVUIsmICevjrKGoDLfrQTWUIjuXd/view"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hyperlink" Target="https://gupp-class.eu/"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southernwasteregion.ie/content/circular-economy-checklists-construction"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hyperlink" Target="https://www.metabolic.nl/wp-content/uploads/2019/02/roadmap_circular_land_tendering.pdf" TargetMode="Externa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hyperlink" Target="https://southernwasteregion.ie/content/circular-economy-checklists-construction"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s://www.igbc.ie/wp-content/uploads/2018/06/IGBC-Report-Web-Final-21.06.18.pdf"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hyperlink" Target="https://www.ukgbc.org/ukgbc-work/circular-economy-implementation-packs/" TargetMode="External"/><Relationship Id="rId4" Type="http://schemas.openxmlformats.org/officeDocument/2006/relationships/hyperlink" Target="https://www.ukgbc.org/ukgbc-work/circular-economy-guidance-for-construction-clients-how-to-practically-apply-circular-economy-principles-at-the-project-brief-stag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zerowastescotland.org.uk/content/procuring-resource-efficient-construction-projects"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s://www.arup.com/perspectives/publications/research/section/circular-economy-in-the-built-environment"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circle-economy.com/resources/the-key-elements-of-the-circular-economy-framework#:~:text=WHAT%20IS%20IT%3F,material"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hyperlink" Target="https://www.circle-economy.com/resources/the-key-elements-of-the-circular-economy-framework#:~:text=WHAT%20IS%20IT%3F,material"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jpg"/><Relationship Id="rId7"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hyperlink" Target="https://upe2020.wordpress.com/2020/12/09/berlin-a-sponge-city-part-1/" TargetMode="External"/><Relationship Id="rId4" Type="http://schemas.openxmlformats.org/officeDocument/2006/relationships/image" Target="../media/image68.jpg"/></Relationships>
</file>

<file path=ppt/slides/_rels/slide5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2.jpg"/><Relationship Id="rId7" Type="http://schemas.openxmlformats.org/officeDocument/2006/relationships/hyperlink" Target="http://okosvaros.lechnerkozpont.hu/en/node/1129"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image" Target="../media/image73.png"/><Relationship Id="rId9" Type="http://schemas.openxmlformats.org/officeDocument/2006/relationships/image" Target="../media/image74.png"/></Relationships>
</file>

<file path=ppt/slides/_rels/slide5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3.png"/><Relationship Id="rId7" Type="http://schemas.openxmlformats.org/officeDocument/2006/relationships/image" Target="../media/image75.jp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hyperlink" Target="https://lendager.com/project/resource-rows/" TargetMode="External"/><Relationship Id="rId4" Type="http://schemas.openxmlformats.org/officeDocument/2006/relationships/image" Target="../media/image68.jpg"/></Relationships>
</file>

<file path=ppt/slides/_rels/slide5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63.png"/><Relationship Id="rId7"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hyperlink" Target="https://www.circle-economy.com/resources/the-key-elements-of-the-circular-economy-framework#:~:text=WHAT%20IS%20IT%3F,material"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81.jpg"/><Relationship Id="rId7" Type="http://schemas.openxmlformats.org/officeDocument/2006/relationships/hyperlink" Target="https://architizer.com/blog/projects/temporary-courthouse-amsterdam/"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82.png"/><Relationship Id="rId7"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https://madaster.com/platform/" TargetMode="External"/><Relationship Id="rId5" Type="http://schemas.openxmlformats.org/officeDocument/2006/relationships/image" Target="../media/image68.jpg"/><Relationship Id="rId4" Type="http://schemas.openxmlformats.org/officeDocument/2006/relationships/image" Target="../media/image73.png"/><Relationship Id="rId9" Type="http://schemas.openxmlformats.org/officeDocument/2006/relationships/image" Target="../media/image83.png"/></Relationships>
</file>

<file path=ppt/slides/_rels/slide5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84.jpg"/><Relationship Id="rId7" Type="http://schemas.openxmlformats.org/officeDocument/2006/relationships/hyperlink" Target="https://www.chainable.nl/en/"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image" Target="../media/image73.png"/><Relationship Id="rId9"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hyperlink" Target="https://ellenmacarthurfoundation.org/topics/circular-economy-introduction/overview"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86.jpg"/><Relationship Id="rId7" Type="http://schemas.openxmlformats.org/officeDocument/2006/relationships/hyperlink" Target="https://plasticroad.com/en/opening-1st-plasticroad-bike-path-in-the-world/"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68.jpg"/><Relationship Id="rId7" Type="http://schemas.openxmlformats.org/officeDocument/2006/relationships/image" Target="../media/image87.jp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hyperlink" Target="https://living-in.eu/" TargetMode="External"/><Relationship Id="rId5" Type="http://schemas.openxmlformats.org/officeDocument/2006/relationships/image" Target="../media/image69.png"/><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hyperlink" Target="https://www.dlrcoco.ie/sites/default/files/atoms/files/appendix16.pdf"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dlrcoco.ie/sites/default/files/atoms/files/appendix16.pdf"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90.jpg"/></Relationships>
</file>

<file path=ppt/slides/_rels/slide66.xml.rels><?xml version="1.0" encoding="UTF-8" standalone="yes"?>
<Relationships xmlns="http://schemas.openxmlformats.org/package/2006/relationships"><Relationship Id="rId3" Type="http://schemas.openxmlformats.org/officeDocument/2006/relationships/hyperlink" Target="https://www.dlrcoco.ie/sites/default/files/atoms/files/appendix16.pdf"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90.jpg"/></Relationships>
</file>

<file path=ppt/slides/_rels/slide6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hyperlink" Target="https://efb-greenroof.eu/" TargetMode="External"/><Relationship Id="rId5" Type="http://schemas.openxmlformats.org/officeDocument/2006/relationships/image" Target="../media/image93.png"/><Relationship Id="rId4" Type="http://schemas.openxmlformats.org/officeDocument/2006/relationships/hyperlink" Target="https://www.zivestavby.cz/files/2021/06/zivestavby-domyjakostromy-likos-2021-cz.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ellenmacarthurfoundation.org/topics/circular-economy-introduction/overview"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108.png"/><Relationship Id="rId2" Type="http://schemas.openxmlformats.org/officeDocument/2006/relationships/notesSlide" Target="../notesSlides/notesSlide70.xml"/><Relationship Id="rId16" Type="http://schemas.openxmlformats.org/officeDocument/2006/relationships/image" Target="../media/image107.png"/><Relationship Id="rId1" Type="http://schemas.openxmlformats.org/officeDocument/2006/relationships/slideLayout" Target="../slideLayouts/slideLayout3.xml"/><Relationship Id="rId6" Type="http://schemas.openxmlformats.org/officeDocument/2006/relationships/image" Target="../media/image97.jp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71.xml.rels><?xml version="1.0" encoding="UTF-8" standalone="yes"?>
<Relationships xmlns="http://schemas.openxmlformats.org/package/2006/relationships"><Relationship Id="rId8" Type="http://schemas.openxmlformats.org/officeDocument/2006/relationships/image" Target="../media/image112.jpg"/><Relationship Id="rId13" Type="http://schemas.openxmlformats.org/officeDocument/2006/relationships/hyperlink" Target="https://livingroofs.org/introduction-types-green-roof/blue-green-roof-cities-stormwater/#:~:text=The%20blue%20green%20roof%20combines,the%20amount%20of%20water%20released." TargetMode="External"/><Relationship Id="rId3" Type="http://schemas.openxmlformats.org/officeDocument/2006/relationships/image" Target="../media/image109.jpg"/><Relationship Id="rId7" Type="http://schemas.openxmlformats.org/officeDocument/2006/relationships/hyperlink" Target="https://www.greenconceptors.com/products/rooftop-garden/" TargetMode="External"/><Relationship Id="rId12" Type="http://schemas.openxmlformats.org/officeDocument/2006/relationships/image" Target="../media/image114.jp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hyperlink" Target="https://www.npr.org/sections/thesalt/2013/09/24/225745012/why-aren-t-there-more-rooftop-farms" TargetMode="External"/><Relationship Id="rId5" Type="http://schemas.openxmlformats.org/officeDocument/2006/relationships/image" Target="../media/image110.jpg"/><Relationship Id="rId10" Type="http://schemas.openxmlformats.org/officeDocument/2006/relationships/image" Target="../media/image113.jpg"/><Relationship Id="rId4" Type="http://schemas.openxmlformats.org/officeDocument/2006/relationships/hyperlink" Target="https://www.toddhaimanlandscapedesign.com/gardening-resources/10-key-benefits-of-roof-gardens" TargetMode="External"/><Relationship Id="rId9" Type="http://schemas.openxmlformats.org/officeDocument/2006/relationships/hyperlink" Target="https://honeykidsasia.com/free-water-play-areas-singapore/"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5.png"/><Relationship Id="rId7" Type="http://schemas.openxmlformats.org/officeDocument/2006/relationships/image" Target="../media/image117.png"/><Relationship Id="rId12" Type="http://schemas.openxmlformats.org/officeDocument/2006/relationships/hyperlink" Target="https://efb-greenroof.eu/"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hyperlink" Target="https://stateofgreen.com/en/news/the-solar-cells-of-tomorrow-come-in-all-colours-and-patterns/" TargetMode="External"/><Relationship Id="rId11" Type="http://schemas.openxmlformats.org/officeDocument/2006/relationships/image" Target="../media/image120.png"/><Relationship Id="rId5" Type="http://schemas.openxmlformats.org/officeDocument/2006/relationships/image" Target="../media/image116.jpg"/><Relationship Id="rId10" Type="http://schemas.openxmlformats.org/officeDocument/2006/relationships/image" Target="../media/image119.png"/><Relationship Id="rId4" Type="http://schemas.openxmlformats.org/officeDocument/2006/relationships/hyperlink" Target="https://www.renewableenergyworld.com/baseload/copenhagens-fourfold-path-to-carbon-neutrality/" TargetMode="External"/><Relationship Id="rId9" Type="http://schemas.openxmlformats.org/officeDocument/2006/relationships/hyperlink" Target="https://www.zivestavby.cz/" TargetMode="External"/></Relationships>
</file>

<file path=ppt/slides/_rels/slide73.xml.rels><?xml version="1.0" encoding="UTF-8" standalone="yes"?>
<Relationships xmlns="http://schemas.openxmlformats.org/package/2006/relationships"><Relationship Id="rId8" Type="http://schemas.openxmlformats.org/officeDocument/2006/relationships/image" Target="../media/image125.jpg"/><Relationship Id="rId3" Type="http://schemas.openxmlformats.org/officeDocument/2006/relationships/image" Target="../media/image121.png"/><Relationship Id="rId7" Type="http://schemas.openxmlformats.org/officeDocument/2006/relationships/image" Target="../media/image124.jp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23.jpg"/><Relationship Id="rId5" Type="http://schemas.openxmlformats.org/officeDocument/2006/relationships/hyperlink" Target="http://verticaloxygen.com/living-walls/" TargetMode="External"/><Relationship Id="rId4" Type="http://schemas.openxmlformats.org/officeDocument/2006/relationships/image" Target="../media/image122.png"/><Relationship Id="rId9" Type="http://schemas.openxmlformats.org/officeDocument/2006/relationships/image" Target="../media/image126.jpg"/></Relationships>
</file>

<file path=ppt/slides/_rels/slide74.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hyperlink" Target="https://www.forbes.com/sites/keithflamer/2017/06/30/12-spectacular-garden-walls-atriums-worth-contemplating/" TargetMode="External"/><Relationship Id="rId7" Type="http://schemas.openxmlformats.org/officeDocument/2006/relationships/image" Target="../media/image124.jp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28.jpg"/><Relationship Id="rId5" Type="http://schemas.openxmlformats.org/officeDocument/2006/relationships/image" Target="../media/image127.jpg"/><Relationship Id="rId4" Type="http://schemas.openxmlformats.org/officeDocument/2006/relationships/hyperlink" Target="https://www.biotecture.uk.com/benefits/benefits-of-interior-living-walls/"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architizer.com/blog/product-guides/product-guide/green-roofs/"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architizer.com/blog/product-guides/product-guide/green-roofs/" TargetMode="External"/><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130.png"/></Relationships>
</file>

<file path=ppt/slides/_rels/slide77.xml.rels><?xml version="1.0" encoding="UTF-8" standalone="yes"?>
<Relationships xmlns="http://schemas.openxmlformats.org/package/2006/relationships"><Relationship Id="rId3" Type="http://schemas.openxmlformats.org/officeDocument/2006/relationships/hyperlink" Target="https://architizer.com/blog/product-guides/product-guide/green-roofs/"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architizer.com/blog/product-guides/product-guide/green-roofs/"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131.png"/></Relationships>
</file>

<file path=ppt/slides/_rels/slide79.xml.rels><?xml version="1.0" encoding="UTF-8" standalone="yes"?>
<Relationships xmlns="http://schemas.openxmlformats.org/package/2006/relationships"><Relationship Id="rId3" Type="http://schemas.openxmlformats.org/officeDocument/2006/relationships/hyperlink" Target="https://architizer.com/blog/product-guides/product-guide/eantka-green-walls/"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hyperlink" Target="https://architizer.com/blog/product-guides/product-guide/green-roof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NBEvJwTxs4w"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ellenmacarthurfoundation.org/topics/circular-economy-introduction/overview" TargetMode="External"/><Relationship Id="rId4" Type="http://schemas.openxmlformats.org/officeDocument/2006/relationships/image" Target="../media/image27.jpg"/></Relationships>
</file>

<file path=ppt/slides/_rels/slide80.xml.rels><?xml version="1.0" encoding="UTF-8" standalone="yes"?>
<Relationships xmlns="http://schemas.openxmlformats.org/package/2006/relationships"><Relationship Id="rId3" Type="http://schemas.openxmlformats.org/officeDocument/2006/relationships/hyperlink" Target="https://www.dlrcoco.ie/sites/default/files/atoms/files/appendix16.pdf"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hyperlink" Target="https://architizer.com/blog/product-guides/product-guide/green-roofs/"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www.dlrcoco.ie/sites/default/files/atoms/files/appendix16.pdf"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www.dlrcoco.ie/sites/default/files/atoms/files/appendix16.pdf"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www.dublincity.ie/sites/default/files/2021-12/dcc-green-blue-roof-guide-2021.pdf"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hyperlink" Target="https://efb-greenroof.eu/" TargetMode="External"/><Relationship Id="rId5" Type="http://schemas.openxmlformats.org/officeDocument/2006/relationships/hyperlink" Target="https://www.greenroofs.com/" TargetMode="External"/><Relationship Id="rId4" Type="http://schemas.openxmlformats.org/officeDocument/2006/relationships/hyperlink" Target="https://202020vision.com.au/media/41918/growing_green_guide_ebook_130214.pdf"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hyperlink" Target="https://docs.google.com/spreadsheets/d/1DTte4Ph8pQ4lKzYGFt2_S-d1Z_Rmd9-i/edit?usp=sharing&amp;ouid=112148808974461842163&amp;rtpof=true&amp;sd=true"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knowledge-hub.circle-lab.com/"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hyperlink" Target="https://architizer.com/blog/product-guides/product-guide/green-roofs/" TargetMode="External"/><Relationship Id="rId5" Type="http://schemas.openxmlformats.org/officeDocument/2006/relationships/hyperlink" Target="https://kingcounty.gov/~/media/depts/dnrp/solid-waste/green-building/documents/KC_Green_Roof_case-study.ashx?la=en" TargetMode="External"/><Relationship Id="rId4" Type="http://schemas.openxmlformats.org/officeDocument/2006/relationships/hyperlink" Target="https://www.circularhomes.eu/" TargetMode="Externa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overshootday.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
          <p:cNvSpPr txBox="1">
            <a:spLocks noGrp="1"/>
          </p:cNvSpPr>
          <p:nvPr>
            <p:ph type="subTitle" idx="1"/>
          </p:nvPr>
        </p:nvSpPr>
        <p:spPr>
          <a:xfrm>
            <a:off x="1926450" y="5423874"/>
            <a:ext cx="8339100" cy="4764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1600"/>
              <a:buNone/>
            </a:pPr>
            <a:r>
              <a:rPr lang="en-US"/>
              <a:t>Circular Economy in the Construction Industry</a:t>
            </a:r>
            <a:endParaRPr/>
          </a:p>
        </p:txBody>
      </p:sp>
      <p:sp>
        <p:nvSpPr>
          <p:cNvPr id="109" name="Google Shape;109;p1"/>
          <p:cNvSpPr txBox="1">
            <a:spLocks noGrp="1"/>
          </p:cNvSpPr>
          <p:nvPr>
            <p:ph type="ctrTitle"/>
          </p:nvPr>
        </p:nvSpPr>
        <p:spPr>
          <a:xfrm>
            <a:off x="1926450" y="4118751"/>
            <a:ext cx="8339100" cy="11763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3600"/>
              <a:buNone/>
            </a:pPr>
            <a:r>
              <a:rPr lang="en-US" b="1"/>
              <a:t>Circular Economy and its Implementation in the  Design and Construction Sector</a:t>
            </a:r>
            <a:endParaRPr sz="4900"/>
          </a:p>
        </p:txBody>
      </p:sp>
      <p:sp>
        <p:nvSpPr>
          <p:cNvPr id="111" name="Google Shape;111;p1"/>
          <p:cNvSpPr txBox="1"/>
          <p:nvPr/>
        </p:nvSpPr>
        <p:spPr>
          <a:xfrm>
            <a:off x="1926513" y="3926856"/>
            <a:ext cx="8339100" cy="500309"/>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accent1"/>
              </a:buClr>
              <a:buSzPts val="1600"/>
              <a:buFont typeface="Arial"/>
              <a:buNone/>
            </a:pPr>
            <a:r>
              <a:rPr lang="en-US" sz="2000" b="0" i="0" u="none" strike="noStrike" cap="none">
                <a:solidFill>
                  <a:srgbClr val="A5A8A5"/>
                </a:solidFill>
                <a:latin typeface="Arial"/>
                <a:ea typeface="Arial"/>
                <a:cs typeface="Arial"/>
                <a:sym typeface="Arial"/>
              </a:rPr>
              <a:t>Module 1</a:t>
            </a:r>
            <a:endParaRPr sz="2000" b="0" i="0" u="none" strike="noStrike" cap="none">
              <a:solidFill>
                <a:srgbClr val="A5A8A5"/>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1dcb3c4fee0_0_10"/>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10</a:t>
            </a:fld>
            <a:endParaRPr/>
          </a:p>
        </p:txBody>
      </p:sp>
      <p:pic>
        <p:nvPicPr>
          <p:cNvPr id="186" name="Google Shape;186;g1dcb3c4fee0_0_10"/>
          <p:cNvPicPr preferRelativeResize="0"/>
          <p:nvPr/>
        </p:nvPicPr>
        <p:blipFill>
          <a:blip r:embed="rId3">
            <a:alphaModFix/>
          </a:blip>
          <a:stretch>
            <a:fillRect/>
          </a:stretch>
        </p:blipFill>
        <p:spPr>
          <a:xfrm>
            <a:off x="2626875" y="262100"/>
            <a:ext cx="7209050" cy="5860949"/>
          </a:xfrm>
          <a:prstGeom prst="rect">
            <a:avLst/>
          </a:prstGeom>
          <a:noFill/>
          <a:ln>
            <a:noFill/>
          </a:ln>
        </p:spPr>
      </p:pic>
      <p:sp>
        <p:nvSpPr>
          <p:cNvPr id="187" name="Google Shape;187;g1dcb3c4fee0_0_10"/>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88" name="Google Shape;188;g1dcb3c4fee0_0_10"/>
          <p:cNvSpPr txBox="1"/>
          <p:nvPr/>
        </p:nvSpPr>
        <p:spPr>
          <a:xfrm>
            <a:off x="1837700" y="6136250"/>
            <a:ext cx="34476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u="sng">
                <a:solidFill>
                  <a:schemeClr val="hlink"/>
                </a:solidFill>
                <a:hlinkClick r:id="rId4"/>
              </a:rPr>
              <a:t>https://www.overshootday.org/</a:t>
            </a:r>
            <a:r>
              <a:rPr lang="en-US" sz="1000"/>
              <a:t>  </a:t>
            </a:r>
            <a:endParaRPr sz="1000" i="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1a4650be9c2_1_62"/>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Our Ecological Footprint </a:t>
            </a:r>
            <a:endParaRPr/>
          </a:p>
        </p:txBody>
      </p:sp>
      <p:sp>
        <p:nvSpPr>
          <p:cNvPr id="195" name="Google Shape;195;g1a4650be9c2_1_62"/>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11</a:t>
            </a:fld>
            <a:endParaRPr/>
          </a:p>
        </p:txBody>
      </p:sp>
      <p:pic>
        <p:nvPicPr>
          <p:cNvPr id="196" name="Google Shape;196;g1a4650be9c2_1_62" descr="Our human activities consume resources and produce waste. The ‘Ecological Footprint’ is a way to measure our human demand on nature. An editable version of this video is available here: https://gallery.moovly.com/video/the-ecological-footprint/d98e10fb-49d0-11eb-9a46-06ef0ab4386c. Use it as a template - for free - to create your own version or translation.&#10;&#10;This video was made with Moovly. Moovly is a video creation tool that enables everyone to create videos without being an expert. &#10;Start for free today on https://www.moovly.com" title="The Ecological Footprint Explained">
            <a:hlinkClick r:id="rId3"/>
          </p:cNvPr>
          <p:cNvPicPr preferRelativeResize="0"/>
          <p:nvPr/>
        </p:nvPicPr>
        <p:blipFill>
          <a:blip r:embed="rId4">
            <a:alphaModFix/>
          </a:blip>
          <a:stretch>
            <a:fillRect/>
          </a:stretch>
        </p:blipFill>
        <p:spPr>
          <a:xfrm>
            <a:off x="2940563" y="1403100"/>
            <a:ext cx="6310876" cy="4733150"/>
          </a:xfrm>
          <a:prstGeom prst="rect">
            <a:avLst/>
          </a:prstGeom>
          <a:noFill/>
          <a:ln>
            <a:noFill/>
          </a:ln>
        </p:spPr>
      </p:pic>
      <p:sp>
        <p:nvSpPr>
          <p:cNvPr id="197" name="Google Shape;197;g1a4650be9c2_1_62"/>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98" name="Google Shape;198;g1a4650be9c2_1_62"/>
          <p:cNvSpPr txBox="1"/>
          <p:nvPr/>
        </p:nvSpPr>
        <p:spPr>
          <a:xfrm>
            <a:off x="196325" y="2987725"/>
            <a:ext cx="2199900" cy="1563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600" i="1">
                <a:solidFill>
                  <a:schemeClr val="dk1"/>
                </a:solidFill>
              </a:rPr>
              <a:t>Press play on video or go to -  </a:t>
            </a:r>
            <a:r>
              <a:rPr lang="en-US" sz="1600" u="sng">
                <a:solidFill>
                  <a:schemeClr val="accent4"/>
                </a:solidFill>
                <a:hlinkClick r:id="rId5">
                  <a:extLst>
                    <a:ext uri="{A12FA001-AC4F-418D-AE19-62706E023703}">
                      <ahyp:hlinkClr xmlns:ahyp="http://schemas.microsoft.com/office/drawing/2018/hyperlinkcolor" val="tx"/>
                    </a:ext>
                  </a:extLst>
                </a:hlinkClick>
              </a:rPr>
              <a:t>https://www.youtube.com/watch?v=fACkb2u1ULY</a:t>
            </a:r>
            <a:r>
              <a:rPr lang="en-US" sz="1600"/>
              <a:t> </a:t>
            </a:r>
            <a:endParaRPr sz="1600"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10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1a6be771c57_0_154"/>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a:solidFill>
                  <a:srgbClr val="020031"/>
                </a:solidFill>
              </a:rPr>
              <a:t>Waste and Recycling</a:t>
            </a:r>
            <a:endParaRPr sz="3200"/>
          </a:p>
        </p:txBody>
      </p:sp>
      <p:sp>
        <p:nvSpPr>
          <p:cNvPr id="205" name="Google Shape;205;g1a6be771c57_0_154"/>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12</a:t>
            </a:fld>
            <a:endParaRPr/>
          </a:p>
        </p:txBody>
      </p:sp>
      <p:sp>
        <p:nvSpPr>
          <p:cNvPr id="206" name="Google Shape;206;g1a6be771c57_0_154"/>
          <p:cNvSpPr txBox="1"/>
          <p:nvPr/>
        </p:nvSpPr>
        <p:spPr>
          <a:xfrm>
            <a:off x="8152125" y="2910375"/>
            <a:ext cx="2334600" cy="99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a:solidFill>
                  <a:schemeClr val="dk1"/>
                </a:solidFill>
              </a:rPr>
              <a:t>Today, (2022) the global economy is only 8.6% circular</a:t>
            </a:r>
            <a:endParaRPr sz="1600">
              <a:solidFill>
                <a:schemeClr val="dk1"/>
              </a:solidFill>
            </a:endParaRPr>
          </a:p>
        </p:txBody>
      </p:sp>
      <p:pic>
        <p:nvPicPr>
          <p:cNvPr id="207" name="Google Shape;207;g1a6be771c57_0_154"/>
          <p:cNvPicPr preferRelativeResize="0"/>
          <p:nvPr/>
        </p:nvPicPr>
        <p:blipFill>
          <a:blip r:embed="rId3">
            <a:alphaModFix/>
          </a:blip>
          <a:stretch>
            <a:fillRect/>
          </a:stretch>
        </p:blipFill>
        <p:spPr>
          <a:xfrm>
            <a:off x="1262625" y="1308625"/>
            <a:ext cx="6584704" cy="4577602"/>
          </a:xfrm>
          <a:prstGeom prst="rect">
            <a:avLst/>
          </a:prstGeom>
          <a:noFill/>
          <a:ln>
            <a:noFill/>
          </a:ln>
        </p:spPr>
      </p:pic>
      <p:sp>
        <p:nvSpPr>
          <p:cNvPr id="208" name="Google Shape;208;g1a6be771c57_0_154"/>
          <p:cNvSpPr txBox="1"/>
          <p:nvPr/>
        </p:nvSpPr>
        <p:spPr>
          <a:xfrm>
            <a:off x="1837700" y="6136250"/>
            <a:ext cx="52749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i="1" u="sng">
                <a:solidFill>
                  <a:schemeClr val="hlink"/>
                </a:solidFill>
                <a:hlinkClick r:id="rId4"/>
              </a:rPr>
              <a:t>https://gupp-class.eu/</a:t>
            </a:r>
            <a:r>
              <a:rPr lang="en-US" sz="1000" i="1"/>
              <a:t> </a:t>
            </a:r>
            <a:endParaRPr sz="1000" i="1"/>
          </a:p>
        </p:txBody>
      </p:sp>
      <p:pic>
        <p:nvPicPr>
          <p:cNvPr id="209" name="Google Shape;209;g1a6be771c57_0_154"/>
          <p:cNvPicPr preferRelativeResize="0"/>
          <p:nvPr/>
        </p:nvPicPr>
        <p:blipFill>
          <a:blip r:embed="rId5">
            <a:alphaModFix/>
          </a:blip>
          <a:stretch>
            <a:fillRect/>
          </a:stretch>
        </p:blipFill>
        <p:spPr>
          <a:xfrm>
            <a:off x="5803647" y="6098997"/>
            <a:ext cx="1392175" cy="413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19cbacb9f47_0_1"/>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a:t>Linear Economy</a:t>
            </a:r>
            <a:endParaRPr/>
          </a:p>
          <a:p>
            <a:pPr marL="0" lvl="0" indent="0" algn="l" rtl="0">
              <a:spcBef>
                <a:spcPts val="0"/>
              </a:spcBef>
              <a:spcAft>
                <a:spcPts val="0"/>
              </a:spcAft>
              <a:buNone/>
            </a:pPr>
            <a:endParaRPr/>
          </a:p>
        </p:txBody>
      </p:sp>
      <p:sp>
        <p:nvSpPr>
          <p:cNvPr id="216" name="Google Shape;216;g19cbacb9f47_0_1"/>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13</a:t>
            </a:fld>
            <a:endParaRPr/>
          </a:p>
        </p:txBody>
      </p:sp>
      <p:sp>
        <p:nvSpPr>
          <p:cNvPr id="217" name="Google Shape;217;g19cbacb9f47_0_1"/>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a:highlight>
                  <a:srgbClr val="FFFFFF"/>
                </a:highlight>
              </a:rPr>
              <a:t>Circular Economy application is still low which is caused, in part, </a:t>
            </a:r>
            <a:r>
              <a:rPr lang="en-US"/>
              <a:t>by the current model of production and consumption, called “linear economy”. </a:t>
            </a:r>
            <a:endParaRPr/>
          </a:p>
          <a:p>
            <a:pPr marL="0" lvl="0" indent="0" algn="l" rtl="0">
              <a:lnSpc>
                <a:spcPct val="115000"/>
              </a:lnSpc>
              <a:spcBef>
                <a:spcPts val="1000"/>
              </a:spcBef>
              <a:spcAft>
                <a:spcPts val="0"/>
              </a:spcAft>
              <a:buNone/>
            </a:pPr>
            <a:r>
              <a:rPr lang="en-US"/>
              <a:t>This economic system, implemented since the first industrial revolution, is based on the pattern of “produce, use and throw away”, under the assumption that natural resources are inexhaustible.</a:t>
            </a:r>
            <a:endParaRPr/>
          </a:p>
          <a:p>
            <a:pPr marL="0" lvl="0" indent="0" algn="l" rtl="0">
              <a:lnSpc>
                <a:spcPct val="115000"/>
              </a:lnSpc>
              <a:spcBef>
                <a:spcPts val="1000"/>
              </a:spcBef>
              <a:spcAft>
                <a:spcPts val="0"/>
              </a:spcAft>
              <a:buNone/>
            </a:pPr>
            <a:r>
              <a:rPr lang="en-US"/>
              <a:t>This is the modern day consumer society! </a:t>
            </a:r>
            <a:endParaRPr/>
          </a:p>
          <a:p>
            <a:pPr marL="0" lvl="0" indent="0" algn="l" rtl="0">
              <a:lnSpc>
                <a:spcPct val="115000"/>
              </a:lnSpc>
              <a:spcBef>
                <a:spcPts val="1000"/>
              </a:spcBef>
              <a:spcAft>
                <a:spcPts val="0"/>
              </a:spcAft>
              <a:buNone/>
            </a:pPr>
            <a:r>
              <a:rPr lang="en-US"/>
              <a:t>So, what is Linear Economy?</a:t>
            </a:r>
            <a:endParaRPr/>
          </a:p>
          <a:p>
            <a:pPr marL="0" lvl="0" indent="0" algn="l" rtl="0">
              <a:lnSpc>
                <a:spcPct val="115000"/>
              </a:lnSpc>
              <a:spcBef>
                <a:spcPts val="1000"/>
              </a:spcBef>
              <a:spcAft>
                <a:spcPts val="0"/>
              </a:spcAft>
              <a:buNone/>
            </a:pPr>
            <a:endParaRPr/>
          </a:p>
        </p:txBody>
      </p:sp>
      <p:pic>
        <p:nvPicPr>
          <p:cNvPr id="218" name="Google Shape;218;g19cbacb9f47_0_1"/>
          <p:cNvPicPr preferRelativeResize="0"/>
          <p:nvPr/>
        </p:nvPicPr>
        <p:blipFill>
          <a:blip r:embed="rId3">
            <a:alphaModFix/>
          </a:blip>
          <a:stretch>
            <a:fillRect/>
          </a:stretch>
        </p:blipFill>
        <p:spPr>
          <a:xfrm>
            <a:off x="6686176" y="1930500"/>
            <a:ext cx="3790686" cy="4040149"/>
          </a:xfrm>
          <a:prstGeom prst="rect">
            <a:avLst/>
          </a:prstGeom>
          <a:noFill/>
          <a:ln>
            <a:noFill/>
          </a:ln>
        </p:spPr>
      </p:pic>
      <p:sp>
        <p:nvSpPr>
          <p:cNvPr id="219" name="Google Shape;219;g19cbacb9f47_0_1"/>
          <p:cNvSpPr txBox="1"/>
          <p:nvPr/>
        </p:nvSpPr>
        <p:spPr>
          <a:xfrm>
            <a:off x="1837700" y="6136250"/>
            <a:ext cx="52749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i="1" u="sng">
                <a:solidFill>
                  <a:schemeClr val="hlink"/>
                </a:solidFill>
                <a:hlinkClick r:id="rId4"/>
              </a:rPr>
              <a:t>https://gupp-class.eu/</a:t>
            </a:r>
            <a:r>
              <a:rPr lang="en-US" sz="1000" i="1"/>
              <a:t> </a:t>
            </a:r>
            <a:endParaRPr sz="1000" i="1"/>
          </a:p>
        </p:txBody>
      </p:sp>
      <p:pic>
        <p:nvPicPr>
          <p:cNvPr id="220" name="Google Shape;220;g19cbacb9f47_0_1"/>
          <p:cNvPicPr preferRelativeResize="0"/>
          <p:nvPr/>
        </p:nvPicPr>
        <p:blipFill>
          <a:blip r:embed="rId5">
            <a:alphaModFix/>
          </a:blip>
          <a:stretch>
            <a:fillRect/>
          </a:stretch>
        </p:blipFill>
        <p:spPr>
          <a:xfrm>
            <a:off x="5803647" y="6098997"/>
            <a:ext cx="1392175" cy="413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1a6be771c57_0_21"/>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sz="1600"/>
              <a:t>The linear model follows a source to grave approach where material is sourced, used to create products, distributed, consumed and then disposed of. This model means that the finite amount of materials we have on the planet are depleting, this poses a severe risk to our </a:t>
            </a:r>
            <a:r>
              <a:rPr lang="en-US" sz="1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environment</a:t>
            </a:r>
            <a:r>
              <a:rPr lang="en-US"/>
              <a:t> and leaves a huge amount of waste, leading to pollution across the world.</a:t>
            </a:r>
            <a:endParaRPr sz="1600"/>
          </a:p>
        </p:txBody>
      </p:sp>
      <p:sp>
        <p:nvSpPr>
          <p:cNvPr id="227" name="Google Shape;227;g1a6be771c57_0_21"/>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a:t>Linear Economy</a:t>
            </a:r>
            <a:endParaRPr/>
          </a:p>
        </p:txBody>
      </p:sp>
      <p:sp>
        <p:nvSpPr>
          <p:cNvPr id="228" name="Google Shape;228;g1a6be771c57_0_21"/>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14</a:t>
            </a:fld>
            <a:endParaRPr/>
          </a:p>
        </p:txBody>
      </p:sp>
      <p:sp>
        <p:nvSpPr>
          <p:cNvPr id="229" name="Google Shape;229;g1a6be771c57_0_21"/>
          <p:cNvSpPr txBox="1"/>
          <p:nvPr/>
        </p:nvSpPr>
        <p:spPr>
          <a:xfrm>
            <a:off x="1837700" y="6136250"/>
            <a:ext cx="52854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i="1" u="sng">
                <a:solidFill>
                  <a:schemeClr val="hlink"/>
                </a:solidFill>
                <a:hlinkClick r:id="rId3"/>
              </a:rPr>
              <a:t>https://uk.glasdon.com/images/news/linear-economy-graph.jpeg</a:t>
            </a:r>
            <a:r>
              <a:rPr lang="en-US" sz="1000" i="1"/>
              <a:t> </a:t>
            </a:r>
            <a:endParaRPr sz="1000" i="1"/>
          </a:p>
        </p:txBody>
      </p:sp>
      <p:pic>
        <p:nvPicPr>
          <p:cNvPr id="230" name="Google Shape;230;g1a6be771c57_0_21"/>
          <p:cNvPicPr preferRelativeResize="0"/>
          <p:nvPr/>
        </p:nvPicPr>
        <p:blipFill rotWithShape="1">
          <a:blip r:embed="rId4">
            <a:alphaModFix/>
          </a:blip>
          <a:srcRect t="21405" b="26751"/>
          <a:stretch/>
        </p:blipFill>
        <p:spPr>
          <a:xfrm>
            <a:off x="1782900" y="2862375"/>
            <a:ext cx="8865200" cy="3063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1fb2f093e2f_0_113"/>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a:t>Linear Economy</a:t>
            </a:r>
            <a:endParaRPr/>
          </a:p>
        </p:txBody>
      </p:sp>
      <p:sp>
        <p:nvSpPr>
          <p:cNvPr id="237" name="Google Shape;237;g1fb2f093e2f_0_113"/>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rmAutofit lnSpcReduction="10000"/>
          </a:bodyPr>
          <a:lstStyle/>
          <a:p>
            <a:pPr marL="0" lvl="0" indent="0" algn="l" rtl="0">
              <a:lnSpc>
                <a:spcPct val="115000"/>
              </a:lnSpc>
              <a:spcBef>
                <a:spcPts val="1000"/>
              </a:spcBef>
              <a:spcAft>
                <a:spcPts val="0"/>
              </a:spcAft>
              <a:buNone/>
            </a:pPr>
            <a:r>
              <a:rPr lang="en-US"/>
              <a:t>The key learnings were that our current linear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economy</a:t>
            </a:r>
            <a:r>
              <a:rPr lang="en-US"/>
              <a:t>..</a:t>
            </a:r>
            <a:endParaRPr/>
          </a:p>
          <a:p>
            <a:pPr marL="457200" lvl="0" indent="-330200" algn="l" rtl="0">
              <a:lnSpc>
                <a:spcPct val="115000"/>
              </a:lnSpc>
              <a:spcBef>
                <a:spcPts val="1000"/>
              </a:spcBef>
              <a:spcAft>
                <a:spcPts val="0"/>
              </a:spcAft>
              <a:buSzPts val="1600"/>
              <a:buAutoNum type="arabicPeriod"/>
            </a:pPr>
            <a:r>
              <a:rPr lang="en-US"/>
              <a:t>The ecological disadvantage of the linear economy is that the production of goods is at the expense of the productivity of our ecosystems. Excessive pressure on these ecosystems jeopardises the provision of essential ecosystem services, such as water, air and soil cleaning</a:t>
            </a:r>
            <a:endParaRPr/>
          </a:p>
          <a:p>
            <a:pPr marL="457200" lvl="0" indent="-330200" algn="l" rtl="0">
              <a:lnSpc>
                <a:spcPct val="115000"/>
              </a:lnSpc>
              <a:spcBef>
                <a:spcPts val="1000"/>
              </a:spcBef>
              <a:spcAft>
                <a:spcPts val="0"/>
              </a:spcAft>
              <a:buSzPts val="1600"/>
              <a:buAutoNum type="arabicPeriod"/>
            </a:pPr>
            <a:r>
              <a:rPr lang="en-US"/>
              <a:t>Consumes 100 billion tonnes of material annually - a number which has tripled in the last 50 years</a:t>
            </a:r>
            <a:endParaRPr/>
          </a:p>
          <a:p>
            <a:pPr marL="457200" lvl="0" indent="-330200" algn="l" rtl="0">
              <a:lnSpc>
                <a:spcPct val="115000"/>
              </a:lnSpc>
              <a:spcBef>
                <a:spcPts val="1000"/>
              </a:spcBef>
              <a:spcAft>
                <a:spcPts val="0"/>
              </a:spcAft>
              <a:buSzPts val="1600"/>
              <a:buAutoNum type="arabicPeriod"/>
            </a:pPr>
            <a:r>
              <a:rPr lang="en-US"/>
              <a:t>Emits almost 60 gigatonnes of greenhouse gas emissions - 70% of greenhouse gasses are directly linked to the extraction, handling, and consumption of materials. In other words, our out-of-control consumption patterns and systems are directly linked to the current climate crisis.</a:t>
            </a:r>
            <a:endParaRPr/>
          </a:p>
          <a:p>
            <a:pPr marL="457200" lvl="0" indent="-330200" algn="l" rtl="0">
              <a:lnSpc>
                <a:spcPct val="115000"/>
              </a:lnSpc>
              <a:spcBef>
                <a:spcPts val="1000"/>
              </a:spcBef>
              <a:spcAft>
                <a:spcPts val="0"/>
              </a:spcAft>
              <a:buSzPts val="1600"/>
              <a:buAutoNum type="arabicPeriod"/>
            </a:pPr>
            <a:r>
              <a:rPr lang="en-US"/>
              <a:t>And of this 100 billion tonnes, only 7.2% is kept in the loop, 92.8% is wasted every year.  </a:t>
            </a:r>
            <a:endParaRPr/>
          </a:p>
        </p:txBody>
      </p:sp>
      <p:sp>
        <p:nvSpPr>
          <p:cNvPr id="238" name="Google Shape;238;g1fb2f093e2f_0_113"/>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15</a:t>
            </a:fld>
            <a:endParaRPr/>
          </a:p>
        </p:txBody>
      </p:sp>
      <p:pic>
        <p:nvPicPr>
          <p:cNvPr id="239" name="Google Shape;239;g1fb2f093e2f_0_113"/>
          <p:cNvPicPr preferRelativeResize="0"/>
          <p:nvPr/>
        </p:nvPicPr>
        <p:blipFill>
          <a:blip r:embed="rId3">
            <a:alphaModFix/>
          </a:blip>
          <a:stretch>
            <a:fillRect/>
          </a:stretch>
        </p:blipFill>
        <p:spPr>
          <a:xfrm>
            <a:off x="6564876" y="6074750"/>
            <a:ext cx="462126" cy="461688"/>
          </a:xfrm>
          <a:prstGeom prst="rect">
            <a:avLst/>
          </a:prstGeom>
          <a:noFill/>
          <a:ln>
            <a:noFill/>
          </a:ln>
        </p:spPr>
      </p:pic>
      <p:sp>
        <p:nvSpPr>
          <p:cNvPr id="240" name="Google Shape;240;g1fb2f093e2f_0_113"/>
          <p:cNvSpPr txBox="1"/>
          <p:nvPr/>
        </p:nvSpPr>
        <p:spPr>
          <a:xfrm>
            <a:off x="1837700" y="6136250"/>
            <a:ext cx="52854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Circle Economy and </a:t>
            </a:r>
            <a:r>
              <a:rPr lang="en-US" sz="1000" i="1">
                <a:solidFill>
                  <a:srgbClr val="1C1C1C"/>
                </a:solidFill>
                <a:highlight>
                  <a:srgbClr val="FFFFFF"/>
                </a:highlight>
                <a:uFill>
                  <a:noFill/>
                </a:uFill>
                <a:hlinkClick r:id="rId4">
                  <a:extLst>
                    <a:ext uri="{A12FA001-AC4F-418D-AE19-62706E023703}">
                      <ahyp:hlinkClr xmlns:ahyp="http://schemas.microsoft.com/office/drawing/2018/hyperlinkcolor" val="tx"/>
                    </a:ext>
                  </a:extLst>
                </a:hlinkClick>
              </a:rPr>
              <a:t>Michelini, Moraes et al., 2017</a:t>
            </a:r>
            <a:r>
              <a:rPr lang="en-US" sz="1000" i="1"/>
              <a:t> </a:t>
            </a:r>
            <a:endParaRPr sz="1000" i="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sp>
        <p:nvSpPr>
          <p:cNvPr id="245" name="Google Shape;245;g1fb2f093e2f_0_120"/>
          <p:cNvSpPr/>
          <p:nvPr/>
        </p:nvSpPr>
        <p:spPr>
          <a:xfrm>
            <a:off x="0" y="1488600"/>
            <a:ext cx="12621625" cy="5423100"/>
          </a:xfrm>
          <a:custGeom>
            <a:avLst/>
            <a:gdLst/>
            <a:ahLst/>
            <a:cxnLst/>
            <a:rect l="l" t="t" r="r" b="b"/>
            <a:pathLst>
              <a:path w="504865" h="216924" extrusionOk="0">
                <a:moveTo>
                  <a:pt x="0" y="68773"/>
                </a:moveTo>
                <a:lnTo>
                  <a:pt x="27631" y="0"/>
                </a:lnTo>
                <a:lnTo>
                  <a:pt x="60032" y="102147"/>
                </a:lnTo>
                <a:lnTo>
                  <a:pt x="77606" y="88966"/>
                </a:lnTo>
                <a:lnTo>
                  <a:pt x="99572" y="116974"/>
                </a:lnTo>
                <a:lnTo>
                  <a:pt x="128130" y="78531"/>
                </a:lnTo>
                <a:lnTo>
                  <a:pt x="156687" y="124114"/>
                </a:lnTo>
                <a:lnTo>
                  <a:pt x="192383" y="58212"/>
                </a:lnTo>
                <a:lnTo>
                  <a:pt x="233022" y="154319"/>
                </a:lnTo>
                <a:lnTo>
                  <a:pt x="249498" y="143335"/>
                </a:lnTo>
                <a:lnTo>
                  <a:pt x="271465" y="166400"/>
                </a:lnTo>
                <a:lnTo>
                  <a:pt x="300022" y="120818"/>
                </a:lnTo>
                <a:lnTo>
                  <a:pt x="330226" y="175736"/>
                </a:lnTo>
                <a:lnTo>
                  <a:pt x="359332" y="96655"/>
                </a:lnTo>
                <a:lnTo>
                  <a:pt x="401619" y="187269"/>
                </a:lnTo>
                <a:lnTo>
                  <a:pt x="416447" y="172441"/>
                </a:lnTo>
                <a:lnTo>
                  <a:pt x="436766" y="197703"/>
                </a:lnTo>
                <a:lnTo>
                  <a:pt x="460380" y="159809"/>
                </a:lnTo>
                <a:lnTo>
                  <a:pt x="488809" y="211389"/>
                </a:lnTo>
                <a:lnTo>
                  <a:pt x="504865" y="216924"/>
                </a:lnTo>
              </a:path>
            </a:pathLst>
          </a:custGeom>
          <a:noFill/>
          <a:ln w="76200" cap="flat" cmpd="sng">
            <a:solidFill>
              <a:schemeClr val="accent3"/>
            </a:solidFill>
            <a:prstDash val="solid"/>
            <a:round/>
            <a:headEnd type="none" w="med" len="med"/>
            <a:tailEnd type="none" w="med" len="med"/>
          </a:ln>
          <a:effectLst>
            <a:reflection endPos="30000" dist="38100" dir="5400000" fadeDir="5400012" sy="-100000" algn="bl" rotWithShape="0"/>
          </a:effectLst>
        </p:spPr>
      </p:sp>
      <p:sp>
        <p:nvSpPr>
          <p:cNvPr id="246" name="Google Shape;246;g1fb2f093e2f_0_120"/>
          <p:cNvSpPr txBox="1"/>
          <p:nvPr/>
        </p:nvSpPr>
        <p:spPr>
          <a:xfrm>
            <a:off x="5660849" y="3043218"/>
            <a:ext cx="2135100" cy="4926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1600" b="1">
                <a:solidFill>
                  <a:schemeClr val="dk1"/>
                </a:solidFill>
              </a:rPr>
              <a:t>Emits over</a:t>
            </a:r>
            <a:endParaRPr sz="1600" b="1">
              <a:solidFill>
                <a:schemeClr val="dk1"/>
              </a:solidFill>
            </a:endParaRPr>
          </a:p>
        </p:txBody>
      </p:sp>
      <p:sp>
        <p:nvSpPr>
          <p:cNvPr id="247" name="Google Shape;247;g1fb2f093e2f_0_120"/>
          <p:cNvSpPr txBox="1"/>
          <p:nvPr/>
        </p:nvSpPr>
        <p:spPr>
          <a:xfrm>
            <a:off x="9665975" y="3533776"/>
            <a:ext cx="1596000" cy="4926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1600" b="1">
                <a:solidFill>
                  <a:schemeClr val="dk1"/>
                </a:solidFill>
              </a:rPr>
              <a:t>Is only</a:t>
            </a:r>
            <a:endParaRPr sz="1600" b="1">
              <a:solidFill>
                <a:schemeClr val="dk1"/>
              </a:solidFill>
            </a:endParaRPr>
          </a:p>
        </p:txBody>
      </p:sp>
      <p:sp>
        <p:nvSpPr>
          <p:cNvPr id="248" name="Google Shape;248;g1fb2f093e2f_0_120"/>
          <p:cNvSpPr txBox="1"/>
          <p:nvPr/>
        </p:nvSpPr>
        <p:spPr>
          <a:xfrm>
            <a:off x="1507933" y="1577500"/>
            <a:ext cx="3088800" cy="4926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1600" b="1">
                <a:solidFill>
                  <a:schemeClr val="dk1"/>
                </a:solidFill>
              </a:rPr>
              <a:t>Consumes</a:t>
            </a:r>
            <a:endParaRPr sz="1600" b="1">
              <a:solidFill>
                <a:schemeClr val="dk1"/>
              </a:solidFill>
            </a:endParaRPr>
          </a:p>
        </p:txBody>
      </p:sp>
      <p:grpSp>
        <p:nvGrpSpPr>
          <p:cNvPr id="249" name="Google Shape;249;g1fb2f093e2f_0_120"/>
          <p:cNvGrpSpPr/>
          <p:nvPr/>
        </p:nvGrpSpPr>
        <p:grpSpPr>
          <a:xfrm>
            <a:off x="4742771" y="3448424"/>
            <a:ext cx="789980" cy="789980"/>
            <a:chOff x="3557167" y="2586383"/>
            <a:chExt cx="592500" cy="592500"/>
          </a:xfrm>
        </p:grpSpPr>
        <p:sp>
          <p:nvSpPr>
            <p:cNvPr id="250" name="Google Shape;250;g1fb2f093e2f_0_120"/>
            <p:cNvSpPr/>
            <p:nvPr/>
          </p:nvSpPr>
          <p:spPr>
            <a:xfrm>
              <a:off x="3557167" y="2586383"/>
              <a:ext cx="592500" cy="592500"/>
            </a:xfrm>
            <a:prstGeom prst="ellipse">
              <a:avLst/>
            </a:prstGeom>
            <a:solidFill>
              <a:schemeClr val="lt1"/>
            </a:solidFill>
            <a:ln w="38100" cap="flat" cmpd="sng">
              <a:solidFill>
                <a:srgbClr val="00C1F2"/>
              </a:solidFill>
              <a:prstDash val="solid"/>
              <a:round/>
              <a:headEnd type="none" w="sm" len="sm"/>
              <a:tailEnd type="none" w="sm" len="sm"/>
            </a:ln>
            <a:effectLst>
              <a:outerShdw blurRad="571500" dist="38100" algn="bl"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1" name="Google Shape;251;g1fb2f093e2f_0_120"/>
            <p:cNvSpPr/>
            <p:nvPr/>
          </p:nvSpPr>
          <p:spPr>
            <a:xfrm>
              <a:off x="3681808" y="2716245"/>
              <a:ext cx="362347" cy="327843"/>
            </a:xfrm>
            <a:custGeom>
              <a:avLst/>
              <a:gdLst/>
              <a:ahLst/>
              <a:cxnLst/>
              <a:rect l="l" t="t" r="r" b="b"/>
              <a:pathLst>
                <a:path w="232274" h="210156" fill="none" extrusionOk="0">
                  <a:moveTo>
                    <a:pt x="209013" y="42421"/>
                  </a:moveTo>
                  <a:cubicBezTo>
                    <a:pt x="188777" y="21984"/>
                    <a:pt x="156978" y="20101"/>
                    <a:pt x="131970" y="39934"/>
                  </a:cubicBezTo>
                  <a:cubicBezTo>
                    <a:pt x="111465" y="2824"/>
                    <a:pt x="57615" y="0"/>
                    <a:pt x="30186" y="27160"/>
                  </a:cubicBezTo>
                  <a:cubicBezTo>
                    <a:pt x="6656" y="50354"/>
                    <a:pt x="3900" y="88540"/>
                    <a:pt x="25413" y="112540"/>
                  </a:cubicBezTo>
                  <a:cubicBezTo>
                    <a:pt x="1" y="132641"/>
                    <a:pt x="1077" y="167062"/>
                    <a:pt x="21514" y="187701"/>
                  </a:cubicBezTo>
                  <a:cubicBezTo>
                    <a:pt x="40539" y="206996"/>
                    <a:pt x="75162" y="208138"/>
                    <a:pt x="91028" y="188373"/>
                  </a:cubicBezTo>
                  <a:cubicBezTo>
                    <a:pt x="106893" y="209886"/>
                    <a:pt x="147634" y="210155"/>
                    <a:pt x="168273" y="189785"/>
                  </a:cubicBezTo>
                  <a:cubicBezTo>
                    <a:pt x="180844" y="177281"/>
                    <a:pt x="188172" y="155969"/>
                    <a:pt x="181651" y="138625"/>
                  </a:cubicBezTo>
                  <a:cubicBezTo>
                    <a:pt x="191735" y="138221"/>
                    <a:pt x="201282" y="134120"/>
                    <a:pt x="208542" y="127196"/>
                  </a:cubicBezTo>
                  <a:cubicBezTo>
                    <a:pt x="232072" y="103935"/>
                    <a:pt x="232274" y="66018"/>
                    <a:pt x="209013" y="42421"/>
                  </a:cubicBezTo>
                  <a:close/>
                </a:path>
              </a:pathLst>
            </a:custGeom>
            <a:noFill/>
            <a:ln w="28575" cap="rnd" cmpd="sng">
              <a:solidFill>
                <a:srgbClr val="00C1F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52" name="Google Shape;252;g1fb2f093e2f_0_120"/>
          <p:cNvGrpSpPr/>
          <p:nvPr/>
        </p:nvGrpSpPr>
        <p:grpSpPr>
          <a:xfrm>
            <a:off x="8274996" y="4308508"/>
            <a:ext cx="789980" cy="789980"/>
            <a:chOff x="6199352" y="3231462"/>
            <a:chExt cx="592500" cy="592500"/>
          </a:xfrm>
        </p:grpSpPr>
        <p:sp>
          <p:nvSpPr>
            <p:cNvPr id="253" name="Google Shape;253;g1fb2f093e2f_0_120"/>
            <p:cNvSpPr/>
            <p:nvPr/>
          </p:nvSpPr>
          <p:spPr>
            <a:xfrm>
              <a:off x="6199352" y="3231462"/>
              <a:ext cx="592500" cy="592500"/>
            </a:xfrm>
            <a:prstGeom prst="ellipse">
              <a:avLst/>
            </a:prstGeom>
            <a:solidFill>
              <a:schemeClr val="lt1"/>
            </a:solidFill>
            <a:ln w="38100" cap="flat" cmpd="sng">
              <a:solidFill>
                <a:srgbClr val="00C1F2"/>
              </a:solidFill>
              <a:prstDash val="solid"/>
              <a:round/>
              <a:headEnd type="none" w="sm" len="sm"/>
              <a:tailEnd type="none" w="sm" len="sm"/>
            </a:ln>
            <a:effectLst>
              <a:outerShdw blurRad="628650" dist="38100" algn="bl" rotWithShape="0">
                <a:srgbClr val="000000">
                  <a:alpha val="4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grpSp>
          <p:nvGrpSpPr>
            <p:cNvPr id="254" name="Google Shape;254;g1fb2f093e2f_0_120"/>
            <p:cNvGrpSpPr/>
            <p:nvPr/>
          </p:nvGrpSpPr>
          <p:grpSpPr>
            <a:xfrm>
              <a:off x="6297704" y="3340878"/>
              <a:ext cx="395753" cy="373658"/>
              <a:chOff x="870125" y="261000"/>
              <a:chExt cx="5645550" cy="5330350"/>
            </a:xfrm>
          </p:grpSpPr>
          <p:sp>
            <p:nvSpPr>
              <p:cNvPr id="255" name="Google Shape;255;g1fb2f093e2f_0_120"/>
              <p:cNvSpPr/>
              <p:nvPr/>
            </p:nvSpPr>
            <p:spPr>
              <a:xfrm>
                <a:off x="5369275" y="2219150"/>
                <a:ext cx="1146400" cy="632200"/>
              </a:xfrm>
              <a:custGeom>
                <a:avLst/>
                <a:gdLst/>
                <a:ahLst/>
                <a:cxnLst/>
                <a:rect l="l" t="t" r="r" b="b"/>
                <a:pathLst>
                  <a:path w="45856" h="25288" fill="none" extrusionOk="0">
                    <a:moveTo>
                      <a:pt x="45855" y="1"/>
                    </a:moveTo>
                    <a:lnTo>
                      <a:pt x="25640" y="25287"/>
                    </a:lnTo>
                    <a:lnTo>
                      <a:pt x="1" y="987"/>
                    </a:lnTo>
                  </a:path>
                </a:pathLst>
              </a:custGeom>
              <a:noFill/>
              <a:ln w="28575" cap="rnd" cmpd="sng">
                <a:solidFill>
                  <a:srgbClr val="00C1F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6" name="Google Shape;256;g1fb2f093e2f_0_120"/>
              <p:cNvSpPr/>
              <p:nvPr/>
            </p:nvSpPr>
            <p:spPr>
              <a:xfrm>
                <a:off x="870125" y="261000"/>
                <a:ext cx="5140150" cy="5330350"/>
              </a:xfrm>
              <a:custGeom>
                <a:avLst/>
                <a:gdLst/>
                <a:ahLst/>
                <a:cxnLst/>
                <a:rect l="l" t="t" r="r" b="b"/>
                <a:pathLst>
                  <a:path w="205606" h="213214" fill="none" extrusionOk="0">
                    <a:moveTo>
                      <a:pt x="194266" y="149538"/>
                    </a:moveTo>
                    <a:cubicBezTo>
                      <a:pt x="171021" y="193491"/>
                      <a:pt x="118687" y="213213"/>
                      <a:pt x="72269" y="195463"/>
                    </a:cubicBezTo>
                    <a:cubicBezTo>
                      <a:pt x="25851" y="177784"/>
                      <a:pt x="1" y="128196"/>
                      <a:pt x="11904" y="80017"/>
                    </a:cubicBezTo>
                    <a:cubicBezTo>
                      <a:pt x="23879" y="31768"/>
                      <a:pt x="69874" y="1"/>
                      <a:pt x="119180" y="6058"/>
                    </a:cubicBezTo>
                    <a:cubicBezTo>
                      <a:pt x="168486" y="12045"/>
                      <a:pt x="205606" y="53885"/>
                      <a:pt x="205606" y="103613"/>
                    </a:cubicBezTo>
                  </a:path>
                </a:pathLst>
              </a:custGeom>
              <a:noFill/>
              <a:ln w="28575" cap="rnd" cmpd="sng">
                <a:solidFill>
                  <a:srgbClr val="00C1F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257" name="Google Shape;257;g1fb2f093e2f_0_120"/>
          <p:cNvGrpSpPr/>
          <p:nvPr/>
        </p:nvGrpSpPr>
        <p:grpSpPr>
          <a:xfrm>
            <a:off x="612340" y="2136959"/>
            <a:ext cx="789980" cy="789980"/>
            <a:chOff x="459266" y="1602759"/>
            <a:chExt cx="592500" cy="592500"/>
          </a:xfrm>
        </p:grpSpPr>
        <p:sp>
          <p:nvSpPr>
            <p:cNvPr id="258" name="Google Shape;258;g1fb2f093e2f_0_120"/>
            <p:cNvSpPr/>
            <p:nvPr/>
          </p:nvSpPr>
          <p:spPr>
            <a:xfrm>
              <a:off x="459266" y="1602759"/>
              <a:ext cx="592500" cy="592500"/>
            </a:xfrm>
            <a:prstGeom prst="ellipse">
              <a:avLst/>
            </a:prstGeom>
            <a:solidFill>
              <a:schemeClr val="lt1"/>
            </a:solidFill>
            <a:ln w="38100" cap="flat" cmpd="sng">
              <a:solidFill>
                <a:srgbClr val="00C1F2"/>
              </a:solidFill>
              <a:prstDash val="solid"/>
              <a:round/>
              <a:headEnd type="none" w="sm" len="sm"/>
              <a:tailEnd type="none" w="sm" len="sm"/>
            </a:ln>
            <a:effectLst>
              <a:outerShdw blurRad="600075" dist="38100" algn="bl" rotWithShape="0">
                <a:srgbClr val="000000">
                  <a:alpha val="4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59" name="Google Shape;259;g1fb2f093e2f_0_120"/>
            <p:cNvGrpSpPr/>
            <p:nvPr/>
          </p:nvGrpSpPr>
          <p:grpSpPr>
            <a:xfrm>
              <a:off x="588783" y="1700731"/>
              <a:ext cx="335965" cy="322995"/>
              <a:chOff x="1217950" y="379575"/>
              <a:chExt cx="5121425" cy="4923700"/>
            </a:xfrm>
          </p:grpSpPr>
          <p:sp>
            <p:nvSpPr>
              <p:cNvPr id="260" name="Google Shape;260;g1fb2f093e2f_0_120"/>
              <p:cNvSpPr/>
              <p:nvPr/>
            </p:nvSpPr>
            <p:spPr>
              <a:xfrm>
                <a:off x="1217950" y="1966150"/>
                <a:ext cx="5121425" cy="3337125"/>
              </a:xfrm>
              <a:custGeom>
                <a:avLst/>
                <a:gdLst/>
                <a:ahLst/>
                <a:cxnLst/>
                <a:rect l="l" t="t" r="r" b="b"/>
                <a:pathLst>
                  <a:path w="204857" h="133485" fill="none" extrusionOk="0">
                    <a:moveTo>
                      <a:pt x="166020" y="0"/>
                    </a:moveTo>
                    <a:lnTo>
                      <a:pt x="38901" y="0"/>
                    </a:lnTo>
                    <a:lnTo>
                      <a:pt x="0" y="133485"/>
                    </a:lnTo>
                    <a:lnTo>
                      <a:pt x="204856" y="133485"/>
                    </a:lnTo>
                    <a:close/>
                  </a:path>
                </a:pathLst>
              </a:custGeom>
              <a:noFill/>
              <a:ln w="28575" cap="rnd" cmpd="sng">
                <a:solidFill>
                  <a:srgbClr val="00C1F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1" name="Google Shape;261;g1fb2f093e2f_0_120"/>
              <p:cNvSpPr/>
              <p:nvPr/>
            </p:nvSpPr>
            <p:spPr>
              <a:xfrm>
                <a:off x="2986150" y="379575"/>
                <a:ext cx="1586600" cy="1586600"/>
              </a:xfrm>
              <a:custGeom>
                <a:avLst/>
                <a:gdLst/>
                <a:ahLst/>
                <a:cxnLst/>
                <a:rect l="l" t="t" r="r" b="b"/>
                <a:pathLst>
                  <a:path w="63464" h="63464" fill="none" extrusionOk="0">
                    <a:moveTo>
                      <a:pt x="63464" y="31764"/>
                    </a:moveTo>
                    <a:cubicBezTo>
                      <a:pt x="63464" y="49253"/>
                      <a:pt x="49254" y="63463"/>
                      <a:pt x="31700" y="63463"/>
                    </a:cubicBezTo>
                    <a:cubicBezTo>
                      <a:pt x="14211" y="63463"/>
                      <a:pt x="1" y="49253"/>
                      <a:pt x="1" y="31764"/>
                    </a:cubicBezTo>
                    <a:cubicBezTo>
                      <a:pt x="1" y="14210"/>
                      <a:pt x="14211" y="0"/>
                      <a:pt x="31700" y="0"/>
                    </a:cubicBezTo>
                    <a:cubicBezTo>
                      <a:pt x="49254" y="0"/>
                      <a:pt x="63464" y="14210"/>
                      <a:pt x="63464" y="31764"/>
                    </a:cubicBezTo>
                    <a:close/>
                  </a:path>
                </a:pathLst>
              </a:custGeom>
              <a:noFill/>
              <a:ln w="28575" cap="rnd" cmpd="sng">
                <a:solidFill>
                  <a:srgbClr val="00C1F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62" name="Google Shape;262;g1fb2f093e2f_0_120"/>
            <p:cNvSpPr txBox="1"/>
            <p:nvPr/>
          </p:nvSpPr>
          <p:spPr>
            <a:xfrm>
              <a:off x="502531" y="1750643"/>
              <a:ext cx="506100" cy="334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300" b="1">
                  <a:solidFill>
                    <a:srgbClr val="00C1F2"/>
                  </a:solidFill>
                  <a:latin typeface="Montserrat"/>
                  <a:ea typeface="Montserrat"/>
                  <a:cs typeface="Montserrat"/>
                  <a:sym typeface="Montserrat"/>
                </a:rPr>
                <a:t>KG</a:t>
              </a:r>
              <a:endParaRPr sz="1300" b="1">
                <a:solidFill>
                  <a:srgbClr val="00C1F2"/>
                </a:solidFill>
                <a:latin typeface="Montserrat"/>
                <a:ea typeface="Montserrat"/>
                <a:cs typeface="Montserrat"/>
                <a:sym typeface="Montserrat"/>
              </a:endParaRPr>
            </a:p>
          </p:txBody>
        </p:sp>
      </p:grpSp>
      <p:sp>
        <p:nvSpPr>
          <p:cNvPr id="263" name="Google Shape;263;g1fb2f093e2f_0_120"/>
          <p:cNvSpPr txBox="1">
            <a:spLocks noGrp="1"/>
          </p:cNvSpPr>
          <p:nvPr>
            <p:ph type="title"/>
          </p:nvPr>
        </p:nvSpPr>
        <p:spPr>
          <a:xfrm>
            <a:off x="1262625" y="609600"/>
            <a:ext cx="7430700" cy="733200"/>
          </a:xfrm>
          <a:prstGeom prst="rect">
            <a:avLst/>
          </a:prstGeom>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en-US"/>
              <a:t>The Current ‘Linear’ Economy . . . </a:t>
            </a:r>
            <a:endParaRPr/>
          </a:p>
        </p:txBody>
      </p:sp>
      <p:sp>
        <p:nvSpPr>
          <p:cNvPr id="264" name="Google Shape;264;g1fb2f093e2f_0_120"/>
          <p:cNvSpPr txBox="1"/>
          <p:nvPr/>
        </p:nvSpPr>
        <p:spPr>
          <a:xfrm>
            <a:off x="1507933" y="2199646"/>
            <a:ext cx="2772300" cy="7758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1600" b="1">
                <a:solidFill>
                  <a:srgbClr val="00C1F2"/>
                </a:solidFill>
              </a:rPr>
              <a:t>100 billion tonnes</a:t>
            </a:r>
            <a:br>
              <a:rPr lang="en-US" sz="1600" b="1">
                <a:solidFill>
                  <a:srgbClr val="00C1F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br>
            <a:r>
              <a:rPr lang="en-US" sz="1600" b="1">
                <a:solidFill>
                  <a:srgbClr val="00C1F2"/>
                </a:solidFill>
              </a:rPr>
              <a:t>of materials annually </a:t>
            </a:r>
            <a:endParaRPr sz="1600">
              <a:solidFill>
                <a:srgbClr val="00C1F2"/>
              </a:solidFill>
            </a:endParaRPr>
          </a:p>
        </p:txBody>
      </p:sp>
      <p:sp>
        <p:nvSpPr>
          <p:cNvPr id="265" name="Google Shape;265;g1fb2f093e2f_0_120"/>
          <p:cNvSpPr txBox="1"/>
          <p:nvPr/>
        </p:nvSpPr>
        <p:spPr>
          <a:xfrm>
            <a:off x="1507933" y="3104967"/>
            <a:ext cx="2537700" cy="7758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1600">
                <a:solidFill>
                  <a:schemeClr val="dk1"/>
                </a:solidFill>
              </a:rPr>
              <a:t>Tripled in the last 50 years</a:t>
            </a:r>
            <a:endParaRPr sz="1600">
              <a:solidFill>
                <a:schemeClr val="dk1"/>
              </a:solidFill>
            </a:endParaRPr>
          </a:p>
        </p:txBody>
      </p:sp>
      <p:sp>
        <p:nvSpPr>
          <p:cNvPr id="266" name="Google Shape;266;g1fb2f093e2f_0_120"/>
          <p:cNvSpPr txBox="1"/>
          <p:nvPr/>
        </p:nvSpPr>
        <p:spPr>
          <a:xfrm>
            <a:off x="5660849" y="3392183"/>
            <a:ext cx="1706700" cy="7758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1600" b="1">
                <a:solidFill>
                  <a:srgbClr val="00C1F2"/>
                </a:solidFill>
              </a:rPr>
              <a:t>59.1 Gt</a:t>
            </a:r>
            <a:endParaRPr sz="1600" b="1">
              <a:solidFill>
                <a:srgbClr val="00C1F2"/>
              </a:solidFill>
            </a:endParaRPr>
          </a:p>
          <a:p>
            <a:pPr marL="0" lvl="0" indent="0" algn="l" rtl="0">
              <a:lnSpc>
                <a:spcPct val="115000"/>
              </a:lnSpc>
              <a:spcBef>
                <a:spcPts val="0"/>
              </a:spcBef>
              <a:spcAft>
                <a:spcPts val="0"/>
              </a:spcAft>
              <a:buNone/>
            </a:pPr>
            <a:r>
              <a:rPr lang="en-US" sz="1600" b="1">
                <a:solidFill>
                  <a:srgbClr val="00C1F2"/>
                </a:solidFill>
              </a:rPr>
              <a:t>of GHGs</a:t>
            </a:r>
            <a:endParaRPr sz="1600">
              <a:solidFill>
                <a:srgbClr val="00C1F2"/>
              </a:solidFill>
            </a:endParaRPr>
          </a:p>
        </p:txBody>
      </p:sp>
      <p:sp>
        <p:nvSpPr>
          <p:cNvPr id="267" name="Google Shape;267;g1fb2f093e2f_0_120"/>
          <p:cNvSpPr txBox="1"/>
          <p:nvPr/>
        </p:nvSpPr>
        <p:spPr>
          <a:xfrm>
            <a:off x="5660835" y="4181600"/>
            <a:ext cx="1794000" cy="7758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1600">
                <a:solidFill>
                  <a:schemeClr val="dk1"/>
                </a:solidFill>
              </a:rPr>
              <a:t>Expected to hit </a:t>
            </a:r>
            <a:r>
              <a:rPr lang="en-US" sz="16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80 Gt</a:t>
            </a:r>
            <a:r>
              <a:rPr lang="en-US" sz="1600">
                <a:solidFill>
                  <a:schemeClr val="dk1"/>
                </a:solidFill>
              </a:rPr>
              <a:t> by 2032 </a:t>
            </a:r>
            <a:endParaRPr sz="1600">
              <a:solidFill>
                <a:schemeClr val="dk1"/>
              </a:solidFill>
            </a:endParaRPr>
          </a:p>
        </p:txBody>
      </p:sp>
      <p:sp>
        <p:nvSpPr>
          <p:cNvPr id="268" name="Google Shape;268;g1fb2f093e2f_0_120"/>
          <p:cNvSpPr txBox="1"/>
          <p:nvPr/>
        </p:nvSpPr>
        <p:spPr>
          <a:xfrm>
            <a:off x="9885150" y="4056967"/>
            <a:ext cx="1464900" cy="7758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1600" b="1">
                <a:solidFill>
                  <a:srgbClr val="00C1F2"/>
                </a:solidFill>
              </a:rPr>
              <a:t>7.2%</a:t>
            </a:r>
            <a:endParaRPr sz="1600" b="1">
              <a:solidFill>
                <a:srgbClr val="00C1F2"/>
              </a:solidFill>
            </a:endParaRPr>
          </a:p>
          <a:p>
            <a:pPr marL="0" lvl="0" indent="0" algn="l" rtl="0">
              <a:lnSpc>
                <a:spcPct val="115000"/>
              </a:lnSpc>
              <a:spcBef>
                <a:spcPts val="0"/>
              </a:spcBef>
              <a:spcAft>
                <a:spcPts val="0"/>
              </a:spcAft>
              <a:buNone/>
            </a:pPr>
            <a:r>
              <a:rPr lang="en-US" sz="1600" b="1">
                <a:solidFill>
                  <a:srgbClr val="00C1F2"/>
                </a:solidFill>
              </a:rPr>
              <a:t>circular</a:t>
            </a:r>
            <a:endParaRPr sz="1600" b="1">
              <a:solidFill>
                <a:srgbClr val="00C1F2"/>
              </a:solidFill>
            </a:endParaRPr>
          </a:p>
        </p:txBody>
      </p:sp>
      <p:sp>
        <p:nvSpPr>
          <p:cNvPr id="269" name="Google Shape;269;g1fb2f093e2f_0_120"/>
          <p:cNvSpPr txBox="1"/>
          <p:nvPr/>
        </p:nvSpPr>
        <p:spPr>
          <a:xfrm>
            <a:off x="9665975" y="4832775"/>
            <a:ext cx="2060700" cy="7758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1600">
                <a:solidFill>
                  <a:schemeClr val="dk1"/>
                </a:solidFill>
              </a:rPr>
              <a:t>Wasting 92.8% of everything we use </a:t>
            </a:r>
            <a:endParaRPr sz="1600">
              <a:solidFill>
                <a:schemeClr val="dk1"/>
              </a:solidFill>
            </a:endParaRPr>
          </a:p>
        </p:txBody>
      </p:sp>
      <p:sp>
        <p:nvSpPr>
          <p:cNvPr id="270" name="Google Shape;270;g1fb2f093e2f_0_120"/>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16</a:t>
            </a:fld>
            <a:endParaRPr/>
          </a:p>
        </p:txBody>
      </p:sp>
      <p:pic>
        <p:nvPicPr>
          <p:cNvPr id="271" name="Google Shape;271;g1fb2f093e2f_0_120"/>
          <p:cNvPicPr preferRelativeResize="0"/>
          <p:nvPr/>
        </p:nvPicPr>
        <p:blipFill>
          <a:blip r:embed="rId3">
            <a:alphaModFix/>
          </a:blip>
          <a:stretch>
            <a:fillRect/>
          </a:stretch>
        </p:blipFill>
        <p:spPr>
          <a:xfrm>
            <a:off x="6564876" y="6074750"/>
            <a:ext cx="462126" cy="461688"/>
          </a:xfrm>
          <a:prstGeom prst="rect">
            <a:avLst/>
          </a:prstGeom>
          <a:noFill/>
          <a:ln>
            <a:noFill/>
          </a:ln>
        </p:spPr>
      </p:pic>
      <p:sp>
        <p:nvSpPr>
          <p:cNvPr id="272" name="Google Shape;272;g1fb2f093e2f_0_120"/>
          <p:cNvSpPr txBox="1"/>
          <p:nvPr/>
        </p:nvSpPr>
        <p:spPr>
          <a:xfrm>
            <a:off x="1837700" y="6136250"/>
            <a:ext cx="52854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Circle Economy</a:t>
            </a:r>
            <a:endParaRPr sz="1000" i="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1a6be771c57_0_58"/>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a:t>Circular Economy </a:t>
            </a:r>
            <a:endParaRPr/>
          </a:p>
        </p:txBody>
      </p:sp>
      <p:sp>
        <p:nvSpPr>
          <p:cNvPr id="279" name="Google Shape;279;g1a6be771c57_0_58"/>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0" lvl="0" indent="0" algn="just" rtl="0">
              <a:lnSpc>
                <a:spcPct val="115000"/>
              </a:lnSpc>
              <a:spcBef>
                <a:spcPts val="1000"/>
              </a:spcBef>
              <a:spcAft>
                <a:spcPts val="0"/>
              </a:spcAft>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The circular economy, as a model of production and consumption, is a more sustainable alternative to the linear economy.</a:t>
            </a:r>
            <a:r>
              <a:rPr lang="en-US"/>
              <a:t> </a:t>
            </a:r>
            <a:endParaRPr/>
          </a:p>
          <a:p>
            <a:pPr marL="0" lvl="0" indent="0" algn="just" rtl="0">
              <a:lnSpc>
                <a:spcPct val="115000"/>
              </a:lnSpc>
              <a:spcBef>
                <a:spcPts val="1000"/>
              </a:spcBef>
              <a:spcAft>
                <a:spcPts val="0"/>
              </a:spcAft>
              <a:buNone/>
            </a:pPr>
            <a:r>
              <a:rPr lang="en-US"/>
              <a:t>The objective of the circular economy is to achieve more efficient and resilient production and consumption systems, that minimize the use of natural resources and preserve the ones they use within continuous cycles, maintaining or improving their value.</a:t>
            </a:r>
            <a:endParaRPr/>
          </a:p>
          <a:p>
            <a:pPr marL="0" lvl="0" indent="0" algn="just" rtl="0">
              <a:lnSpc>
                <a:spcPct val="115000"/>
              </a:lnSpc>
              <a:spcBef>
                <a:spcPts val="1000"/>
              </a:spcBef>
              <a:spcAft>
                <a:spcPts val="0"/>
              </a:spcAft>
              <a:buNone/>
            </a:pPr>
            <a:r>
              <a:rPr lang="en-US"/>
              <a:t>The Circular Economy requires a new approach in the following areas:</a:t>
            </a:r>
            <a:endParaRPr/>
          </a:p>
          <a:p>
            <a:pPr marL="457200" lvl="0" indent="-330200" algn="just" rtl="0">
              <a:lnSpc>
                <a:spcPct val="115000"/>
              </a:lnSpc>
              <a:spcBef>
                <a:spcPts val="1000"/>
              </a:spcBef>
              <a:spcAft>
                <a:spcPts val="0"/>
              </a:spcAft>
              <a:buSzPts val="1600"/>
              <a:buChar char="•"/>
            </a:pPr>
            <a:r>
              <a:rPr lang="en-US"/>
              <a:t>the design of products and services</a:t>
            </a:r>
            <a:endParaRPr/>
          </a:p>
          <a:p>
            <a:pPr marL="457200" lvl="0" indent="-330200" algn="just" rtl="0">
              <a:lnSpc>
                <a:spcPct val="115000"/>
              </a:lnSpc>
              <a:spcBef>
                <a:spcPts val="1000"/>
              </a:spcBef>
              <a:spcAft>
                <a:spcPts val="0"/>
              </a:spcAft>
              <a:buSzPts val="1600"/>
              <a:buChar char="•"/>
            </a:pPr>
            <a:r>
              <a:rPr lang="en-US"/>
              <a:t>management and market models</a:t>
            </a:r>
            <a:endParaRPr/>
          </a:p>
          <a:p>
            <a:pPr marL="457200" lvl="0" indent="-330200" algn="just" rtl="0">
              <a:lnSpc>
                <a:spcPct val="115000"/>
              </a:lnSpc>
              <a:spcBef>
                <a:spcPts val="1000"/>
              </a:spcBef>
              <a:spcAft>
                <a:spcPts val="0"/>
              </a:spcAft>
              <a:buSzPts val="1600"/>
              <a:buChar char="•"/>
            </a:pPr>
            <a:r>
              <a:rPr lang="en-US"/>
              <a:t>how to convert and reuse waste into resources</a:t>
            </a:r>
            <a:endParaRPr/>
          </a:p>
          <a:p>
            <a:pPr marL="457200" lvl="0" indent="-330200" algn="just" rtl="0">
              <a:lnSpc>
                <a:spcPct val="115000"/>
              </a:lnSpc>
              <a:spcBef>
                <a:spcPts val="1000"/>
              </a:spcBef>
              <a:spcAft>
                <a:spcPts val="0"/>
              </a:spcAft>
              <a:buSzPts val="1600"/>
              <a:buChar char="•"/>
            </a:pPr>
            <a:r>
              <a:rPr lang="en-US"/>
              <a:t>national regulations</a:t>
            </a:r>
            <a:endParaRPr/>
          </a:p>
          <a:p>
            <a:pPr marL="457200" lvl="0" indent="-330200" algn="just" rtl="0">
              <a:lnSpc>
                <a:spcPct val="115000"/>
              </a:lnSpc>
              <a:spcBef>
                <a:spcPts val="1000"/>
              </a:spcBef>
              <a:spcAft>
                <a:spcPts val="0"/>
              </a:spcAft>
              <a:buSzPts val="1600"/>
              <a:buChar char="•"/>
            </a:pPr>
            <a:r>
              <a:rPr lang="en-US"/>
              <a:t>the commitment of citizens to change their consumption habits</a:t>
            </a:r>
            <a:endParaRPr/>
          </a:p>
        </p:txBody>
      </p:sp>
      <p:sp>
        <p:nvSpPr>
          <p:cNvPr id="280" name="Google Shape;280;g1a6be771c57_0_58"/>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17</a:t>
            </a:fld>
            <a:endParaRPr/>
          </a:p>
        </p:txBody>
      </p:sp>
      <p:sp>
        <p:nvSpPr>
          <p:cNvPr id="281" name="Google Shape;281;g1a6be771c57_0_58"/>
          <p:cNvSpPr txBox="1"/>
          <p:nvPr/>
        </p:nvSpPr>
        <p:spPr>
          <a:xfrm>
            <a:off x="1837700" y="6136250"/>
            <a:ext cx="52749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i="1" u="sng">
                <a:solidFill>
                  <a:schemeClr val="hlink"/>
                </a:solidFill>
                <a:hlinkClick r:id="rId3"/>
              </a:rPr>
              <a:t>https://gupp-\class.eu/</a:t>
            </a:r>
            <a:r>
              <a:rPr lang="en-US" sz="1000" i="1"/>
              <a:t> </a:t>
            </a:r>
            <a:endParaRPr sz="1000" i="1"/>
          </a:p>
        </p:txBody>
      </p:sp>
      <p:pic>
        <p:nvPicPr>
          <p:cNvPr id="282" name="Google Shape;282;g1a6be771c57_0_58"/>
          <p:cNvPicPr preferRelativeResize="0"/>
          <p:nvPr/>
        </p:nvPicPr>
        <p:blipFill>
          <a:blip r:embed="rId4">
            <a:alphaModFix/>
          </a:blip>
          <a:stretch>
            <a:fillRect/>
          </a:stretch>
        </p:blipFill>
        <p:spPr>
          <a:xfrm>
            <a:off x="5803647" y="6098997"/>
            <a:ext cx="1392175" cy="413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6"/>
        <p:cNvGrpSpPr/>
        <p:nvPr/>
      </p:nvGrpSpPr>
      <p:grpSpPr>
        <a:xfrm>
          <a:off x="0" y="0"/>
          <a:ext cx="0" cy="0"/>
          <a:chOff x="0" y="0"/>
          <a:chExt cx="0" cy="0"/>
        </a:xfrm>
      </p:grpSpPr>
      <p:sp>
        <p:nvSpPr>
          <p:cNvPr id="287" name="Google Shape;287;g1fb2f093e2f_0_235"/>
          <p:cNvSpPr txBox="1"/>
          <p:nvPr/>
        </p:nvSpPr>
        <p:spPr>
          <a:xfrm>
            <a:off x="4301400" y="2839875"/>
            <a:ext cx="1255500" cy="17565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3300" b="1">
                <a:solidFill>
                  <a:srgbClr val="00C1F2"/>
                </a:solidFill>
                <a:latin typeface="Montserrat"/>
                <a:ea typeface="Montserrat"/>
                <a:cs typeface="Montserrat"/>
                <a:sym typeface="Montserrat"/>
              </a:rPr>
              <a:t>2</a:t>
            </a:r>
            <a:endParaRPr sz="13300" b="1">
              <a:solidFill>
                <a:srgbClr val="00C1F2"/>
              </a:solidFill>
              <a:latin typeface="Montserrat"/>
              <a:ea typeface="Montserrat"/>
              <a:cs typeface="Montserrat"/>
              <a:sym typeface="Montserrat"/>
            </a:endParaRPr>
          </a:p>
        </p:txBody>
      </p:sp>
      <p:sp>
        <p:nvSpPr>
          <p:cNvPr id="288" name="Google Shape;288;g1fb2f093e2f_0_235"/>
          <p:cNvSpPr txBox="1"/>
          <p:nvPr/>
        </p:nvSpPr>
        <p:spPr>
          <a:xfrm>
            <a:off x="293269" y="2839875"/>
            <a:ext cx="1255500" cy="17565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3300" b="1">
                <a:solidFill>
                  <a:srgbClr val="00C1F2"/>
                </a:solidFill>
                <a:latin typeface="Montserrat"/>
                <a:ea typeface="Montserrat"/>
                <a:cs typeface="Montserrat"/>
                <a:sym typeface="Montserrat"/>
              </a:rPr>
              <a:t>1</a:t>
            </a:r>
            <a:endParaRPr sz="13300" b="1">
              <a:solidFill>
                <a:srgbClr val="00C1F2"/>
              </a:solidFill>
              <a:latin typeface="Montserrat"/>
              <a:ea typeface="Montserrat"/>
              <a:cs typeface="Montserrat"/>
              <a:sym typeface="Montserrat"/>
            </a:endParaRPr>
          </a:p>
        </p:txBody>
      </p:sp>
      <p:sp>
        <p:nvSpPr>
          <p:cNvPr id="289" name="Google Shape;289;g1fb2f093e2f_0_235"/>
          <p:cNvSpPr txBox="1"/>
          <p:nvPr/>
        </p:nvSpPr>
        <p:spPr>
          <a:xfrm>
            <a:off x="8314698" y="2839875"/>
            <a:ext cx="1255500" cy="17565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3300" b="1">
                <a:solidFill>
                  <a:srgbClr val="00C1F2"/>
                </a:solidFill>
                <a:latin typeface="Montserrat"/>
                <a:ea typeface="Montserrat"/>
                <a:cs typeface="Montserrat"/>
                <a:sym typeface="Montserrat"/>
              </a:rPr>
              <a:t>3</a:t>
            </a:r>
            <a:endParaRPr sz="13300" b="1">
              <a:solidFill>
                <a:srgbClr val="00C1F2"/>
              </a:solidFill>
              <a:latin typeface="Montserrat"/>
              <a:ea typeface="Montserrat"/>
              <a:cs typeface="Montserrat"/>
              <a:sym typeface="Montserrat"/>
            </a:endParaRPr>
          </a:p>
        </p:txBody>
      </p:sp>
      <p:sp>
        <p:nvSpPr>
          <p:cNvPr id="290" name="Google Shape;290;g1fb2f093e2f_0_235"/>
          <p:cNvSpPr txBox="1">
            <a:spLocks noGrp="1"/>
          </p:cNvSpPr>
          <p:nvPr>
            <p:ph type="title"/>
          </p:nvPr>
        </p:nvSpPr>
        <p:spPr>
          <a:xfrm>
            <a:off x="1262632" y="609600"/>
            <a:ext cx="7430700" cy="886500"/>
          </a:xfrm>
          <a:prstGeom prst="rect">
            <a:avLst/>
          </a:prstGeom>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2400"/>
              <a:t>A Circular Economy Changes the Way we Produce and Consume Materials</a:t>
            </a:r>
            <a:endParaRPr sz="1900"/>
          </a:p>
        </p:txBody>
      </p:sp>
      <p:sp>
        <p:nvSpPr>
          <p:cNvPr id="291" name="Google Shape;291;g1fb2f093e2f_0_235"/>
          <p:cNvSpPr txBox="1">
            <a:spLocks noGrp="1"/>
          </p:cNvSpPr>
          <p:nvPr>
            <p:ph type="title"/>
          </p:nvPr>
        </p:nvSpPr>
        <p:spPr>
          <a:xfrm>
            <a:off x="1303700" y="3491267"/>
            <a:ext cx="2734500" cy="787200"/>
          </a:xfrm>
          <a:prstGeom prst="rect">
            <a:avLst/>
          </a:prstGeom>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2100">
                <a:solidFill>
                  <a:schemeClr val="dk1"/>
                </a:solidFill>
              </a:rPr>
              <a:t>prevent climate breakdown</a:t>
            </a:r>
            <a:endParaRPr sz="2100">
              <a:solidFill>
                <a:schemeClr val="dk1"/>
              </a:solidFill>
            </a:endParaRPr>
          </a:p>
        </p:txBody>
      </p:sp>
      <p:sp>
        <p:nvSpPr>
          <p:cNvPr id="292" name="Google Shape;292;g1fb2f093e2f_0_235"/>
          <p:cNvSpPr txBox="1">
            <a:spLocks noGrp="1"/>
          </p:cNvSpPr>
          <p:nvPr>
            <p:ph type="title"/>
          </p:nvPr>
        </p:nvSpPr>
        <p:spPr>
          <a:xfrm>
            <a:off x="9623998" y="3491275"/>
            <a:ext cx="1985100" cy="1530600"/>
          </a:xfrm>
          <a:prstGeom prst="rect">
            <a:avLst/>
          </a:prstGeom>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en-US" sz="2100">
                <a:solidFill>
                  <a:schemeClr val="dk1"/>
                </a:solidFill>
              </a:rPr>
              <a:t>create </a:t>
            </a:r>
            <a:r>
              <a:rPr lang="en-US" sz="21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decent</a:t>
            </a:r>
            <a:r>
              <a:rPr lang="en-US" sz="2100">
                <a:solidFill>
                  <a:schemeClr val="dk1"/>
                </a:solidFill>
              </a:rPr>
              <a:t> and more sustainable  jobs</a:t>
            </a:r>
            <a:endParaRPr sz="2100">
              <a:solidFill>
                <a:schemeClr val="dk1"/>
              </a:solidFill>
            </a:endParaRPr>
          </a:p>
        </p:txBody>
      </p:sp>
      <p:sp>
        <p:nvSpPr>
          <p:cNvPr id="293" name="Google Shape;293;g1fb2f093e2f_0_235"/>
          <p:cNvSpPr txBox="1">
            <a:spLocks noGrp="1"/>
          </p:cNvSpPr>
          <p:nvPr>
            <p:ph type="title"/>
          </p:nvPr>
        </p:nvSpPr>
        <p:spPr>
          <a:xfrm>
            <a:off x="5802546" y="3491267"/>
            <a:ext cx="2057100" cy="787200"/>
          </a:xfrm>
          <a:prstGeom prst="rect">
            <a:avLst/>
          </a:prstGeom>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en-US" sz="2100">
                <a:solidFill>
                  <a:schemeClr val="dk1"/>
                </a:solidFill>
              </a:rPr>
              <a:t>future-proof businesses</a:t>
            </a:r>
            <a:endParaRPr sz="2100">
              <a:solidFill>
                <a:schemeClr val="dk1"/>
              </a:solidFill>
            </a:endParaRPr>
          </a:p>
        </p:txBody>
      </p:sp>
      <p:sp>
        <p:nvSpPr>
          <p:cNvPr id="294" name="Google Shape;294;g1fb2f093e2f_0_235"/>
          <p:cNvSpPr txBox="1"/>
          <p:nvPr/>
        </p:nvSpPr>
        <p:spPr>
          <a:xfrm>
            <a:off x="0" y="-1310567"/>
            <a:ext cx="2401500" cy="1123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a:highlight>
                  <a:srgbClr val="E06666"/>
                </a:highlight>
              </a:rPr>
              <a:t>COULD CHANGE ARGUMENTS PER AUDIENCE</a:t>
            </a:r>
            <a:endParaRPr sz="1900">
              <a:highlight>
                <a:srgbClr val="E06666"/>
              </a:highlight>
            </a:endParaRPr>
          </a:p>
        </p:txBody>
      </p:sp>
      <p:sp>
        <p:nvSpPr>
          <p:cNvPr id="295" name="Google Shape;295;g1fb2f093e2f_0_235"/>
          <p:cNvSpPr txBox="1"/>
          <p:nvPr/>
        </p:nvSpPr>
        <p:spPr>
          <a:xfrm>
            <a:off x="491800" y="2439967"/>
            <a:ext cx="3999900" cy="5388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1900">
                <a:solidFill>
                  <a:schemeClr val="dk1"/>
                </a:solidFill>
              </a:rPr>
              <a:t>Enabling us to...</a:t>
            </a:r>
            <a:endParaRPr sz="1900">
              <a:solidFill>
                <a:schemeClr val="dk1"/>
              </a:solidFill>
            </a:endParaRPr>
          </a:p>
        </p:txBody>
      </p:sp>
      <p:sp>
        <p:nvSpPr>
          <p:cNvPr id="296" name="Google Shape;296;g1fb2f093e2f_0_235"/>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pic>
        <p:nvPicPr>
          <p:cNvPr id="297" name="Google Shape;297;g1fb2f093e2f_0_235"/>
          <p:cNvPicPr preferRelativeResize="0"/>
          <p:nvPr/>
        </p:nvPicPr>
        <p:blipFill>
          <a:blip r:embed="rId3">
            <a:alphaModFix/>
          </a:blip>
          <a:stretch>
            <a:fillRect/>
          </a:stretch>
        </p:blipFill>
        <p:spPr>
          <a:xfrm>
            <a:off x="6564876" y="6074750"/>
            <a:ext cx="462126" cy="461688"/>
          </a:xfrm>
          <a:prstGeom prst="rect">
            <a:avLst/>
          </a:prstGeom>
          <a:noFill/>
          <a:ln>
            <a:noFill/>
          </a:ln>
        </p:spPr>
      </p:pic>
      <p:sp>
        <p:nvSpPr>
          <p:cNvPr id="298" name="Google Shape;298;g1fb2f093e2f_0_235"/>
          <p:cNvSpPr txBox="1"/>
          <p:nvPr/>
        </p:nvSpPr>
        <p:spPr>
          <a:xfrm>
            <a:off x="1837700" y="6136250"/>
            <a:ext cx="52854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Circle Economy</a:t>
            </a:r>
            <a:endParaRPr sz="1000" i="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19cbacb9f47_0_26"/>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Decarbonizing Europe</a:t>
            </a:r>
            <a:endParaRPr/>
          </a:p>
        </p:txBody>
      </p:sp>
      <p:sp>
        <p:nvSpPr>
          <p:cNvPr id="305" name="Google Shape;305;g19cbacb9f47_0_26"/>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rmAutofit/>
          </a:bodyPr>
          <a:lstStyle/>
          <a:p>
            <a:pPr marL="0" lvl="0" indent="0" algn="just" rtl="0">
              <a:lnSpc>
                <a:spcPct val="115000"/>
              </a:lnSpc>
              <a:spcBef>
                <a:spcPts val="0"/>
              </a:spcBef>
              <a:spcAft>
                <a:spcPts val="0"/>
              </a:spcAft>
              <a:buNone/>
            </a:pPr>
            <a:r>
              <a:rPr lang="en-US" sz="1600"/>
              <a:t>The decarbonization of European Economy by 2050 is at the core of the European Green Deal adopted at the end of 2019. The implementation of the circular economy will be key to achieving a decarbonised Europe.</a:t>
            </a:r>
            <a:endParaRPr sz="1600"/>
          </a:p>
        </p:txBody>
      </p:sp>
      <p:sp>
        <p:nvSpPr>
          <p:cNvPr id="306" name="Google Shape;306;g19cbacb9f47_0_26"/>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19</a:t>
            </a:fld>
            <a:endParaRPr/>
          </a:p>
        </p:txBody>
      </p:sp>
      <p:pic>
        <p:nvPicPr>
          <p:cNvPr id="307" name="Google Shape;307;g19cbacb9f47_0_26"/>
          <p:cNvPicPr preferRelativeResize="0"/>
          <p:nvPr/>
        </p:nvPicPr>
        <p:blipFill>
          <a:blip r:embed="rId3">
            <a:alphaModFix/>
          </a:blip>
          <a:stretch>
            <a:fillRect/>
          </a:stretch>
        </p:blipFill>
        <p:spPr>
          <a:xfrm>
            <a:off x="2196813" y="3106075"/>
            <a:ext cx="8707225" cy="2139125"/>
          </a:xfrm>
          <a:prstGeom prst="rect">
            <a:avLst/>
          </a:prstGeom>
          <a:noFill/>
          <a:ln>
            <a:noFill/>
          </a:ln>
        </p:spPr>
      </p:pic>
      <p:sp>
        <p:nvSpPr>
          <p:cNvPr id="308" name="Google Shape;308;g19cbacb9f47_0_26"/>
          <p:cNvSpPr txBox="1"/>
          <p:nvPr/>
        </p:nvSpPr>
        <p:spPr>
          <a:xfrm>
            <a:off x="1837700" y="6136250"/>
            <a:ext cx="54633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GBCE. Circular economy in building.2021</a:t>
            </a:r>
            <a:endParaRPr sz="1000" i="1"/>
          </a:p>
        </p:txBody>
      </p:sp>
      <p:pic>
        <p:nvPicPr>
          <p:cNvPr id="309" name="Google Shape;309;g19cbacb9f47_0_26"/>
          <p:cNvPicPr preferRelativeResize="0"/>
          <p:nvPr/>
        </p:nvPicPr>
        <p:blipFill>
          <a:blip r:embed="rId4">
            <a:alphaModFix/>
          </a:blip>
          <a:stretch>
            <a:fillRect/>
          </a:stretch>
        </p:blipFill>
        <p:spPr>
          <a:xfrm>
            <a:off x="6448897" y="6098997"/>
            <a:ext cx="1392175" cy="413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4000"/>
              <a:buNone/>
            </a:pPr>
            <a:r>
              <a:rPr lang="en-US"/>
              <a:t>Circular Economy in the Construction Industry Summary</a:t>
            </a:r>
            <a:endParaRPr/>
          </a:p>
        </p:txBody>
      </p:sp>
      <p:sp>
        <p:nvSpPr>
          <p:cNvPr id="118" name="Google Shape;118;p2"/>
          <p:cNvSpPr txBox="1">
            <a:spLocks noGrp="1"/>
          </p:cNvSpPr>
          <p:nvPr>
            <p:ph type="body" idx="1"/>
          </p:nvPr>
        </p:nvSpPr>
        <p:spPr>
          <a:xfrm>
            <a:off x="2078175" y="1930497"/>
            <a:ext cx="8944500" cy="21483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50000"/>
              </a:lnSpc>
              <a:spcBef>
                <a:spcPts val="1000"/>
              </a:spcBef>
              <a:spcAft>
                <a:spcPts val="0"/>
              </a:spcAft>
              <a:buSzPts val="1730"/>
              <a:buNone/>
            </a:pPr>
            <a:r>
              <a:rPr lang="en-US" sz="1600"/>
              <a:t>Through this module the </a:t>
            </a:r>
            <a:r>
              <a:rPr lang="en-US"/>
              <a:t>learner</a:t>
            </a:r>
            <a:r>
              <a:rPr lang="en-US" sz="1600"/>
              <a:t> will gain an understanding of what the Circular Economy is in a general sense and what the benefits and barriers are in order to implement this today. They will explore the current situation within Europe and </a:t>
            </a:r>
            <a:r>
              <a:rPr lang="en-US"/>
              <a:t>internationally</a:t>
            </a:r>
            <a:r>
              <a:rPr lang="en-US" sz="1600"/>
              <a:t> in relation to the Circular Economy and further explore how this relates to the construction industry. Finally the trainer will define </a:t>
            </a:r>
            <a:r>
              <a:rPr lang="en-US" sz="1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M</a:t>
            </a:r>
            <a:r>
              <a:rPr lang="en-US"/>
              <a:t>ulti-functional Green Roofs Facades and Interiors Elements</a:t>
            </a:r>
            <a:r>
              <a:rPr lang="en-US" sz="1600"/>
              <a:t> and explore what the opportunities are when pairing this with Circul</a:t>
            </a:r>
            <a:r>
              <a:rPr lang="en-US"/>
              <a:t>ar</a:t>
            </a:r>
            <a:r>
              <a:rPr lang="en-US" sz="1600"/>
              <a:t> Economy. </a:t>
            </a:r>
            <a:endParaRPr sz="1600"/>
          </a:p>
        </p:txBody>
      </p:sp>
      <p:sp>
        <p:nvSpPr>
          <p:cNvPr id="119" name="Google Shape;119;p2"/>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1cfa7122ee3_0_0"/>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Type of resources</a:t>
            </a:r>
            <a:endParaRPr/>
          </a:p>
        </p:txBody>
      </p:sp>
      <p:sp>
        <p:nvSpPr>
          <p:cNvPr id="316" name="Google Shape;316;g1cfa7122ee3_0_0"/>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rmAutofit/>
          </a:bodyPr>
          <a:lstStyle/>
          <a:p>
            <a:pPr marL="457200" lvl="0" indent="-330200" algn="l" rtl="0">
              <a:lnSpc>
                <a:spcPct val="115000"/>
              </a:lnSpc>
              <a:spcBef>
                <a:spcPts val="1000"/>
              </a:spcBef>
              <a:spcAft>
                <a:spcPts val="0"/>
              </a:spcAft>
              <a:buSzPts val="1600"/>
              <a:buChar char="•"/>
            </a:pPr>
            <a:r>
              <a:rPr lang="en-US"/>
              <a:t>Materials </a:t>
            </a:r>
            <a:endParaRPr/>
          </a:p>
          <a:p>
            <a:pPr marL="914400" lvl="1" indent="-330200" algn="l" rtl="0">
              <a:lnSpc>
                <a:spcPct val="115000"/>
              </a:lnSpc>
              <a:spcBef>
                <a:spcPts val="0"/>
              </a:spcBef>
              <a:spcAft>
                <a:spcPts val="0"/>
              </a:spcAft>
              <a:buSzPts val="1600"/>
              <a:buChar char="•"/>
            </a:pPr>
            <a:r>
              <a:rPr lang="en-US"/>
              <a:t>including metals, minerals, concrete and wood (timber) used in construction;  </a:t>
            </a:r>
            <a:endParaRPr/>
          </a:p>
          <a:p>
            <a:pPr marL="457200" lvl="0" indent="-330200" algn="l" rtl="0">
              <a:lnSpc>
                <a:spcPct val="115000"/>
              </a:lnSpc>
              <a:spcBef>
                <a:spcPts val="0"/>
              </a:spcBef>
              <a:spcAft>
                <a:spcPts val="0"/>
              </a:spcAft>
              <a:buSzPts val="1600"/>
              <a:buChar char="•"/>
            </a:pPr>
            <a:r>
              <a:rPr lang="en-US"/>
              <a:t>Energy (embodied) and related GHG emissions </a:t>
            </a:r>
            <a:endParaRPr/>
          </a:p>
          <a:p>
            <a:pPr marL="914400" lvl="1" indent="-330200" algn="l" rtl="0">
              <a:lnSpc>
                <a:spcPct val="115000"/>
              </a:lnSpc>
              <a:spcBef>
                <a:spcPts val="0"/>
              </a:spcBef>
              <a:spcAft>
                <a:spcPts val="0"/>
              </a:spcAft>
              <a:buSzPts val="1600"/>
              <a:buChar char="•"/>
            </a:pPr>
            <a:r>
              <a:rPr lang="en-US"/>
              <a:t>this is energy used linked to the extraction of materials, manufacturing of construction products, the construction phase itself, construction and demolition, but not energy used directly during the use-phase (see below);  </a:t>
            </a:r>
            <a:endParaRPr/>
          </a:p>
          <a:p>
            <a:pPr marL="457200" lvl="0" indent="-330200" algn="l" rtl="0">
              <a:lnSpc>
                <a:spcPct val="115000"/>
              </a:lnSpc>
              <a:spcBef>
                <a:spcPts val="0"/>
              </a:spcBef>
              <a:spcAft>
                <a:spcPts val="0"/>
              </a:spcAft>
              <a:buSzPts val="1600"/>
              <a:buChar char="•"/>
            </a:pPr>
            <a:r>
              <a:rPr lang="en-US"/>
              <a:t>Water </a:t>
            </a:r>
            <a:endParaRPr/>
          </a:p>
          <a:p>
            <a:pPr marL="914400" lvl="1" indent="-330200" algn="l" rtl="0">
              <a:lnSpc>
                <a:spcPct val="115000"/>
              </a:lnSpc>
              <a:spcBef>
                <a:spcPts val="0"/>
              </a:spcBef>
              <a:spcAft>
                <a:spcPts val="0"/>
              </a:spcAft>
              <a:buSzPts val="1600"/>
              <a:buChar char="•"/>
            </a:pPr>
            <a:r>
              <a:rPr lang="en-US"/>
              <a:t>this relates to the full cycle but primarily to water use in buildings. However, quantifications of embodied water have been excluded after thorough investigation of existing literature due to a high level of uncertainty with the figures;  </a:t>
            </a:r>
            <a:endParaRPr/>
          </a:p>
          <a:p>
            <a:pPr marL="457200" lvl="0" indent="-330200" algn="l" rtl="0">
              <a:lnSpc>
                <a:spcPct val="115000"/>
              </a:lnSpc>
              <a:spcBef>
                <a:spcPts val="0"/>
              </a:spcBef>
              <a:spcAft>
                <a:spcPts val="0"/>
              </a:spcAft>
              <a:buSzPts val="1600"/>
              <a:buChar char="•"/>
            </a:pPr>
            <a:r>
              <a:rPr lang="en-US"/>
              <a:t>Land </a:t>
            </a:r>
            <a:endParaRPr/>
          </a:p>
          <a:p>
            <a:pPr marL="914400" lvl="1" indent="-330200" algn="l" rtl="0">
              <a:lnSpc>
                <a:spcPct val="115000"/>
              </a:lnSpc>
              <a:spcBef>
                <a:spcPts val="0"/>
              </a:spcBef>
              <a:spcAft>
                <a:spcPts val="0"/>
              </a:spcAft>
              <a:buSzPts val="1600"/>
              <a:buChar char="•"/>
            </a:pPr>
            <a:r>
              <a:rPr lang="en-US"/>
              <a:t>with land we understand direct use of land (land take);  </a:t>
            </a:r>
            <a:endParaRPr/>
          </a:p>
          <a:p>
            <a:pPr marL="457200" lvl="0" indent="-330200" algn="l" rtl="0">
              <a:lnSpc>
                <a:spcPct val="115000"/>
              </a:lnSpc>
              <a:spcBef>
                <a:spcPts val="0"/>
              </a:spcBef>
              <a:spcAft>
                <a:spcPts val="0"/>
              </a:spcAft>
              <a:buSzPts val="1600"/>
              <a:buChar char="•"/>
            </a:pPr>
            <a:r>
              <a:rPr lang="en-US"/>
              <a:t>Biodiversity impacts. </a:t>
            </a:r>
            <a:endParaRPr/>
          </a:p>
        </p:txBody>
      </p:sp>
      <p:sp>
        <p:nvSpPr>
          <p:cNvPr id="317" name="Google Shape;317;g1cfa7122ee3_0_0"/>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20</a:t>
            </a:fld>
            <a:endParaRPr/>
          </a:p>
        </p:txBody>
      </p:sp>
      <p:sp>
        <p:nvSpPr>
          <p:cNvPr id="318" name="Google Shape;318;g1cfa7122ee3_0_0"/>
          <p:cNvSpPr txBox="1"/>
          <p:nvPr/>
        </p:nvSpPr>
        <p:spPr>
          <a:xfrm>
            <a:off x="1837700" y="6136250"/>
            <a:ext cx="77784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i="1" u="sng">
                <a:solidFill>
                  <a:schemeClr val="hlink"/>
                </a:solidFill>
                <a:hlinkClick r:id="rId3"/>
              </a:rPr>
              <a:t>https://ec.europa.eu/environment/eussd/pdf/Resource%20efficiency%20in%20the%20building%20sector.pdf</a:t>
            </a:r>
            <a:r>
              <a:rPr lang="en-US" sz="1000" i="1"/>
              <a:t> </a:t>
            </a:r>
            <a:endParaRPr sz="1000" i="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1a6be771c57_0_68"/>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a:t>9 Rs of Circular Economy</a:t>
            </a:r>
            <a:endParaRPr/>
          </a:p>
        </p:txBody>
      </p:sp>
      <p:sp>
        <p:nvSpPr>
          <p:cNvPr id="325" name="Google Shape;325;g1a6be771c57_0_68"/>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just" rtl="0">
              <a:lnSpc>
                <a:spcPct val="115000"/>
              </a:lnSpc>
              <a:spcBef>
                <a:spcPts val="0"/>
              </a:spcBef>
              <a:spcAft>
                <a:spcPts val="0"/>
              </a:spcAft>
              <a:buNone/>
            </a:pPr>
            <a:r>
              <a:rPr lang="en-US" sz="1600" b="1"/>
              <a:t>Refuse, Rethink and Reduce (R0 – R2)</a:t>
            </a:r>
            <a:endParaRPr sz="1600" b="1"/>
          </a:p>
          <a:p>
            <a:pPr marL="457200" lvl="0" indent="-330200" algn="just" rtl="0">
              <a:lnSpc>
                <a:spcPct val="115000"/>
              </a:lnSpc>
              <a:spcBef>
                <a:spcPts val="0"/>
              </a:spcBef>
              <a:spcAft>
                <a:spcPts val="0"/>
              </a:spcAft>
              <a:buSzPts val="1600"/>
              <a:buChar char="•"/>
            </a:pPr>
            <a:r>
              <a:rPr lang="en-US" sz="1600"/>
              <a:t>Eliminating waste at the design stage. E.g. designing for disassembly.</a:t>
            </a:r>
            <a:endParaRPr sz="1600"/>
          </a:p>
          <a:p>
            <a:pPr marL="0" lvl="0" indent="0" algn="just" rtl="0">
              <a:lnSpc>
                <a:spcPct val="115000"/>
              </a:lnSpc>
              <a:spcBef>
                <a:spcPts val="0"/>
              </a:spcBef>
              <a:spcAft>
                <a:spcPts val="0"/>
              </a:spcAft>
              <a:buNone/>
            </a:pPr>
            <a:r>
              <a:rPr lang="en-US" sz="1600" b="1"/>
              <a:t>Reuse, Repair, Refurbish, Remanufacture, and Repurpose (R3 – R7)</a:t>
            </a:r>
            <a:endParaRPr sz="1600" b="1"/>
          </a:p>
          <a:p>
            <a:pPr marL="457200" lvl="0" indent="-330200" algn="just" rtl="0">
              <a:lnSpc>
                <a:spcPct val="115000"/>
              </a:lnSpc>
              <a:spcBef>
                <a:spcPts val="0"/>
              </a:spcBef>
              <a:spcAft>
                <a:spcPts val="0"/>
              </a:spcAft>
              <a:buSzPts val="1600"/>
              <a:buChar char="•"/>
            </a:pPr>
            <a:r>
              <a:rPr lang="en-US" sz="1600"/>
              <a:t>Extending the lifespan of materials in a building. E.g. reuse of windows</a:t>
            </a:r>
            <a:endParaRPr sz="1600"/>
          </a:p>
          <a:p>
            <a:pPr marL="0" lvl="0" indent="0" algn="just" rtl="0">
              <a:lnSpc>
                <a:spcPct val="115000"/>
              </a:lnSpc>
              <a:spcBef>
                <a:spcPts val="0"/>
              </a:spcBef>
              <a:spcAft>
                <a:spcPts val="0"/>
              </a:spcAft>
              <a:buNone/>
            </a:pPr>
            <a:r>
              <a:rPr lang="en-US" sz="1600" b="1"/>
              <a:t>Recycle and Recovery (R8 – R9)</a:t>
            </a:r>
            <a:endParaRPr sz="1600" b="1"/>
          </a:p>
          <a:p>
            <a:pPr marL="457200" lvl="0" indent="-330200" algn="l" rtl="0">
              <a:lnSpc>
                <a:spcPct val="115000"/>
              </a:lnSpc>
              <a:spcBef>
                <a:spcPts val="0"/>
              </a:spcBef>
              <a:spcAft>
                <a:spcPts val="0"/>
              </a:spcAft>
              <a:buSzPts val="1600"/>
              <a:buChar char="•"/>
            </a:pPr>
            <a:r>
              <a:rPr lang="en-US"/>
              <a:t>A</a:t>
            </a:r>
            <a:r>
              <a:rPr lang="en-US" sz="1600"/>
              <a:t>pplied to building products labelled ‘waste’ by the industry, requiring technical equipment and energy inputs to create a new value. E.g. recycling concrete by crushing it into rubble for road base</a:t>
            </a:r>
            <a:endParaRPr sz="1600"/>
          </a:p>
        </p:txBody>
      </p:sp>
      <p:sp>
        <p:nvSpPr>
          <p:cNvPr id="326" name="Google Shape;326;g1a6be771c57_0_68"/>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21</a:t>
            </a:fld>
            <a:endParaRPr/>
          </a:p>
        </p:txBody>
      </p:sp>
      <p:pic>
        <p:nvPicPr>
          <p:cNvPr id="327" name="Google Shape;327;g1a6be771c57_0_68"/>
          <p:cNvPicPr preferRelativeResize="0"/>
          <p:nvPr/>
        </p:nvPicPr>
        <p:blipFill>
          <a:blip r:embed="rId3">
            <a:alphaModFix/>
          </a:blip>
          <a:stretch>
            <a:fillRect/>
          </a:stretch>
        </p:blipFill>
        <p:spPr>
          <a:xfrm>
            <a:off x="6533767" y="1930500"/>
            <a:ext cx="4563149" cy="3880801"/>
          </a:xfrm>
          <a:prstGeom prst="rect">
            <a:avLst/>
          </a:prstGeom>
          <a:noFill/>
          <a:ln>
            <a:noFill/>
          </a:ln>
        </p:spPr>
      </p:pic>
      <p:sp>
        <p:nvSpPr>
          <p:cNvPr id="328" name="Google Shape;328;g1a6be771c57_0_68"/>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29" name="Google Shape;329;g1a6be771c57_0_68"/>
          <p:cNvSpPr txBox="1"/>
          <p:nvPr/>
        </p:nvSpPr>
        <p:spPr>
          <a:xfrm>
            <a:off x="1837700" y="6010100"/>
            <a:ext cx="8351700" cy="59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Source:</a:t>
            </a:r>
            <a:r>
              <a:rPr lang="en-US" sz="800" u="sng">
                <a:solidFill>
                  <a:schemeClr val="hlink"/>
                </a:solidFill>
                <a:hlinkClick r:id="rId4"/>
              </a:rPr>
              <a:t>https://www.google.com/url?sa=i&amp;url=https%3A%2F%2Fwww.researchgate.net%2Ffigure%2FThe-9R-Framework-of-Circular-Approaches-with-the-production-chain-in-order-of-priority_fig5_328662037&amp;psig=AOvVaw1IQiCR9uJDlwfx1lWLyUUG&amp;ust=1670320537396000&amp;source=images&amp;cd=vfe&amp;ved=0CBAQjRxqFwoTCPCF9Iab4vsCFQAAAAAdAAAAABAE</a:t>
            </a:r>
            <a:r>
              <a:rPr lang="en-US" sz="800"/>
              <a:t> </a:t>
            </a:r>
            <a:endParaRPr sz="800" i="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1a6be771c57_0_95"/>
          <p:cNvSpPr txBox="1">
            <a:spLocks noGrp="1"/>
          </p:cNvSpPr>
          <p:nvPr>
            <p:ph type="title"/>
          </p:nvPr>
        </p:nvSpPr>
        <p:spPr>
          <a:xfrm>
            <a:off x="1262624" y="609600"/>
            <a:ext cx="8046000" cy="13209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t>For a circular economy there are 3 principles of action which apply to the building sector</a:t>
            </a:r>
            <a:endParaRPr/>
          </a:p>
          <a:p>
            <a:pPr marL="0" lvl="0" indent="0" algn="l" rtl="0">
              <a:lnSpc>
                <a:spcPct val="100000"/>
              </a:lnSpc>
              <a:spcBef>
                <a:spcPts val="0"/>
              </a:spcBef>
              <a:spcAft>
                <a:spcPts val="0"/>
              </a:spcAft>
              <a:buNone/>
            </a:pPr>
            <a:endParaRPr/>
          </a:p>
        </p:txBody>
      </p:sp>
      <p:sp>
        <p:nvSpPr>
          <p:cNvPr id="336" name="Google Shape;336;g1a6be771c57_0_95"/>
          <p:cNvSpPr txBox="1">
            <a:spLocks noGrp="1"/>
          </p:cNvSpPr>
          <p:nvPr>
            <p:ph type="body" idx="1"/>
          </p:nvPr>
        </p:nvSpPr>
        <p:spPr>
          <a:xfrm>
            <a:off x="2201645" y="1930500"/>
            <a:ext cx="8247000" cy="3880800"/>
          </a:xfrm>
          <a:prstGeom prst="rect">
            <a:avLst/>
          </a:prstGeom>
        </p:spPr>
        <p:txBody>
          <a:bodyPr spcFirstLastPara="1" wrap="square" lIns="91425" tIns="45700" rIns="91425" bIns="45700" anchor="ctr" anchorCtr="0">
            <a:normAutofit/>
          </a:bodyPr>
          <a:lstStyle/>
          <a:p>
            <a:pPr marL="457200" lvl="0" indent="-342900" algn="l" rtl="0">
              <a:lnSpc>
                <a:spcPct val="200000"/>
              </a:lnSpc>
              <a:spcBef>
                <a:spcPts val="1000"/>
              </a:spcBef>
              <a:spcAft>
                <a:spcPts val="0"/>
              </a:spcAft>
              <a:buSzPts val="1800"/>
              <a:buAutoNum type="arabicPeriod"/>
            </a:pPr>
            <a:r>
              <a:rPr lang="en-US" sz="1800" b="1"/>
              <a:t>Avoiding the generation of waste and pollution by design</a:t>
            </a:r>
            <a:endParaRPr sz="1800" b="1"/>
          </a:p>
          <a:p>
            <a:pPr marL="457200" lvl="0" indent="-342900" algn="l" rtl="0">
              <a:lnSpc>
                <a:spcPct val="200000"/>
              </a:lnSpc>
              <a:spcBef>
                <a:spcPts val="0"/>
              </a:spcBef>
              <a:spcAft>
                <a:spcPts val="0"/>
              </a:spcAft>
              <a:buSzPts val="1800"/>
              <a:buAutoNum type="arabicPeriod"/>
            </a:pPr>
            <a:r>
              <a:rPr lang="en-US" sz="1800" b="1"/>
              <a:t>Keep products and materials in use for as long as possible</a:t>
            </a:r>
            <a:endParaRPr sz="1800" b="1"/>
          </a:p>
          <a:p>
            <a:pPr marL="457200" lvl="0" indent="-342900" algn="l" rtl="0">
              <a:lnSpc>
                <a:spcPct val="200000"/>
              </a:lnSpc>
              <a:spcBef>
                <a:spcPts val="0"/>
              </a:spcBef>
              <a:spcAft>
                <a:spcPts val="0"/>
              </a:spcAft>
              <a:buSzPts val="1800"/>
              <a:buAutoNum type="arabicPeriod"/>
            </a:pPr>
            <a:r>
              <a:rPr lang="en-US" sz="1800" b="1"/>
              <a:t>Regenerate natural capital</a:t>
            </a:r>
            <a:endParaRPr sz="1800" b="1"/>
          </a:p>
        </p:txBody>
      </p:sp>
      <p:sp>
        <p:nvSpPr>
          <p:cNvPr id="337" name="Google Shape;337;g1a6be771c57_0_95"/>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22</a:t>
            </a:fld>
            <a:endParaRPr/>
          </a:p>
        </p:txBody>
      </p:sp>
      <p:sp>
        <p:nvSpPr>
          <p:cNvPr id="338" name="Google Shape;338;g1a6be771c57_0_95"/>
          <p:cNvSpPr txBox="1"/>
          <p:nvPr/>
        </p:nvSpPr>
        <p:spPr>
          <a:xfrm>
            <a:off x="1837700" y="6136250"/>
            <a:ext cx="7859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i="1" u="sng">
                <a:solidFill>
                  <a:schemeClr val="hlink"/>
                </a:solidFill>
                <a:hlinkClick r:id="rId3"/>
              </a:rPr>
              <a:t>https://southernwasteregion.ie/sites/default/files/Circular%20Economy%20Checklist%20Construction%20Designers.pdf</a:t>
            </a:r>
            <a:r>
              <a:rPr lang="en-US" sz="1000" i="1"/>
              <a:t> </a:t>
            </a:r>
            <a:endParaRPr sz="1000" i="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1dcb3c4fee0_0_30"/>
          <p:cNvSpPr txBox="1">
            <a:spLocks noGrp="1"/>
          </p:cNvSpPr>
          <p:nvPr>
            <p:ph type="title"/>
          </p:nvPr>
        </p:nvSpPr>
        <p:spPr>
          <a:xfrm>
            <a:off x="1262624" y="609600"/>
            <a:ext cx="8046000" cy="13209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t>For a circular economy there are 3 principles of action which apply to the building sector</a:t>
            </a:r>
            <a:endParaRPr/>
          </a:p>
          <a:p>
            <a:pPr marL="0" lvl="0" indent="0" algn="l" rtl="0">
              <a:spcBef>
                <a:spcPts val="0"/>
              </a:spcBef>
              <a:spcAft>
                <a:spcPts val="0"/>
              </a:spcAft>
              <a:buNone/>
            </a:pPr>
            <a:endParaRPr/>
          </a:p>
        </p:txBody>
      </p:sp>
      <p:sp>
        <p:nvSpPr>
          <p:cNvPr id="345" name="Google Shape;345;g1dcb3c4fee0_0_30"/>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457200" lvl="0" indent="-336550" algn="l" rtl="0">
              <a:lnSpc>
                <a:spcPct val="100000"/>
              </a:lnSpc>
              <a:spcBef>
                <a:spcPts val="1000"/>
              </a:spcBef>
              <a:spcAft>
                <a:spcPts val="0"/>
              </a:spcAft>
              <a:buSzPts val="1700"/>
              <a:buAutoNum type="arabicPeriod"/>
            </a:pPr>
            <a:r>
              <a:rPr lang="en-US" sz="1700" b="1"/>
              <a:t>Avoiding the generation of waste and pollution by design</a:t>
            </a:r>
            <a:endParaRPr sz="1700" b="1"/>
          </a:p>
          <a:p>
            <a:pPr marL="0" lvl="0" indent="0" algn="l" rtl="0">
              <a:lnSpc>
                <a:spcPct val="100000"/>
              </a:lnSpc>
              <a:spcBef>
                <a:spcPts val="1000"/>
              </a:spcBef>
              <a:spcAft>
                <a:spcPts val="0"/>
              </a:spcAft>
              <a:buNone/>
            </a:pPr>
            <a:r>
              <a:rPr lang="en-US" sz="1600"/>
              <a:t>To achieve this, it is necessary to reduce the amount of raw materials, water and energy needed to meet the needs required at any given time, and prioritize the use of renewable energy and secondary raw materials</a:t>
            </a:r>
            <a:endParaRPr sz="1600"/>
          </a:p>
          <a:p>
            <a:pPr marL="457200" lvl="0" indent="0" algn="l" rtl="0">
              <a:lnSpc>
                <a:spcPct val="100000"/>
              </a:lnSpc>
              <a:spcBef>
                <a:spcPts val="1000"/>
              </a:spcBef>
              <a:spcAft>
                <a:spcPts val="0"/>
              </a:spcAft>
              <a:buNone/>
            </a:pPr>
            <a:endParaRPr sz="1600"/>
          </a:p>
        </p:txBody>
      </p:sp>
      <p:sp>
        <p:nvSpPr>
          <p:cNvPr id="346" name="Google Shape;346;g1dcb3c4fee0_0_30"/>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23</a:t>
            </a:fld>
            <a:endParaRPr/>
          </a:p>
        </p:txBody>
      </p:sp>
      <p:pic>
        <p:nvPicPr>
          <p:cNvPr id="347" name="Google Shape;347;g1dcb3c4fee0_0_30"/>
          <p:cNvPicPr preferRelativeResize="0"/>
          <p:nvPr/>
        </p:nvPicPr>
        <p:blipFill>
          <a:blip r:embed="rId3">
            <a:alphaModFix/>
          </a:blip>
          <a:stretch>
            <a:fillRect/>
          </a:stretch>
        </p:blipFill>
        <p:spPr>
          <a:xfrm>
            <a:off x="9308628" y="2160600"/>
            <a:ext cx="2007150" cy="2007150"/>
          </a:xfrm>
          <a:prstGeom prst="rect">
            <a:avLst/>
          </a:prstGeom>
          <a:noFill/>
          <a:ln>
            <a:noFill/>
          </a:ln>
        </p:spPr>
      </p:pic>
      <p:pic>
        <p:nvPicPr>
          <p:cNvPr id="348" name="Google Shape;348;g1dcb3c4fee0_0_30"/>
          <p:cNvPicPr preferRelativeResize="0"/>
          <p:nvPr/>
        </p:nvPicPr>
        <p:blipFill rotWithShape="1">
          <a:blip r:embed="rId4">
            <a:alphaModFix/>
          </a:blip>
          <a:srcRect t="12754" b="12523"/>
          <a:stretch/>
        </p:blipFill>
        <p:spPr>
          <a:xfrm>
            <a:off x="6707400" y="3483696"/>
            <a:ext cx="3190125" cy="2383800"/>
          </a:xfrm>
          <a:prstGeom prst="rect">
            <a:avLst/>
          </a:prstGeom>
          <a:noFill/>
          <a:ln>
            <a:noFill/>
          </a:ln>
        </p:spPr>
      </p:pic>
      <p:sp>
        <p:nvSpPr>
          <p:cNvPr id="349" name="Google Shape;349;g1dcb3c4fee0_0_30"/>
          <p:cNvSpPr txBox="1"/>
          <p:nvPr/>
        </p:nvSpPr>
        <p:spPr>
          <a:xfrm>
            <a:off x="1837700" y="6136250"/>
            <a:ext cx="7859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i="1" u="sng">
                <a:solidFill>
                  <a:schemeClr val="hlink"/>
                </a:solidFill>
                <a:hlinkClick r:id="rId5"/>
              </a:rPr>
              <a:t>https://southernwasteregion.ie/sites/default/files/Circular%20Economy%20Checklist%20Construction%20Designers.pdf</a:t>
            </a:r>
            <a:r>
              <a:rPr lang="en-US" sz="1000" i="1"/>
              <a:t> </a:t>
            </a:r>
            <a:endParaRPr sz="1000" i="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1a6be771c57_0_109"/>
          <p:cNvSpPr txBox="1">
            <a:spLocks noGrp="1"/>
          </p:cNvSpPr>
          <p:nvPr>
            <p:ph type="body" idx="1"/>
          </p:nvPr>
        </p:nvSpPr>
        <p:spPr>
          <a:xfrm>
            <a:off x="2095656" y="1851864"/>
            <a:ext cx="4455600" cy="3880800"/>
          </a:xfrm>
          <a:prstGeom prst="rect">
            <a:avLst/>
          </a:prstGeom>
        </p:spPr>
        <p:txBody>
          <a:bodyPr spcFirstLastPara="1" wrap="square" lIns="91425" tIns="45700" rIns="91425" bIns="45700" anchor="t" anchorCtr="0">
            <a:normAutofit/>
          </a:bodyPr>
          <a:lstStyle/>
          <a:p>
            <a:pPr marL="457200" lvl="0" indent="-330200" algn="l" rtl="0">
              <a:spcBef>
                <a:spcPts val="1000"/>
              </a:spcBef>
              <a:spcAft>
                <a:spcPts val="0"/>
              </a:spcAft>
              <a:buClr>
                <a:schemeClr val="lt1"/>
              </a:buClr>
              <a:buSzPts val="1600"/>
              <a:buAutoNum type="arabicPeriod"/>
            </a:pPr>
            <a:endParaRPr b="1">
              <a:solidFill>
                <a:schemeClr val="lt1"/>
              </a:solidFill>
            </a:endParaRPr>
          </a:p>
          <a:p>
            <a:pPr marL="457200" lvl="0" indent="-336550" algn="l" rtl="0">
              <a:spcBef>
                <a:spcPts val="0"/>
              </a:spcBef>
              <a:spcAft>
                <a:spcPts val="0"/>
              </a:spcAft>
              <a:buSzPts val="1700"/>
              <a:buAutoNum type="arabicPeriod"/>
            </a:pPr>
            <a:r>
              <a:rPr lang="en-US" sz="1700" b="1"/>
              <a:t>Keep products and materials in use for as long as possible</a:t>
            </a:r>
            <a:endParaRPr sz="1700" b="1"/>
          </a:p>
          <a:p>
            <a:pPr marL="0" lvl="0" indent="0" algn="l" rtl="0">
              <a:lnSpc>
                <a:spcPct val="115000"/>
              </a:lnSpc>
              <a:spcBef>
                <a:spcPts val="1000"/>
              </a:spcBef>
              <a:spcAft>
                <a:spcPts val="0"/>
              </a:spcAft>
              <a:buNone/>
            </a:pPr>
            <a:r>
              <a:rPr lang="en-US" sz="1600"/>
              <a:t>To achieve this, efficient management of the resources that are used is essential. The aim is to keep material resources in use for as long as possible and to recirculate them in the value chain as many times as possible through reuse and recycling... Energy recovery  should always be the last option and landfill is not envisaged in the framework of Circular Economy.</a:t>
            </a:r>
            <a:endParaRPr sz="1600"/>
          </a:p>
          <a:p>
            <a:pPr marL="0" lvl="0" indent="0" algn="l" rtl="0">
              <a:spcBef>
                <a:spcPts val="1000"/>
              </a:spcBef>
              <a:spcAft>
                <a:spcPts val="0"/>
              </a:spcAft>
              <a:buNone/>
            </a:pPr>
            <a:endParaRPr sz="1600" b="1"/>
          </a:p>
        </p:txBody>
      </p:sp>
      <p:sp>
        <p:nvSpPr>
          <p:cNvPr id="356" name="Google Shape;356;g1a6be771c57_0_109"/>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24</a:t>
            </a:fld>
            <a:endParaRPr/>
          </a:p>
        </p:txBody>
      </p:sp>
      <p:pic>
        <p:nvPicPr>
          <p:cNvPr id="357" name="Google Shape;357;g1a6be771c57_0_109"/>
          <p:cNvPicPr preferRelativeResize="0"/>
          <p:nvPr/>
        </p:nvPicPr>
        <p:blipFill>
          <a:blip r:embed="rId3">
            <a:alphaModFix/>
          </a:blip>
          <a:stretch>
            <a:fillRect/>
          </a:stretch>
        </p:blipFill>
        <p:spPr>
          <a:xfrm>
            <a:off x="6997477" y="2160600"/>
            <a:ext cx="2982951" cy="3446000"/>
          </a:xfrm>
          <a:prstGeom prst="rect">
            <a:avLst/>
          </a:prstGeom>
          <a:noFill/>
          <a:ln>
            <a:noFill/>
          </a:ln>
        </p:spPr>
      </p:pic>
      <p:sp>
        <p:nvSpPr>
          <p:cNvPr id="358" name="Google Shape;358;g1a6be771c57_0_109"/>
          <p:cNvSpPr txBox="1">
            <a:spLocks noGrp="1"/>
          </p:cNvSpPr>
          <p:nvPr>
            <p:ph type="title"/>
          </p:nvPr>
        </p:nvSpPr>
        <p:spPr>
          <a:xfrm>
            <a:off x="1262624" y="609600"/>
            <a:ext cx="8289300" cy="13209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t>For a circular economy there are 3 principles of action which apply to the building sector</a:t>
            </a:r>
            <a:endParaRPr/>
          </a:p>
        </p:txBody>
      </p:sp>
      <p:sp>
        <p:nvSpPr>
          <p:cNvPr id="359" name="Google Shape;359;g1a6be771c57_0_109"/>
          <p:cNvSpPr txBox="1"/>
          <p:nvPr/>
        </p:nvSpPr>
        <p:spPr>
          <a:xfrm>
            <a:off x="1837700" y="6136250"/>
            <a:ext cx="7859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i="1" u="sng">
                <a:solidFill>
                  <a:schemeClr val="hlink"/>
                </a:solidFill>
                <a:hlinkClick r:id="rId4"/>
              </a:rPr>
              <a:t>https://southernwasteregion.ie/sites/default/files/Circular%20Economy%20Checklist%20Construction%20Designers.pdf</a:t>
            </a:r>
            <a:r>
              <a:rPr lang="en-US" sz="1000" i="1"/>
              <a:t> </a:t>
            </a:r>
            <a:endParaRPr sz="1000" i="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1a6be771c57_0_120"/>
          <p:cNvSpPr txBox="1">
            <a:spLocks noGrp="1"/>
          </p:cNvSpPr>
          <p:nvPr>
            <p:ph type="body" idx="1"/>
          </p:nvPr>
        </p:nvSpPr>
        <p:spPr>
          <a:xfrm>
            <a:off x="2069456" y="1720664"/>
            <a:ext cx="4455600" cy="3880800"/>
          </a:xfrm>
          <a:prstGeom prst="rect">
            <a:avLst/>
          </a:prstGeom>
        </p:spPr>
        <p:txBody>
          <a:bodyPr spcFirstLastPara="1" wrap="square" lIns="91425" tIns="45700" rIns="91425" bIns="45700" anchor="t" anchorCtr="0">
            <a:normAutofit fontScale="92500" lnSpcReduction="10000"/>
          </a:bodyPr>
          <a:lstStyle/>
          <a:p>
            <a:pPr marL="457200" lvl="0" indent="-322580" algn="l" rtl="0">
              <a:lnSpc>
                <a:spcPct val="115000"/>
              </a:lnSpc>
              <a:spcBef>
                <a:spcPts val="1000"/>
              </a:spcBef>
              <a:spcAft>
                <a:spcPts val="0"/>
              </a:spcAft>
              <a:buClr>
                <a:schemeClr val="lt1"/>
              </a:buClr>
              <a:buSzPct val="100000"/>
              <a:buAutoNum type="arabicPeriod"/>
            </a:pPr>
            <a:endParaRPr b="1">
              <a:solidFill>
                <a:schemeClr val="lt1"/>
              </a:solidFill>
            </a:endParaRPr>
          </a:p>
          <a:p>
            <a:pPr marL="457200" lvl="0" indent="-322580" algn="l" rtl="0">
              <a:lnSpc>
                <a:spcPct val="115000"/>
              </a:lnSpc>
              <a:spcBef>
                <a:spcPts val="0"/>
              </a:spcBef>
              <a:spcAft>
                <a:spcPts val="0"/>
              </a:spcAft>
              <a:buClr>
                <a:schemeClr val="lt1"/>
              </a:buClr>
              <a:buSzPct val="100000"/>
              <a:buAutoNum type="arabicPeriod"/>
            </a:pPr>
            <a:endParaRPr b="1">
              <a:solidFill>
                <a:schemeClr val="lt1"/>
              </a:solidFill>
            </a:endParaRPr>
          </a:p>
          <a:p>
            <a:pPr marL="457200" lvl="0" indent="-334327" algn="l" rtl="0">
              <a:lnSpc>
                <a:spcPct val="115000"/>
              </a:lnSpc>
              <a:spcBef>
                <a:spcPts val="0"/>
              </a:spcBef>
              <a:spcAft>
                <a:spcPts val="0"/>
              </a:spcAft>
              <a:buSzPct val="100000"/>
              <a:buAutoNum type="arabicPeriod"/>
            </a:pPr>
            <a:r>
              <a:rPr lang="en-US" sz="1800" b="1"/>
              <a:t>Regenerate natural capital</a:t>
            </a:r>
            <a:endParaRPr sz="1800" b="1"/>
          </a:p>
          <a:p>
            <a:pPr marL="0" lvl="0" indent="0" algn="l" rtl="0">
              <a:lnSpc>
                <a:spcPct val="115000"/>
              </a:lnSpc>
              <a:spcBef>
                <a:spcPts val="1000"/>
              </a:spcBef>
              <a:spcAft>
                <a:spcPts val="0"/>
              </a:spcAft>
              <a:buNone/>
            </a:pPr>
            <a:r>
              <a:rPr lang="en-US" sz="1600"/>
              <a:t>This principle is essential to guarantee the supply of natural goods and services on which human survival and well-being depends.</a:t>
            </a:r>
            <a:endParaRPr sz="1600"/>
          </a:p>
          <a:p>
            <a:pPr marL="0" lvl="0" indent="0" algn="l" rtl="0">
              <a:lnSpc>
                <a:spcPct val="115000"/>
              </a:lnSpc>
              <a:spcBef>
                <a:spcPts val="1000"/>
              </a:spcBef>
              <a:spcAft>
                <a:spcPts val="0"/>
              </a:spcAft>
              <a:buNone/>
            </a:pPr>
            <a:r>
              <a:rPr lang="en-US" sz="1600"/>
              <a:t>The circular economy is regenerative, and is inspired by natural cycles, where everything that is born and grows returns to its point of origin, the earth, and is born again, forming a constant dynamic balance.</a:t>
            </a:r>
            <a:r>
              <a:rPr lang="en-US" sz="1600" b="1"/>
              <a:t> </a:t>
            </a:r>
            <a:r>
              <a:rPr lang="en-US" sz="1600"/>
              <a:t>In nature there is no "waste", all elements have a function, and are reused and transformed to be used in different stages.</a:t>
            </a:r>
            <a:endParaRPr sz="1600"/>
          </a:p>
          <a:p>
            <a:pPr marL="0" lvl="0" indent="0" algn="l" rtl="0">
              <a:spcBef>
                <a:spcPts val="1000"/>
              </a:spcBef>
              <a:spcAft>
                <a:spcPts val="0"/>
              </a:spcAft>
              <a:buNone/>
            </a:pPr>
            <a:endParaRPr sz="1600"/>
          </a:p>
        </p:txBody>
      </p:sp>
      <p:sp>
        <p:nvSpPr>
          <p:cNvPr id="366" name="Google Shape;366;g1a6be771c57_0_120"/>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25</a:t>
            </a:fld>
            <a:endParaRPr/>
          </a:p>
        </p:txBody>
      </p:sp>
      <p:pic>
        <p:nvPicPr>
          <p:cNvPr id="367" name="Google Shape;367;g1a6be771c57_0_120"/>
          <p:cNvPicPr preferRelativeResize="0"/>
          <p:nvPr/>
        </p:nvPicPr>
        <p:blipFill>
          <a:blip r:embed="rId3">
            <a:alphaModFix/>
          </a:blip>
          <a:stretch>
            <a:fillRect/>
          </a:stretch>
        </p:blipFill>
        <p:spPr>
          <a:xfrm>
            <a:off x="6696526" y="2160600"/>
            <a:ext cx="4455600" cy="3000945"/>
          </a:xfrm>
          <a:prstGeom prst="rect">
            <a:avLst/>
          </a:prstGeom>
          <a:noFill/>
          <a:ln>
            <a:noFill/>
          </a:ln>
        </p:spPr>
      </p:pic>
      <p:sp>
        <p:nvSpPr>
          <p:cNvPr id="368" name="Google Shape;368;g1a6be771c57_0_120"/>
          <p:cNvSpPr txBox="1">
            <a:spLocks noGrp="1"/>
          </p:cNvSpPr>
          <p:nvPr>
            <p:ph type="title"/>
          </p:nvPr>
        </p:nvSpPr>
        <p:spPr>
          <a:xfrm>
            <a:off x="1262624" y="609600"/>
            <a:ext cx="8119200" cy="13209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t>For a circular economy there are 3 principles of action which apply to the building sector</a:t>
            </a:r>
            <a:endParaRPr/>
          </a:p>
        </p:txBody>
      </p:sp>
      <p:sp>
        <p:nvSpPr>
          <p:cNvPr id="369" name="Google Shape;369;g1a6be771c57_0_120"/>
          <p:cNvSpPr txBox="1"/>
          <p:nvPr/>
        </p:nvSpPr>
        <p:spPr>
          <a:xfrm>
            <a:off x="1837700" y="6136250"/>
            <a:ext cx="7859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i="1" u="sng">
                <a:solidFill>
                  <a:schemeClr val="hlink"/>
                </a:solidFill>
                <a:hlinkClick r:id="rId4"/>
              </a:rPr>
              <a:t>https://southernwasteregion.ie/sites/default/files/Circular%20Economy%20Checklist%20Construction%20Designers.pdf</a:t>
            </a:r>
            <a:r>
              <a:rPr lang="en-US" sz="1000" i="1"/>
              <a:t> </a:t>
            </a:r>
            <a:endParaRPr sz="1000" i="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19cbacb9f47_0_48"/>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26</a:t>
            </a:fld>
            <a:endParaRPr/>
          </a:p>
        </p:txBody>
      </p:sp>
      <p:pic>
        <p:nvPicPr>
          <p:cNvPr id="376" name="Google Shape;376;g19cbacb9f47_0_48"/>
          <p:cNvPicPr preferRelativeResize="0"/>
          <p:nvPr/>
        </p:nvPicPr>
        <p:blipFill>
          <a:blip r:embed="rId3">
            <a:alphaModFix/>
          </a:blip>
          <a:stretch>
            <a:fillRect/>
          </a:stretch>
        </p:blipFill>
        <p:spPr>
          <a:xfrm>
            <a:off x="2429538" y="1090275"/>
            <a:ext cx="7035926" cy="4677450"/>
          </a:xfrm>
          <a:prstGeom prst="rect">
            <a:avLst/>
          </a:prstGeom>
          <a:noFill/>
          <a:ln>
            <a:noFill/>
          </a:ln>
        </p:spPr>
      </p:pic>
      <p:sp>
        <p:nvSpPr>
          <p:cNvPr id="377" name="Google Shape;377;g19cbacb9f47_0_48"/>
          <p:cNvSpPr txBox="1"/>
          <p:nvPr/>
        </p:nvSpPr>
        <p:spPr>
          <a:xfrm>
            <a:off x="9021950" y="2505450"/>
            <a:ext cx="3000000" cy="1847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600">
                <a:solidFill>
                  <a:schemeClr val="dk1"/>
                </a:solidFill>
              </a:rPr>
              <a:t>More Information:</a:t>
            </a:r>
            <a:r>
              <a:rPr lang="en-US" sz="1600"/>
              <a:t> </a:t>
            </a:r>
            <a:r>
              <a:rPr lang="en-US" sz="1600" u="sng">
                <a:solidFill>
                  <a:schemeClr val="hlink"/>
                </a:solidFill>
                <a:hlinkClick r:id="rId4"/>
              </a:rPr>
              <a:t>The more detailed Ellen MacArthur Foundation butterfly diagram with nutrient and technical material flows can be found by clicking this link</a:t>
            </a:r>
            <a:endParaRPr sz="1600" u="sng">
              <a:solidFill>
                <a:schemeClr val="hlink"/>
              </a:solidFill>
            </a:endParaRPr>
          </a:p>
        </p:txBody>
      </p:sp>
      <p:sp>
        <p:nvSpPr>
          <p:cNvPr id="378" name="Google Shape;378;g19cbacb9f47_0_48"/>
          <p:cNvSpPr txBox="1"/>
          <p:nvPr/>
        </p:nvSpPr>
        <p:spPr>
          <a:xfrm>
            <a:off x="1837700" y="6136250"/>
            <a:ext cx="52749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i="1" u="sng">
                <a:solidFill>
                  <a:schemeClr val="hlink"/>
                </a:solidFill>
                <a:hlinkClick r:id="rId5"/>
              </a:rPr>
              <a:t>https://gupp-\class.eu/</a:t>
            </a:r>
            <a:r>
              <a:rPr lang="en-US" sz="1000" i="1"/>
              <a:t> </a:t>
            </a:r>
            <a:endParaRPr sz="1000" i="1"/>
          </a:p>
        </p:txBody>
      </p:sp>
      <p:pic>
        <p:nvPicPr>
          <p:cNvPr id="379" name="Google Shape;379;g19cbacb9f47_0_48"/>
          <p:cNvPicPr preferRelativeResize="0"/>
          <p:nvPr/>
        </p:nvPicPr>
        <p:blipFill>
          <a:blip r:embed="rId6">
            <a:alphaModFix/>
          </a:blip>
          <a:stretch>
            <a:fillRect/>
          </a:stretch>
        </p:blipFill>
        <p:spPr>
          <a:xfrm>
            <a:off x="5803647" y="6098997"/>
            <a:ext cx="1392175" cy="413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1a6be771c57_0_131"/>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a:t>Circular Economy in the building industry</a:t>
            </a:r>
            <a:endParaRPr/>
          </a:p>
        </p:txBody>
      </p:sp>
      <p:sp>
        <p:nvSpPr>
          <p:cNvPr id="386" name="Google Shape;386;g1a6be771c57_0_131"/>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sz="1600"/>
              <a:t>Not only does Circular Economy  provide environmental benefits, it also boosts competitiveness and employment generation, with the creation of new business opportunities and innovation in products and services.</a:t>
            </a:r>
            <a:endParaRPr sz="1600"/>
          </a:p>
          <a:p>
            <a:pPr marL="0" lvl="0" indent="0" algn="l" rtl="0">
              <a:lnSpc>
                <a:spcPct val="115000"/>
              </a:lnSpc>
              <a:spcBef>
                <a:spcPts val="1000"/>
              </a:spcBef>
              <a:spcAft>
                <a:spcPts val="0"/>
              </a:spcAft>
              <a:buNone/>
            </a:pPr>
            <a:endParaRPr/>
          </a:p>
          <a:p>
            <a:pPr marL="0" lvl="0" indent="0" algn="l" rtl="0">
              <a:lnSpc>
                <a:spcPct val="115000"/>
              </a:lnSpc>
              <a:spcBef>
                <a:spcPts val="1000"/>
              </a:spcBef>
              <a:spcAft>
                <a:spcPts val="0"/>
              </a:spcAft>
              <a:buNone/>
            </a:pPr>
            <a:r>
              <a:rPr lang="en-US" sz="1600"/>
              <a:t>Key to achieving circularity is  implementing digitalization and new technologies.</a:t>
            </a:r>
            <a:endParaRPr sz="1600"/>
          </a:p>
          <a:p>
            <a:pPr marL="0" lvl="0" indent="0" algn="l" rtl="0">
              <a:lnSpc>
                <a:spcPct val="115000"/>
              </a:lnSpc>
              <a:spcBef>
                <a:spcPts val="1000"/>
              </a:spcBef>
              <a:spcAft>
                <a:spcPts val="0"/>
              </a:spcAft>
              <a:buNone/>
            </a:pPr>
            <a:endParaRPr sz="1600"/>
          </a:p>
        </p:txBody>
      </p:sp>
      <p:sp>
        <p:nvSpPr>
          <p:cNvPr id="387" name="Google Shape;387;g1a6be771c57_0_131"/>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27</a:t>
            </a:fld>
            <a:endParaRPr/>
          </a:p>
        </p:txBody>
      </p:sp>
      <p:pic>
        <p:nvPicPr>
          <p:cNvPr id="388" name="Google Shape;388;g1a6be771c57_0_131"/>
          <p:cNvPicPr preferRelativeResize="0"/>
          <p:nvPr/>
        </p:nvPicPr>
        <p:blipFill>
          <a:blip r:embed="rId3">
            <a:alphaModFix/>
          </a:blip>
          <a:stretch>
            <a:fillRect/>
          </a:stretch>
        </p:blipFill>
        <p:spPr>
          <a:xfrm>
            <a:off x="6686175" y="2082900"/>
            <a:ext cx="4209274" cy="3202824"/>
          </a:xfrm>
          <a:prstGeom prst="rect">
            <a:avLst/>
          </a:prstGeom>
          <a:noFill/>
          <a:ln>
            <a:noFill/>
          </a:ln>
        </p:spPr>
      </p:pic>
      <p:pic>
        <p:nvPicPr>
          <p:cNvPr id="389" name="Google Shape;389;g1a6be771c57_0_131"/>
          <p:cNvPicPr preferRelativeResize="0"/>
          <p:nvPr/>
        </p:nvPicPr>
        <p:blipFill rotWithShape="1">
          <a:blip r:embed="rId4">
            <a:alphaModFix/>
          </a:blip>
          <a:srcRect r="-2197"/>
          <a:stretch/>
        </p:blipFill>
        <p:spPr>
          <a:xfrm>
            <a:off x="7043075" y="5285725"/>
            <a:ext cx="3231151" cy="405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1a6be771c57_0_142"/>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a:t>Impacts</a:t>
            </a:r>
            <a:endParaRPr/>
          </a:p>
        </p:txBody>
      </p:sp>
      <p:sp>
        <p:nvSpPr>
          <p:cNvPr id="396" name="Google Shape;396;g1a6be771c57_0_142"/>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a:t>Raw material extraction and material processing is responsible for 90% of biodiversity loss and water stress. </a:t>
            </a:r>
            <a:endParaRPr/>
          </a:p>
          <a:p>
            <a:pPr marL="0" lvl="0" indent="0" algn="l" rtl="0">
              <a:lnSpc>
                <a:spcPct val="115000"/>
              </a:lnSpc>
              <a:spcBef>
                <a:spcPts val="1000"/>
              </a:spcBef>
              <a:spcAft>
                <a:spcPts val="0"/>
              </a:spcAft>
              <a:buNone/>
            </a:pPr>
            <a:endParaRPr/>
          </a:p>
          <a:p>
            <a:pPr marL="0" lvl="0" indent="0" algn="l" rtl="0">
              <a:lnSpc>
                <a:spcPct val="115000"/>
              </a:lnSpc>
              <a:spcBef>
                <a:spcPts val="1000"/>
              </a:spcBef>
              <a:spcAft>
                <a:spcPts val="0"/>
              </a:spcAft>
              <a:buNone/>
            </a:pPr>
            <a:r>
              <a:rPr lang="en-US"/>
              <a:t>We need to make sustainable products, services and business models the norm and transform consumption patterns so that no waste is produced in the first place.</a:t>
            </a:r>
            <a:endParaRPr/>
          </a:p>
        </p:txBody>
      </p:sp>
      <p:sp>
        <p:nvSpPr>
          <p:cNvPr id="397" name="Google Shape;397;g1a6be771c57_0_142"/>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28</a:t>
            </a:fld>
            <a:endParaRPr/>
          </a:p>
        </p:txBody>
      </p:sp>
      <p:pic>
        <p:nvPicPr>
          <p:cNvPr id="398" name="Google Shape;398;g1a6be771c57_0_142"/>
          <p:cNvPicPr preferRelativeResize="0"/>
          <p:nvPr/>
        </p:nvPicPr>
        <p:blipFill>
          <a:blip r:embed="rId3">
            <a:alphaModFix/>
          </a:blip>
          <a:stretch>
            <a:fillRect/>
          </a:stretch>
        </p:blipFill>
        <p:spPr>
          <a:xfrm>
            <a:off x="6686176" y="2082900"/>
            <a:ext cx="4332575" cy="3492174"/>
          </a:xfrm>
          <a:prstGeom prst="rect">
            <a:avLst/>
          </a:prstGeom>
          <a:noFill/>
          <a:ln>
            <a:noFill/>
          </a:ln>
        </p:spPr>
      </p:pic>
      <p:sp>
        <p:nvSpPr>
          <p:cNvPr id="399" name="Google Shape;399;g1a6be771c57_0_142"/>
          <p:cNvSpPr txBox="1"/>
          <p:nvPr/>
        </p:nvSpPr>
        <p:spPr>
          <a:xfrm>
            <a:off x="1837700" y="6136250"/>
            <a:ext cx="78693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i="1" u="sng">
                <a:solidFill>
                  <a:schemeClr val="hlink"/>
                </a:solidFill>
                <a:hlinkClick r:id="rId4"/>
              </a:rPr>
              <a:t>https://www.un.org/en/actnow/facts-and-figures#:~:text=The%20extraction%20and%20processing%20of,keep%20up%20with%20our%20demands</a:t>
            </a:r>
            <a:r>
              <a:rPr lang="en-US" sz="1000" i="1"/>
              <a:t>. </a:t>
            </a:r>
            <a:endParaRPr sz="1000" i="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19cbacb9f47_0_75"/>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sz="2800">
                <a:solidFill>
                  <a:srgbClr val="020031"/>
                </a:solidFill>
              </a:rPr>
              <a:t>Learn more!</a:t>
            </a:r>
            <a:endParaRPr/>
          </a:p>
        </p:txBody>
      </p:sp>
      <p:sp>
        <p:nvSpPr>
          <p:cNvPr id="406" name="Google Shape;406;g19cbacb9f47_0_75"/>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29</a:t>
            </a:fld>
            <a:endParaRPr/>
          </a:p>
        </p:txBody>
      </p:sp>
      <p:sp>
        <p:nvSpPr>
          <p:cNvPr id="407" name="Google Shape;407;g19cbacb9f47_0_75"/>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rmAutofit/>
          </a:bodyPr>
          <a:lstStyle/>
          <a:p>
            <a:pPr marL="457200" lvl="0" indent="-330200" algn="just" rtl="0">
              <a:lnSpc>
                <a:spcPct val="115000"/>
              </a:lnSpc>
              <a:spcBef>
                <a:spcPts val="1000"/>
              </a:spcBef>
              <a:spcAft>
                <a:spcPts val="0"/>
              </a:spcAft>
              <a:buSzPts val="1600"/>
              <a:buChar char="•"/>
            </a:pPr>
            <a:r>
              <a:rPr lang="en-US" sz="1600"/>
              <a:t>You can find more information about the theories on which the circular economy is based on the following</a:t>
            </a:r>
            <a:r>
              <a:rPr lang="en-US" sz="1600">
                <a:solidFill>
                  <a:schemeClr val="accent4"/>
                </a:solidFill>
                <a:uFill>
                  <a:noFill/>
                </a:uFill>
                <a:hlinkClick r:id="rId3">
                  <a:extLst>
                    <a:ext uri="{A12FA001-AC4F-418D-AE19-62706E023703}">
                      <ahyp:hlinkClr xmlns:ahyp="http://schemas.microsoft.com/office/drawing/2018/hyperlinkcolor" val="tx"/>
                    </a:ext>
                  </a:extLst>
                </a:hlinkClick>
              </a:rPr>
              <a:t> </a:t>
            </a:r>
            <a:r>
              <a:rPr lang="en-US" sz="1600" u="sng">
                <a:solidFill>
                  <a:schemeClr val="accent4"/>
                </a:solidFill>
                <a:hlinkClick r:id="rId3">
                  <a:extLst>
                    <a:ext uri="{A12FA001-AC4F-418D-AE19-62706E023703}">
                      <ahyp:hlinkClr xmlns:ahyp="http://schemas.microsoft.com/office/drawing/2018/hyperlinkcolor" val="tx"/>
                    </a:ext>
                  </a:extLst>
                </a:hlinkClick>
              </a:rPr>
              <a:t>website:</a:t>
            </a:r>
            <a:endParaRPr sz="1600" u="sng">
              <a:solidFill>
                <a:schemeClr val="accent4"/>
              </a:solidFill>
            </a:endParaRPr>
          </a:p>
          <a:p>
            <a:pPr marL="457200" lvl="0" indent="-330200" algn="just" rtl="0">
              <a:lnSpc>
                <a:spcPct val="115000"/>
              </a:lnSpc>
              <a:spcBef>
                <a:spcPts val="1000"/>
              </a:spcBef>
              <a:spcAft>
                <a:spcPts val="0"/>
              </a:spcAft>
              <a:buSzPts val="1600"/>
              <a:buChar char="•"/>
            </a:pPr>
            <a:r>
              <a:rPr lang="en-US" sz="1600"/>
              <a:t>In this website you will find</a:t>
            </a:r>
            <a:r>
              <a:rPr lang="en-US" sz="1600">
                <a:solidFill>
                  <a:srgbClr val="000000"/>
                </a:solidFill>
                <a:uFill>
                  <a:noFill/>
                </a:uFill>
                <a:hlinkClick r:id="rId4">
                  <a:extLst>
                    <a:ext uri="{A12FA001-AC4F-418D-AE19-62706E023703}">
                      <ahyp:hlinkClr xmlns:ahyp="http://schemas.microsoft.com/office/drawing/2018/hyperlinkcolor" val="tx"/>
                    </a:ext>
                  </a:extLst>
                </a:hlinkClick>
              </a:rPr>
              <a:t> </a:t>
            </a:r>
            <a:r>
              <a:rPr lang="en-US" sz="1600" u="sng">
                <a:solidFill>
                  <a:schemeClr val="accent4"/>
                </a:solidFill>
                <a:hlinkClick r:id="rId4">
                  <a:extLst>
                    <a:ext uri="{A12FA001-AC4F-418D-AE19-62706E023703}">
                      <ahyp:hlinkClr xmlns:ahyp="http://schemas.microsoft.com/office/drawing/2018/hyperlinkcolor" val="tx"/>
                    </a:ext>
                  </a:extLst>
                </a:hlinkClick>
              </a:rPr>
              <a:t>8 videos</a:t>
            </a:r>
            <a:r>
              <a:rPr lang="en-US" sz="1600">
                <a:solidFill>
                  <a:srgbClr val="000000"/>
                </a:solidFill>
              </a:rPr>
              <a:t> </a:t>
            </a:r>
            <a:r>
              <a:rPr lang="en-US" sz="1600"/>
              <a:t>that explain the circular economy.</a:t>
            </a:r>
            <a:endParaRPr sz="1600"/>
          </a:p>
          <a:p>
            <a:pPr marL="457200" lvl="0" indent="-330200" algn="just" rtl="0">
              <a:lnSpc>
                <a:spcPct val="115000"/>
              </a:lnSpc>
              <a:spcBef>
                <a:spcPts val="1000"/>
              </a:spcBef>
              <a:spcAft>
                <a:spcPts val="1000"/>
              </a:spcAft>
              <a:buSzPts val="1600"/>
              <a:buChar char="•"/>
            </a:pPr>
            <a:r>
              <a:rPr lang="en-US" sz="1600"/>
              <a:t>In this link you will find the film</a:t>
            </a:r>
            <a:r>
              <a:rPr lang="en-US" sz="1600">
                <a:solidFill>
                  <a:srgbClr val="000000"/>
                </a:solidFill>
                <a:uFill>
                  <a:noFill/>
                </a:uFill>
                <a:hlinkClick r:id="rId5">
                  <a:extLst>
                    <a:ext uri="{A12FA001-AC4F-418D-AE19-62706E023703}">
                      <ahyp:hlinkClr xmlns:ahyp="http://schemas.microsoft.com/office/drawing/2018/hyperlinkcolor" val="tx"/>
                    </a:ext>
                  </a:extLst>
                </a:hlinkClick>
              </a:rPr>
              <a:t> </a:t>
            </a:r>
            <a:r>
              <a:rPr lang="en-US" sz="1600" u="sng">
                <a:solidFill>
                  <a:schemeClr val="accent4"/>
                </a:solidFill>
                <a:hlinkClick r:id="rId5">
                  <a:extLst>
                    <a:ext uri="{A12FA001-AC4F-418D-AE19-62706E023703}">
                      <ahyp:hlinkClr xmlns:ahyp="http://schemas.microsoft.com/office/drawing/2018/hyperlinkcolor" val="tx"/>
                    </a:ext>
                  </a:extLst>
                </a:hlinkClick>
              </a:rPr>
              <a:t>“closing the loop”,</a:t>
            </a:r>
            <a:r>
              <a:rPr lang="en-US" sz="1600" u="sng">
                <a:solidFill>
                  <a:schemeClr val="accent4"/>
                </a:solidFill>
              </a:rPr>
              <a:t> </a:t>
            </a:r>
            <a:r>
              <a:rPr lang="en-US" sz="1600"/>
              <a:t>with comments from world experts, as well as innovative cases of circular economy.</a:t>
            </a:r>
            <a:endParaRPr sz="1600" b="1">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3"/>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Objectives/</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Learning</a:t>
            </a:r>
            <a:r>
              <a:rPr lang="en-US"/>
              <a:t>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Outcomes</a:t>
            </a:r>
            <a:endParaRPr/>
          </a:p>
        </p:txBody>
      </p:sp>
      <p:sp>
        <p:nvSpPr>
          <p:cNvPr id="126" name="Google Shape;126;p3"/>
          <p:cNvSpPr txBox="1">
            <a:spLocks noGrp="1"/>
          </p:cNvSpPr>
          <p:nvPr>
            <p:ph type="body" idx="1"/>
          </p:nvPr>
        </p:nvSpPr>
        <p:spPr>
          <a:xfrm>
            <a:off x="2078182" y="1930494"/>
            <a:ext cx="8944500" cy="38808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1000"/>
              </a:spcBef>
              <a:spcAft>
                <a:spcPts val="0"/>
              </a:spcAft>
              <a:buNone/>
            </a:pPr>
            <a:r>
              <a:rPr lang="en-US"/>
              <a:t>The learning outcomes for BUS-goCircular can be found here on the </a:t>
            </a:r>
            <a:r>
              <a:rPr lang="en-US" u="sng">
                <a:solidFill>
                  <a:schemeClr val="hlink"/>
                </a:solidFill>
                <a:hlinkClick r:id="rId3"/>
              </a:rPr>
              <a:t>https://busgocircular.eu/</a:t>
            </a:r>
            <a:r>
              <a:rPr lang="en-US"/>
              <a:t> website. These Units of Learning Outcomes (ULO’s) relate to the circular economy and the implementation of circular skills in the construction industry. </a:t>
            </a:r>
            <a:endParaRPr/>
          </a:p>
          <a:p>
            <a:pPr marL="0" lvl="0" indent="0" algn="l" rtl="0">
              <a:lnSpc>
                <a:spcPct val="150000"/>
              </a:lnSpc>
              <a:spcBef>
                <a:spcPts val="1000"/>
              </a:spcBef>
              <a:spcAft>
                <a:spcPts val="0"/>
              </a:spcAft>
              <a:buNone/>
            </a:pPr>
            <a:r>
              <a:rPr lang="en-US"/>
              <a:t>In this module, trainees will gain an understanding of the Circular Economy and Multi-functional Green Roofs Facades and Interior Elements which will then be built upon in future modules.</a:t>
            </a:r>
            <a:endParaRPr/>
          </a:p>
        </p:txBody>
      </p:sp>
      <p:sp>
        <p:nvSpPr>
          <p:cNvPr id="127" name="Google Shape;127;p3"/>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11"/>
        <p:cNvGrpSpPr/>
        <p:nvPr/>
      </p:nvGrpSpPr>
      <p:grpSpPr>
        <a:xfrm>
          <a:off x="0" y="0"/>
          <a:ext cx="0" cy="0"/>
          <a:chOff x="0" y="0"/>
          <a:chExt cx="0" cy="0"/>
        </a:xfrm>
      </p:grpSpPr>
      <p:sp>
        <p:nvSpPr>
          <p:cNvPr id="412" name="Google Shape;412;g1fb2f093e2f_0_302"/>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The Challenge</a:t>
            </a:r>
            <a:endParaRPr sz="2700"/>
          </a:p>
        </p:txBody>
      </p:sp>
      <p:sp>
        <p:nvSpPr>
          <p:cNvPr id="413" name="Google Shape;413;g1fb2f093e2f_0_302"/>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a:t>The need for a Circular Built Environment</a:t>
            </a:r>
            <a:endParaRPr/>
          </a:p>
          <a:p>
            <a:pPr marL="0" lvl="0" indent="0" algn="l" rtl="0">
              <a:lnSpc>
                <a:spcPct val="115000"/>
              </a:lnSpc>
              <a:spcBef>
                <a:spcPts val="1000"/>
              </a:spcBef>
              <a:spcAft>
                <a:spcPts val="0"/>
              </a:spcAft>
              <a:buClr>
                <a:schemeClr val="dk1"/>
              </a:buClr>
              <a:buSzPts val="1500"/>
              <a:buFont typeface="Arial"/>
              <a:buNone/>
            </a:pPr>
            <a:r>
              <a:rPr lang="en-US"/>
              <a:t>Construction materials are the biggest portion of the volume of materials consumed in most cities.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endParaRPr>
          </a:p>
          <a:p>
            <a:pPr marL="0" lvl="0" indent="0" algn="l" rtl="0">
              <a:lnSpc>
                <a:spcPct val="115000"/>
              </a:lnSpc>
              <a:spcBef>
                <a:spcPts val="1000"/>
              </a:spcBef>
              <a:spcAft>
                <a:spcPts val="0"/>
              </a:spcAft>
              <a:buClr>
                <a:schemeClr val="dk1"/>
              </a:buClr>
              <a:buSzPts val="1500"/>
              <a:buFont typeface="Arial"/>
              <a:buNone/>
            </a:pPr>
            <a:r>
              <a:rPr lang="en-US"/>
              <a:t>Despite high demands for concrete, steel, bricks and wood only 13% of these input materials originate from secondary and renewable sources. </a:t>
            </a:r>
            <a:endParaRPr/>
          </a:p>
          <a:p>
            <a:pPr marL="0" lvl="0" indent="0" algn="l" rtl="0">
              <a:lnSpc>
                <a:spcPct val="115000"/>
              </a:lnSpc>
              <a:spcBef>
                <a:spcPts val="1000"/>
              </a:spcBef>
              <a:spcAft>
                <a:spcPts val="0"/>
              </a:spcAft>
              <a:buClr>
                <a:schemeClr val="dk1"/>
              </a:buClr>
              <a:buSzPts val="1500"/>
              <a:buFont typeface="Arial"/>
              <a:buNone/>
            </a:pPr>
            <a:r>
              <a:rPr lang="en-US"/>
              <a:t>Moreover, buildings generate nearly 40% of annual global CO2 emissions.</a:t>
            </a:r>
            <a:endParaRPr/>
          </a:p>
        </p:txBody>
      </p:sp>
      <p:pic>
        <p:nvPicPr>
          <p:cNvPr id="414" name="Google Shape;414;g1fb2f093e2f_0_302"/>
          <p:cNvPicPr preferRelativeResize="0"/>
          <p:nvPr/>
        </p:nvPicPr>
        <p:blipFill rotWithShape="1">
          <a:blip r:embed="rId3">
            <a:alphaModFix/>
          </a:blip>
          <a:srcRect l="16688" r="16688"/>
          <a:stretch/>
        </p:blipFill>
        <p:spPr>
          <a:xfrm>
            <a:off x="6815500" y="1930500"/>
            <a:ext cx="3281848" cy="3692074"/>
          </a:xfrm>
          <a:prstGeom prst="rect">
            <a:avLst/>
          </a:prstGeom>
          <a:noFill/>
          <a:ln>
            <a:noFill/>
          </a:ln>
        </p:spPr>
      </p:pic>
      <p:pic>
        <p:nvPicPr>
          <p:cNvPr id="415" name="Google Shape;415;g1fb2f093e2f_0_302"/>
          <p:cNvPicPr preferRelativeResize="0"/>
          <p:nvPr/>
        </p:nvPicPr>
        <p:blipFill>
          <a:blip r:embed="rId4">
            <a:alphaModFix/>
          </a:blip>
          <a:stretch>
            <a:fillRect/>
          </a:stretch>
        </p:blipFill>
        <p:spPr>
          <a:xfrm>
            <a:off x="11437135" y="237300"/>
            <a:ext cx="616169" cy="615584"/>
          </a:xfrm>
          <a:prstGeom prst="rect">
            <a:avLst/>
          </a:prstGeom>
          <a:noFill/>
          <a:ln>
            <a:noFill/>
          </a:ln>
        </p:spPr>
      </p:pic>
      <p:sp>
        <p:nvSpPr>
          <p:cNvPr id="416" name="Google Shape;416;g1fb2f093e2f_0_302"/>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30</a:t>
            </a:fld>
            <a:endParaRPr/>
          </a:p>
        </p:txBody>
      </p:sp>
      <p:pic>
        <p:nvPicPr>
          <p:cNvPr id="417" name="Google Shape;417;g1fb2f093e2f_0_302"/>
          <p:cNvPicPr preferRelativeResize="0"/>
          <p:nvPr/>
        </p:nvPicPr>
        <p:blipFill>
          <a:blip r:embed="rId5">
            <a:alphaModFix/>
          </a:blip>
          <a:stretch>
            <a:fillRect/>
          </a:stretch>
        </p:blipFill>
        <p:spPr>
          <a:xfrm>
            <a:off x="6564876" y="6074750"/>
            <a:ext cx="462126" cy="461688"/>
          </a:xfrm>
          <a:prstGeom prst="rect">
            <a:avLst/>
          </a:prstGeom>
          <a:noFill/>
          <a:ln>
            <a:noFill/>
          </a:ln>
        </p:spPr>
      </p:pic>
      <p:sp>
        <p:nvSpPr>
          <p:cNvPr id="418" name="Google Shape;418;g1fb2f093e2f_0_302"/>
          <p:cNvSpPr txBox="1"/>
          <p:nvPr/>
        </p:nvSpPr>
        <p:spPr>
          <a:xfrm>
            <a:off x="1837700" y="6136250"/>
            <a:ext cx="52854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Circle Economy</a:t>
            </a:r>
            <a:endParaRPr sz="1000" i="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Shape 422"/>
        <p:cNvGrpSpPr/>
        <p:nvPr/>
      </p:nvGrpSpPr>
      <p:grpSpPr>
        <a:xfrm>
          <a:off x="0" y="0"/>
          <a:ext cx="0" cy="0"/>
          <a:chOff x="0" y="0"/>
          <a:chExt cx="0" cy="0"/>
        </a:xfrm>
      </p:grpSpPr>
      <p:sp>
        <p:nvSpPr>
          <p:cNvPr id="423" name="Google Shape;423;g1fb2f093e2f_0_309"/>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Why Care?</a:t>
            </a:r>
            <a:br>
              <a:rPr lang="en-US"/>
            </a:br>
            <a:endParaRPr/>
          </a:p>
        </p:txBody>
      </p:sp>
      <p:sp>
        <p:nvSpPr>
          <p:cNvPr id="424" name="Google Shape;424;g1fb2f093e2f_0_309"/>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Clr>
                <a:schemeClr val="dk1"/>
              </a:buClr>
              <a:buSzPts val="1500"/>
              <a:buFont typeface="Arial"/>
              <a:buNone/>
            </a:pPr>
            <a:r>
              <a:rPr lang="en-US" sz="1600"/>
              <a:t>Why do we currently continue to mine, produce, and transport all materials from mines around the world, when there are </a:t>
            </a:r>
            <a:r>
              <a:rPr lang="en-US" sz="1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abundant sources</a:t>
            </a:r>
            <a:r>
              <a:rPr lang="en-US" sz="1600"/>
              <a:t> throughout the city to cover part of this demand?  </a:t>
            </a:r>
            <a:endParaRPr sz="1600"/>
          </a:p>
          <a:p>
            <a:pPr marL="0" lvl="0" indent="0" algn="l" rtl="0">
              <a:lnSpc>
                <a:spcPct val="115000"/>
              </a:lnSpc>
              <a:spcBef>
                <a:spcPts val="1000"/>
              </a:spcBef>
              <a:spcAft>
                <a:spcPts val="0"/>
              </a:spcAft>
              <a:buClr>
                <a:schemeClr val="dk1"/>
              </a:buClr>
              <a:buSzPts val="1500"/>
              <a:buFont typeface="Arial"/>
              <a:buNone/>
            </a:pPr>
            <a:r>
              <a:rPr lang="en-US" sz="1600"/>
              <a:t>However the most important barrier to tackle is the lack of information on what recoverable materials are present and what their value in reuse could be. </a:t>
            </a:r>
            <a:endParaRPr sz="1600"/>
          </a:p>
        </p:txBody>
      </p:sp>
      <p:pic>
        <p:nvPicPr>
          <p:cNvPr id="425" name="Google Shape;425;g1fb2f093e2f_0_309"/>
          <p:cNvPicPr preferRelativeResize="0"/>
          <p:nvPr/>
        </p:nvPicPr>
        <p:blipFill rotWithShape="1">
          <a:blip r:embed="rId3">
            <a:alphaModFix/>
          </a:blip>
          <a:srcRect t="12759" b="12752"/>
          <a:stretch/>
        </p:blipFill>
        <p:spPr>
          <a:xfrm>
            <a:off x="6968475" y="1930500"/>
            <a:ext cx="3507525" cy="3945974"/>
          </a:xfrm>
          <a:prstGeom prst="rect">
            <a:avLst/>
          </a:prstGeom>
          <a:noFill/>
          <a:ln>
            <a:noFill/>
          </a:ln>
        </p:spPr>
      </p:pic>
      <p:sp>
        <p:nvSpPr>
          <p:cNvPr id="426" name="Google Shape;426;g1fb2f093e2f_0_309"/>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31</a:t>
            </a:fld>
            <a:endParaRPr/>
          </a:p>
        </p:txBody>
      </p:sp>
      <p:pic>
        <p:nvPicPr>
          <p:cNvPr id="427" name="Google Shape;427;g1fb2f093e2f_0_309"/>
          <p:cNvPicPr preferRelativeResize="0"/>
          <p:nvPr/>
        </p:nvPicPr>
        <p:blipFill>
          <a:blip r:embed="rId4">
            <a:alphaModFix/>
          </a:blip>
          <a:stretch>
            <a:fillRect/>
          </a:stretch>
        </p:blipFill>
        <p:spPr>
          <a:xfrm>
            <a:off x="6564876" y="6074750"/>
            <a:ext cx="462126" cy="461688"/>
          </a:xfrm>
          <a:prstGeom prst="rect">
            <a:avLst/>
          </a:prstGeom>
          <a:noFill/>
          <a:ln>
            <a:noFill/>
          </a:ln>
        </p:spPr>
      </p:pic>
      <p:sp>
        <p:nvSpPr>
          <p:cNvPr id="428" name="Google Shape;428;g1fb2f093e2f_0_309"/>
          <p:cNvSpPr txBox="1"/>
          <p:nvPr/>
        </p:nvSpPr>
        <p:spPr>
          <a:xfrm>
            <a:off x="1837700" y="6136250"/>
            <a:ext cx="52854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Circle Economy</a:t>
            </a:r>
            <a:endParaRPr sz="1000" i="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32"/>
        <p:cNvGrpSpPr/>
        <p:nvPr/>
      </p:nvGrpSpPr>
      <p:grpSpPr>
        <a:xfrm>
          <a:off x="0" y="0"/>
          <a:ext cx="0" cy="0"/>
          <a:chOff x="0" y="0"/>
          <a:chExt cx="0" cy="0"/>
        </a:xfrm>
      </p:grpSpPr>
      <p:sp>
        <p:nvSpPr>
          <p:cNvPr id="433" name="Google Shape;433;g1fb2f093e2f_0_316"/>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What Needs to Happen? </a:t>
            </a:r>
            <a:endParaRPr/>
          </a:p>
          <a:p>
            <a:pPr marL="0" lvl="0" indent="0" algn="l" rtl="0">
              <a:spcBef>
                <a:spcPts val="0"/>
              </a:spcBef>
              <a:spcAft>
                <a:spcPts val="0"/>
              </a:spcAft>
              <a:buNone/>
            </a:pPr>
            <a:r>
              <a:rPr lang="en-US"/>
              <a:t>From current state to ideal state</a:t>
            </a:r>
            <a:endParaRPr/>
          </a:p>
        </p:txBody>
      </p:sp>
      <p:sp>
        <p:nvSpPr>
          <p:cNvPr id="434" name="Google Shape;434;g1fb2f093e2f_0_316"/>
          <p:cNvSpPr txBox="1">
            <a:spLocks noGrp="1"/>
          </p:cNvSpPr>
          <p:nvPr>
            <p:ph type="body" idx="1"/>
          </p:nvPr>
        </p:nvSpPr>
        <p:spPr>
          <a:xfrm>
            <a:off x="2078174" y="1930500"/>
            <a:ext cx="5103000" cy="388080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Clr>
                <a:schemeClr val="dk1"/>
              </a:buClr>
              <a:buSzPts val="1500"/>
              <a:buFont typeface="Arial"/>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Against a backdrop of bold ambitions and an increasing number of policies focused on the sector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endParaRPr>
          </a:p>
          <a:p>
            <a:pPr marL="457200" lvl="0" indent="-330200" algn="l" rtl="0">
              <a:lnSpc>
                <a:spcPct val="100000"/>
              </a:lnSpc>
              <a:spcBef>
                <a:spcPts val="1000"/>
              </a:spcBef>
              <a:spcAft>
                <a:spcPts val="0"/>
              </a:spcAft>
              <a:buSzPts val="1600"/>
              <a:buChar char="•"/>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Real on-the-ground action is limited and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scattered</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endParaRPr>
          </a:p>
          <a:p>
            <a:pPr marL="457200" lvl="0" indent="-330200" algn="l" rtl="0">
              <a:lnSpc>
                <a:spcPct val="100000"/>
              </a:lnSpc>
              <a:spcBef>
                <a:spcPts val="0"/>
              </a:spcBef>
              <a:spcAft>
                <a:spcPts val="0"/>
              </a:spcAft>
              <a:buSzPts val="1600"/>
              <a:buChar char="•"/>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Collaboration is not happening at scale</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endParaRPr>
          </a:p>
          <a:p>
            <a:pPr marL="457200" lvl="0" indent="-330200" algn="l" rtl="0">
              <a:lnSpc>
                <a:spcPct val="100000"/>
              </a:lnSpc>
              <a:spcBef>
                <a:spcPts val="0"/>
              </a:spcBef>
              <a:spcAft>
                <a:spcPts val="0"/>
              </a:spcAft>
              <a:buSzPts val="1600"/>
              <a:buChar char="•"/>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Investments are lacking and demand needs to increase</a:t>
            </a:r>
            <a:endParaRPr/>
          </a:p>
          <a:p>
            <a:pPr marL="0" lvl="0" indent="0" algn="l" rtl="0">
              <a:lnSpc>
                <a:spcPct val="100000"/>
              </a:lnSpc>
              <a:spcBef>
                <a:spcPts val="1000"/>
              </a:spcBef>
              <a:spcAft>
                <a:spcPts val="0"/>
              </a:spcAft>
              <a:buClr>
                <a:schemeClr val="dk1"/>
              </a:buClr>
              <a:buSzPts val="1500"/>
              <a:buFont typeface="Arial"/>
              <a:buNone/>
            </a:pPr>
            <a:r>
              <a:rPr lang="en-US"/>
              <a:t>In short, we need a holistic strategy that aims at:</a:t>
            </a:r>
            <a:endParaRPr/>
          </a:p>
          <a:p>
            <a:pPr marL="457200" lvl="0" indent="-330200" algn="l" rtl="0">
              <a:lnSpc>
                <a:spcPct val="100000"/>
              </a:lnSpc>
              <a:spcBef>
                <a:spcPts val="1000"/>
              </a:spcBef>
              <a:spcAft>
                <a:spcPts val="0"/>
              </a:spcAft>
              <a:buSzPts val="1600"/>
              <a:buChar char="•"/>
            </a:pPr>
            <a:r>
              <a:rPr lang="en-US"/>
              <a:t>Increasing awareness and scaling of the available opportunities </a:t>
            </a:r>
            <a:endParaRPr/>
          </a:p>
          <a:p>
            <a:pPr marL="457200" lvl="0" indent="-330200" algn="l" rtl="0">
              <a:lnSpc>
                <a:spcPct val="100000"/>
              </a:lnSpc>
              <a:spcBef>
                <a:spcPts val="0"/>
              </a:spcBef>
              <a:spcAft>
                <a:spcPts val="0"/>
              </a:spcAft>
              <a:buSzPts val="1600"/>
              <a:buChar char="•"/>
            </a:pPr>
            <a:r>
              <a:rPr lang="en-US"/>
              <a:t>Increasing knowledge exchange and collaboration </a:t>
            </a:r>
            <a:endParaRPr/>
          </a:p>
          <a:p>
            <a:pPr marL="457200" lvl="0" indent="-330200" algn="l" rtl="0">
              <a:lnSpc>
                <a:spcPct val="100000"/>
              </a:lnSpc>
              <a:spcBef>
                <a:spcPts val="0"/>
              </a:spcBef>
              <a:spcAft>
                <a:spcPts val="0"/>
              </a:spcAft>
              <a:buSzPts val="1600"/>
              <a:buChar char="•"/>
            </a:pPr>
            <a:r>
              <a:rPr lang="en-US"/>
              <a:t>Strengthening demand and investment in available solutions</a:t>
            </a:r>
            <a:endParaRPr/>
          </a:p>
        </p:txBody>
      </p:sp>
      <p:pic>
        <p:nvPicPr>
          <p:cNvPr id="435" name="Google Shape;435;g1fb2f093e2f_0_316"/>
          <p:cNvPicPr preferRelativeResize="0"/>
          <p:nvPr/>
        </p:nvPicPr>
        <p:blipFill rotWithShape="1">
          <a:blip r:embed="rId3">
            <a:alphaModFix/>
          </a:blip>
          <a:srcRect/>
          <a:stretch/>
        </p:blipFill>
        <p:spPr>
          <a:xfrm>
            <a:off x="11266217" y="190200"/>
            <a:ext cx="731764" cy="731737"/>
          </a:xfrm>
          <a:prstGeom prst="rect">
            <a:avLst/>
          </a:prstGeom>
          <a:noFill/>
          <a:ln>
            <a:noFill/>
          </a:ln>
        </p:spPr>
      </p:pic>
      <p:pic>
        <p:nvPicPr>
          <p:cNvPr id="436" name="Google Shape;436;g1fb2f093e2f_0_316"/>
          <p:cNvPicPr preferRelativeResize="0"/>
          <p:nvPr/>
        </p:nvPicPr>
        <p:blipFill rotWithShape="1">
          <a:blip r:embed="rId4">
            <a:alphaModFix/>
          </a:blip>
          <a:srcRect/>
          <a:stretch/>
        </p:blipFill>
        <p:spPr>
          <a:xfrm>
            <a:off x="10287901" y="435968"/>
            <a:ext cx="731735" cy="211900"/>
          </a:xfrm>
          <a:prstGeom prst="rect">
            <a:avLst/>
          </a:prstGeom>
          <a:noFill/>
          <a:ln>
            <a:noFill/>
          </a:ln>
        </p:spPr>
      </p:pic>
      <p:pic>
        <p:nvPicPr>
          <p:cNvPr id="437" name="Google Shape;437;g1fb2f093e2f_0_316"/>
          <p:cNvPicPr preferRelativeResize="0"/>
          <p:nvPr/>
        </p:nvPicPr>
        <p:blipFill>
          <a:blip r:embed="rId5">
            <a:alphaModFix/>
          </a:blip>
          <a:stretch>
            <a:fillRect/>
          </a:stretch>
        </p:blipFill>
        <p:spPr>
          <a:xfrm>
            <a:off x="7181153" y="1930501"/>
            <a:ext cx="3232729" cy="3880801"/>
          </a:xfrm>
          <a:prstGeom prst="rect">
            <a:avLst/>
          </a:prstGeom>
          <a:noFill/>
          <a:ln>
            <a:noFill/>
          </a:ln>
        </p:spPr>
      </p:pic>
      <p:pic>
        <p:nvPicPr>
          <p:cNvPr id="438" name="Google Shape;438;g1fb2f093e2f_0_316"/>
          <p:cNvPicPr preferRelativeResize="0"/>
          <p:nvPr/>
        </p:nvPicPr>
        <p:blipFill>
          <a:blip r:embed="rId6">
            <a:alphaModFix/>
          </a:blip>
          <a:stretch>
            <a:fillRect/>
          </a:stretch>
        </p:blipFill>
        <p:spPr>
          <a:xfrm>
            <a:off x="11437135" y="237300"/>
            <a:ext cx="616169" cy="615584"/>
          </a:xfrm>
          <a:prstGeom prst="rect">
            <a:avLst/>
          </a:prstGeom>
          <a:noFill/>
          <a:ln>
            <a:noFill/>
          </a:ln>
        </p:spPr>
      </p:pic>
      <p:pic>
        <p:nvPicPr>
          <p:cNvPr id="439" name="Google Shape;439;g1fb2f093e2f_0_316"/>
          <p:cNvPicPr preferRelativeResize="0"/>
          <p:nvPr/>
        </p:nvPicPr>
        <p:blipFill>
          <a:blip r:embed="rId7">
            <a:alphaModFix/>
          </a:blip>
          <a:stretch>
            <a:fillRect/>
          </a:stretch>
        </p:blipFill>
        <p:spPr>
          <a:xfrm>
            <a:off x="6564876" y="6074750"/>
            <a:ext cx="462126" cy="461688"/>
          </a:xfrm>
          <a:prstGeom prst="rect">
            <a:avLst/>
          </a:prstGeom>
          <a:noFill/>
          <a:ln>
            <a:noFill/>
          </a:ln>
        </p:spPr>
      </p:pic>
      <p:sp>
        <p:nvSpPr>
          <p:cNvPr id="440" name="Google Shape;440;g1fb2f093e2f_0_316"/>
          <p:cNvSpPr txBox="1"/>
          <p:nvPr/>
        </p:nvSpPr>
        <p:spPr>
          <a:xfrm>
            <a:off x="1837700" y="6136250"/>
            <a:ext cx="52854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Circle Economy</a:t>
            </a:r>
            <a:endParaRPr sz="1000" i="1"/>
          </a:p>
        </p:txBody>
      </p:sp>
      <p:sp>
        <p:nvSpPr>
          <p:cNvPr id="441" name="Google Shape;441;g1fb2f093e2f_0_316"/>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19cbacb9f47_0_86"/>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a:t>Circular Economy in the Construction Sector</a:t>
            </a:r>
            <a:endParaRPr/>
          </a:p>
        </p:txBody>
      </p:sp>
      <p:sp>
        <p:nvSpPr>
          <p:cNvPr id="448" name="Google Shape;448;g19cbacb9f47_0_86"/>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a:t>The construction sector provides infrastructures, urban spaces and buildings on which all other sectors rely on, and is therefore a key sector for European economic and social development, generating 18 million direct jobs.</a:t>
            </a:r>
            <a:endParaRPr/>
          </a:p>
          <a:p>
            <a:pPr marL="0" lvl="0" indent="0" algn="l" rtl="0">
              <a:lnSpc>
                <a:spcPct val="115000"/>
              </a:lnSpc>
              <a:spcBef>
                <a:spcPts val="1000"/>
              </a:spcBef>
              <a:spcAft>
                <a:spcPts val="0"/>
              </a:spcAft>
              <a:buNone/>
            </a:pPr>
            <a:r>
              <a:rPr lang="en-US"/>
              <a:t>In the construction sector, as in the rest of the sectors, moving from a linear model of open cycles to a circular model, of closed cycles, requires a complete systemic change.</a:t>
            </a:r>
            <a:endParaRPr/>
          </a:p>
          <a:p>
            <a:pPr marL="0" lvl="0" indent="0" algn="l" rtl="0">
              <a:lnSpc>
                <a:spcPct val="115000"/>
              </a:lnSpc>
              <a:spcBef>
                <a:spcPts val="1000"/>
              </a:spcBef>
              <a:spcAft>
                <a:spcPts val="0"/>
              </a:spcAft>
              <a:buNone/>
            </a:pPr>
            <a:r>
              <a:rPr lang="en-US"/>
              <a:t>The circular model is a sustainable model which can provide important benefits for the environment, as well as new employment and business opportunities in the sector. In the long term, all this has an impact on improving the environment, the health and well-being of users, increasing productivity, and saving costs.</a:t>
            </a:r>
            <a:endParaRPr/>
          </a:p>
        </p:txBody>
      </p:sp>
      <p:sp>
        <p:nvSpPr>
          <p:cNvPr id="449" name="Google Shape;449;g19cbacb9f47_0_86"/>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33</a:t>
            </a:fld>
            <a:endParaRPr/>
          </a:p>
        </p:txBody>
      </p:sp>
      <p:sp>
        <p:nvSpPr>
          <p:cNvPr id="450" name="Google Shape;450;g19cbacb9f47_0_86"/>
          <p:cNvSpPr txBox="1"/>
          <p:nvPr/>
        </p:nvSpPr>
        <p:spPr>
          <a:xfrm>
            <a:off x="1990100" y="6288650"/>
            <a:ext cx="52749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i="1" u="sng">
                <a:solidFill>
                  <a:schemeClr val="hlink"/>
                </a:solidFill>
                <a:hlinkClick r:id="rId3"/>
              </a:rPr>
              <a:t>https://gupp-\class.eu/</a:t>
            </a:r>
            <a:r>
              <a:rPr lang="en-US" sz="1000" i="1"/>
              <a:t> </a:t>
            </a:r>
            <a:endParaRPr sz="1000" i="1"/>
          </a:p>
        </p:txBody>
      </p:sp>
      <p:pic>
        <p:nvPicPr>
          <p:cNvPr id="451" name="Google Shape;451;g19cbacb9f47_0_86"/>
          <p:cNvPicPr preferRelativeResize="0"/>
          <p:nvPr/>
        </p:nvPicPr>
        <p:blipFill>
          <a:blip r:embed="rId4">
            <a:alphaModFix/>
          </a:blip>
          <a:stretch>
            <a:fillRect/>
          </a:stretch>
        </p:blipFill>
        <p:spPr>
          <a:xfrm>
            <a:off x="5956047" y="6251397"/>
            <a:ext cx="1392175" cy="413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1dcb3c4fee0_0_61"/>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34</a:t>
            </a:fld>
            <a:endParaRPr/>
          </a:p>
        </p:txBody>
      </p:sp>
      <p:pic>
        <p:nvPicPr>
          <p:cNvPr id="458" name="Google Shape;458;g1dcb3c4fee0_0_61"/>
          <p:cNvPicPr preferRelativeResize="0"/>
          <p:nvPr/>
        </p:nvPicPr>
        <p:blipFill>
          <a:blip r:embed="rId3">
            <a:alphaModFix/>
          </a:blip>
          <a:stretch>
            <a:fillRect/>
          </a:stretch>
        </p:blipFill>
        <p:spPr>
          <a:xfrm>
            <a:off x="2816250" y="506800"/>
            <a:ext cx="6249126" cy="4938564"/>
          </a:xfrm>
          <a:prstGeom prst="rect">
            <a:avLst/>
          </a:prstGeom>
          <a:noFill/>
          <a:ln>
            <a:noFill/>
          </a:ln>
        </p:spPr>
      </p:pic>
      <p:sp>
        <p:nvSpPr>
          <p:cNvPr id="459" name="Google Shape;459;g1dcb3c4fee0_0_61"/>
          <p:cNvSpPr txBox="1"/>
          <p:nvPr/>
        </p:nvSpPr>
        <p:spPr>
          <a:xfrm>
            <a:off x="2832566" y="5339727"/>
            <a:ext cx="6216600" cy="5157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000">
                <a:solidFill>
                  <a:schemeClr val="dk1"/>
                </a:solidFill>
              </a:rPr>
              <a:t>Integrating the principles of the Circular Economy in the construction sector involves addressing different levels: material, component, product, system, building, city and territory.</a:t>
            </a:r>
            <a:endParaRPr sz="1000">
              <a:solidFill>
                <a:schemeClr val="dk1"/>
              </a:solidFill>
            </a:endParaRPr>
          </a:p>
        </p:txBody>
      </p:sp>
      <p:sp>
        <p:nvSpPr>
          <p:cNvPr id="460" name="Google Shape;460;g1dcb3c4fee0_0_61"/>
          <p:cNvSpPr txBox="1"/>
          <p:nvPr/>
        </p:nvSpPr>
        <p:spPr>
          <a:xfrm>
            <a:off x="1990100" y="6288650"/>
            <a:ext cx="52749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i="1" u="sng">
                <a:solidFill>
                  <a:schemeClr val="hlink"/>
                </a:solidFill>
                <a:hlinkClick r:id="rId4"/>
              </a:rPr>
              <a:t>https://gupp-\class.eu/</a:t>
            </a:r>
            <a:r>
              <a:rPr lang="en-US" sz="1000" i="1"/>
              <a:t> </a:t>
            </a:r>
            <a:endParaRPr sz="1000" i="1"/>
          </a:p>
        </p:txBody>
      </p:sp>
      <p:pic>
        <p:nvPicPr>
          <p:cNvPr id="461" name="Google Shape;461;g1dcb3c4fee0_0_61"/>
          <p:cNvPicPr preferRelativeResize="0"/>
          <p:nvPr/>
        </p:nvPicPr>
        <p:blipFill>
          <a:blip r:embed="rId5">
            <a:alphaModFix/>
          </a:blip>
          <a:stretch>
            <a:fillRect/>
          </a:stretch>
        </p:blipFill>
        <p:spPr>
          <a:xfrm>
            <a:off x="5956047" y="6251397"/>
            <a:ext cx="1392175" cy="4132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g19cbacb9f47_0_197"/>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a:t>Impact</a:t>
            </a:r>
            <a:endParaRPr/>
          </a:p>
        </p:txBody>
      </p:sp>
      <p:sp>
        <p:nvSpPr>
          <p:cNvPr id="468" name="Google Shape;468;g19cbacb9f47_0_197"/>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a:t>In Europe, in recent years, the data on the impact of the construction sector are as follows:</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just" rtl="0">
              <a:lnSpc>
                <a:spcPct val="115000"/>
              </a:lnSpc>
              <a:spcBef>
                <a:spcPts val="0"/>
              </a:spcBef>
              <a:spcAft>
                <a:spcPts val="0"/>
              </a:spcAft>
              <a:buNone/>
            </a:pPr>
            <a:endParaRPr/>
          </a:p>
          <a:p>
            <a:pPr marL="0" lvl="0" indent="0" algn="l" rtl="0">
              <a:spcBef>
                <a:spcPts val="1000"/>
              </a:spcBef>
              <a:spcAft>
                <a:spcPts val="0"/>
              </a:spcAft>
              <a:buNone/>
            </a:pPr>
            <a:endParaRPr/>
          </a:p>
        </p:txBody>
      </p:sp>
      <p:sp>
        <p:nvSpPr>
          <p:cNvPr id="469" name="Google Shape;469;g19cbacb9f47_0_197"/>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35</a:t>
            </a:fld>
            <a:endParaRPr/>
          </a:p>
        </p:txBody>
      </p:sp>
      <p:pic>
        <p:nvPicPr>
          <p:cNvPr id="470" name="Google Shape;470;g19cbacb9f47_0_197"/>
          <p:cNvPicPr preferRelativeResize="0"/>
          <p:nvPr/>
        </p:nvPicPr>
        <p:blipFill>
          <a:blip r:embed="rId3">
            <a:alphaModFix/>
          </a:blip>
          <a:stretch>
            <a:fillRect/>
          </a:stretch>
        </p:blipFill>
        <p:spPr>
          <a:xfrm>
            <a:off x="2190650" y="2552850"/>
            <a:ext cx="4877726" cy="3369100"/>
          </a:xfrm>
          <a:prstGeom prst="rect">
            <a:avLst/>
          </a:prstGeom>
          <a:noFill/>
          <a:ln>
            <a:noFill/>
          </a:ln>
        </p:spPr>
      </p:pic>
      <p:sp>
        <p:nvSpPr>
          <p:cNvPr id="471" name="Google Shape;471;g19cbacb9f47_0_197"/>
          <p:cNvSpPr txBox="1"/>
          <p:nvPr/>
        </p:nvSpPr>
        <p:spPr>
          <a:xfrm>
            <a:off x="7592825" y="3871100"/>
            <a:ext cx="2260500" cy="10467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000" i="1">
                <a:solidFill>
                  <a:schemeClr val="dk1"/>
                </a:solidFill>
              </a:rPr>
              <a:t>Impacts of the construction sector in Europe. Data source: Eurostat 2016 data. Green Building Council Spain. 2021. Report on circular economy in building in Spain[TS2] </a:t>
            </a:r>
            <a:endParaRPr sz="1000">
              <a:solidFill>
                <a:schemeClr val="dk1"/>
              </a:solidFill>
            </a:endParaRPr>
          </a:p>
        </p:txBody>
      </p:sp>
      <p:sp>
        <p:nvSpPr>
          <p:cNvPr id="472" name="Google Shape;472;g19cbacb9f47_0_197"/>
          <p:cNvSpPr txBox="1"/>
          <p:nvPr/>
        </p:nvSpPr>
        <p:spPr>
          <a:xfrm>
            <a:off x="1990100" y="6288650"/>
            <a:ext cx="52749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i="1" u="sng">
                <a:solidFill>
                  <a:schemeClr val="hlink"/>
                </a:solidFill>
                <a:hlinkClick r:id="rId4"/>
              </a:rPr>
              <a:t>https://gupp-\class.eu/</a:t>
            </a:r>
            <a:r>
              <a:rPr lang="en-US" sz="1000" i="1"/>
              <a:t> </a:t>
            </a:r>
            <a:endParaRPr sz="1000" i="1"/>
          </a:p>
        </p:txBody>
      </p:sp>
      <p:pic>
        <p:nvPicPr>
          <p:cNvPr id="473" name="Google Shape;473;g19cbacb9f47_0_197"/>
          <p:cNvPicPr preferRelativeResize="0"/>
          <p:nvPr/>
        </p:nvPicPr>
        <p:blipFill>
          <a:blip r:embed="rId5">
            <a:alphaModFix/>
          </a:blip>
          <a:stretch>
            <a:fillRect/>
          </a:stretch>
        </p:blipFill>
        <p:spPr>
          <a:xfrm>
            <a:off x="5956047" y="6251397"/>
            <a:ext cx="1392175" cy="413200"/>
          </a:xfrm>
          <a:prstGeom prst="rect">
            <a:avLst/>
          </a:prstGeom>
          <a:noFill/>
          <a:ln>
            <a:noFill/>
          </a:ln>
        </p:spPr>
      </p:pic>
      <p:sp>
        <p:nvSpPr>
          <p:cNvPr id="474" name="Google Shape;474;g19cbacb9f47_0_197"/>
          <p:cNvSpPr txBox="1"/>
          <p:nvPr/>
        </p:nvSpPr>
        <p:spPr>
          <a:xfrm>
            <a:off x="5461900" y="4273275"/>
            <a:ext cx="575400" cy="3387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b="1">
                <a:solidFill>
                  <a:srgbClr val="85200C"/>
                </a:solidFill>
                <a:latin typeface="Impact"/>
                <a:ea typeface="Impact"/>
                <a:cs typeface="Impact"/>
                <a:sym typeface="Impact"/>
              </a:rPr>
              <a:t>GHG</a:t>
            </a:r>
            <a:endParaRPr sz="1000" b="1">
              <a:solidFill>
                <a:srgbClr val="85200C"/>
              </a:solidFill>
              <a:latin typeface="Impact"/>
              <a:ea typeface="Impact"/>
              <a:cs typeface="Impact"/>
              <a:sym typeface="Impac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19cbacb9f47_0_248"/>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Climate Change and Building Stock</a:t>
            </a:r>
            <a:endParaRPr/>
          </a:p>
        </p:txBody>
      </p:sp>
      <p:sp>
        <p:nvSpPr>
          <p:cNvPr id="481" name="Google Shape;481;g19cbacb9f47_0_248"/>
          <p:cNvSpPr txBox="1">
            <a:spLocks noGrp="1"/>
          </p:cNvSpPr>
          <p:nvPr>
            <p:ph type="body" idx="1"/>
          </p:nvPr>
        </p:nvSpPr>
        <p:spPr>
          <a:xfrm>
            <a:off x="1644624" y="1930500"/>
            <a:ext cx="4889100" cy="3880800"/>
          </a:xfrm>
          <a:prstGeom prst="rect">
            <a:avLst/>
          </a:prstGeom>
        </p:spPr>
        <p:txBody>
          <a:bodyPr spcFirstLastPara="1" wrap="square" lIns="91425" tIns="45700" rIns="91425" bIns="45700" anchor="t" anchorCtr="0">
            <a:normAutofit/>
          </a:bodyPr>
          <a:lstStyle/>
          <a:p>
            <a:pPr marL="457200" lvl="0" indent="-330200" algn="just" rtl="0">
              <a:lnSpc>
                <a:spcPct val="115000"/>
              </a:lnSpc>
              <a:spcBef>
                <a:spcPts val="1000"/>
              </a:spcBef>
              <a:spcAft>
                <a:spcPts val="0"/>
              </a:spcAft>
              <a:buSzPts val="1600"/>
              <a:buChar char="•"/>
            </a:pPr>
            <a:r>
              <a:rPr lang="en-US"/>
              <a:t>In 2010, the world’s buildings accounted for 32% of global final energy use amd 19% of all greenhouse gas (GHG) emissions. </a:t>
            </a:r>
            <a:endParaRPr/>
          </a:p>
          <a:p>
            <a:pPr marL="457200" lvl="0" indent="-330200" algn="just" rtl="0">
              <a:lnSpc>
                <a:spcPct val="115000"/>
              </a:lnSpc>
              <a:spcBef>
                <a:spcPts val="1000"/>
              </a:spcBef>
              <a:spcAft>
                <a:spcPts val="0"/>
              </a:spcAft>
              <a:buSzPts val="1600"/>
              <a:buChar char="•"/>
            </a:pPr>
            <a:r>
              <a:rPr lang="en-US"/>
              <a:t>If we continue as usual the projections for use of energy in buildings globally could double or even triple by 2050.</a:t>
            </a:r>
            <a:endParaRPr/>
          </a:p>
          <a:p>
            <a:pPr marL="457200" lvl="0" indent="-330200" algn="just" rtl="0">
              <a:lnSpc>
                <a:spcPct val="115000"/>
              </a:lnSpc>
              <a:spcBef>
                <a:spcPts val="1000"/>
              </a:spcBef>
              <a:spcAft>
                <a:spcPts val="0"/>
              </a:spcAft>
              <a:buSzPts val="1600"/>
              <a:buChar char="•"/>
            </a:pPr>
            <a:r>
              <a:rPr lang="en-US"/>
              <a:t>Even if emissions are immediately stopped, temperatures will remain elevated for centuries to come, due to the effect of greenhouse gases in the atmosphere from previous human impact. </a:t>
            </a:r>
            <a:endParaRPr/>
          </a:p>
        </p:txBody>
      </p:sp>
      <p:sp>
        <p:nvSpPr>
          <p:cNvPr id="482" name="Google Shape;482;g19cbacb9f47_0_248"/>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36</a:t>
            </a:fld>
            <a:endParaRPr/>
          </a:p>
        </p:txBody>
      </p:sp>
      <p:sp>
        <p:nvSpPr>
          <p:cNvPr id="483" name="Google Shape;483;g19cbacb9f47_0_248"/>
          <p:cNvSpPr txBox="1"/>
          <p:nvPr/>
        </p:nvSpPr>
        <p:spPr>
          <a:xfrm>
            <a:off x="1837700" y="6136250"/>
            <a:ext cx="45783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a:solidFill>
                  <a:schemeClr val="dk1"/>
                </a:solidFill>
              </a:rPr>
              <a:t>Fit-to-NZEB: Ecology &amp; Sustainability</a:t>
            </a:r>
            <a:endParaRPr sz="1000" i="1"/>
          </a:p>
        </p:txBody>
      </p:sp>
      <p:pic>
        <p:nvPicPr>
          <p:cNvPr id="484" name="Google Shape;484;g19cbacb9f47_0_248"/>
          <p:cNvPicPr preferRelativeResize="0"/>
          <p:nvPr/>
        </p:nvPicPr>
        <p:blipFill>
          <a:blip r:embed="rId3">
            <a:alphaModFix/>
          </a:blip>
          <a:stretch>
            <a:fillRect/>
          </a:stretch>
        </p:blipFill>
        <p:spPr>
          <a:xfrm>
            <a:off x="7204552" y="2160600"/>
            <a:ext cx="3018699" cy="3018699"/>
          </a:xfrm>
          <a:prstGeom prst="rect">
            <a:avLst/>
          </a:prstGeom>
          <a:noFill/>
          <a:ln>
            <a:noFill/>
          </a:ln>
        </p:spPr>
      </p:pic>
      <p:sp>
        <p:nvSpPr>
          <p:cNvPr id="485" name="Google Shape;485;g19cbacb9f47_0_248"/>
          <p:cNvSpPr txBox="1"/>
          <p:nvPr/>
        </p:nvSpPr>
        <p:spPr>
          <a:xfrm>
            <a:off x="7204550" y="5179300"/>
            <a:ext cx="45783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Source: </a:t>
            </a:r>
            <a:r>
              <a:rPr lang="en-US" sz="800">
                <a:solidFill>
                  <a:schemeClr val="dk1"/>
                </a:solidFill>
              </a:rPr>
              <a:t>Google image search</a:t>
            </a:r>
            <a:endParaRPr sz="800" i="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1a4650be9c2_1_96"/>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Climate Change and Building Stock</a:t>
            </a:r>
            <a:endParaRPr/>
          </a:p>
        </p:txBody>
      </p:sp>
      <p:sp>
        <p:nvSpPr>
          <p:cNvPr id="492" name="Google Shape;492;g1a4650be9c2_1_96"/>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rmAutofit/>
          </a:bodyPr>
          <a:lstStyle/>
          <a:p>
            <a:pPr marL="457200" lvl="0" indent="-330200" algn="just" rtl="0">
              <a:lnSpc>
                <a:spcPct val="115000"/>
              </a:lnSpc>
              <a:spcBef>
                <a:spcPts val="1000"/>
              </a:spcBef>
              <a:spcAft>
                <a:spcPts val="0"/>
              </a:spcAft>
              <a:buSzPts val="1600"/>
              <a:buChar char="•"/>
            </a:pPr>
            <a:r>
              <a:rPr lang="en-US"/>
              <a:t>Limiting the rise in temperature will require substantial and sustained reductions of greenhouse gas emissions.</a:t>
            </a:r>
            <a:endParaRPr sz="1600"/>
          </a:p>
          <a:p>
            <a:pPr marL="457200" lvl="0" indent="-330200" algn="just" rtl="0">
              <a:lnSpc>
                <a:spcPct val="115000"/>
              </a:lnSpc>
              <a:spcBef>
                <a:spcPts val="1000"/>
              </a:spcBef>
              <a:spcAft>
                <a:spcPts val="0"/>
              </a:spcAft>
              <a:buSzPts val="1600"/>
              <a:buChar char="•"/>
            </a:pPr>
            <a:r>
              <a:rPr lang="en-US" sz="1600"/>
              <a:t>Buildings face major risk of damage from the projected impacts of climate change, having already experienced a big increase in extreme weather damage in recent decades. There is likely to be significant regional variation in the intensity and nature of such impact.</a:t>
            </a:r>
            <a:endParaRPr sz="1600"/>
          </a:p>
        </p:txBody>
      </p:sp>
      <p:sp>
        <p:nvSpPr>
          <p:cNvPr id="493" name="Google Shape;493;g1a4650be9c2_1_96"/>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37</a:t>
            </a:fld>
            <a:endParaRPr/>
          </a:p>
        </p:txBody>
      </p:sp>
      <p:sp>
        <p:nvSpPr>
          <p:cNvPr id="494" name="Google Shape;494;g1a4650be9c2_1_96"/>
          <p:cNvSpPr txBox="1"/>
          <p:nvPr/>
        </p:nvSpPr>
        <p:spPr>
          <a:xfrm>
            <a:off x="1837700" y="6136250"/>
            <a:ext cx="45783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a:solidFill>
                  <a:schemeClr val="dk1"/>
                </a:solidFill>
              </a:rPr>
              <a:t>Fit-to-NZEB: Ecology &amp; Sustainability</a:t>
            </a:r>
            <a:endParaRPr sz="1000" i="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19cbacb9f47_0_102"/>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a:t>Life Cycle</a:t>
            </a:r>
            <a:endParaRPr/>
          </a:p>
        </p:txBody>
      </p:sp>
      <p:sp>
        <p:nvSpPr>
          <p:cNvPr id="501" name="Google Shape;501;g19cbacb9f47_0_102"/>
          <p:cNvSpPr txBox="1">
            <a:spLocks noGrp="1"/>
          </p:cNvSpPr>
          <p:nvPr>
            <p:ph type="body" idx="1"/>
          </p:nvPr>
        </p:nvSpPr>
        <p:spPr>
          <a:xfrm>
            <a:off x="2078175" y="1930500"/>
            <a:ext cx="5872200" cy="38808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a:t>The standard EN 15798:2011 (sustainability of construction works) establishes, in a generic way, the stages of the life cycle</a:t>
            </a:r>
            <a:r>
              <a:rPr lang="en-US" b="1"/>
              <a:t> </a:t>
            </a:r>
            <a:r>
              <a:rPr lang="en-US"/>
              <a:t>of construction.</a:t>
            </a:r>
            <a:endParaRPr/>
          </a:p>
          <a:p>
            <a:pPr marL="0" lvl="0" indent="0" algn="l" rtl="0">
              <a:lnSpc>
                <a:spcPct val="115000"/>
              </a:lnSpc>
              <a:spcBef>
                <a:spcPts val="1000"/>
              </a:spcBef>
              <a:spcAft>
                <a:spcPts val="0"/>
              </a:spcAft>
              <a:buNone/>
            </a:pPr>
            <a:r>
              <a:rPr lang="en-US"/>
              <a:t>The four stages are:</a:t>
            </a:r>
            <a:endParaRPr/>
          </a:p>
          <a:p>
            <a:pPr marL="457200" lvl="0" indent="-330200" algn="l" rtl="0">
              <a:lnSpc>
                <a:spcPct val="115000"/>
              </a:lnSpc>
              <a:spcBef>
                <a:spcPts val="1000"/>
              </a:spcBef>
              <a:spcAft>
                <a:spcPts val="0"/>
              </a:spcAft>
              <a:buSzPts val="1600"/>
              <a:buAutoNum type="arabicPeriod"/>
            </a:pPr>
            <a:r>
              <a:rPr lang="en-US"/>
              <a:t>Product Stage</a:t>
            </a:r>
            <a:endParaRPr/>
          </a:p>
          <a:p>
            <a:pPr marL="457200" lvl="0" indent="-330200" algn="l" rtl="0">
              <a:lnSpc>
                <a:spcPct val="115000"/>
              </a:lnSpc>
              <a:spcBef>
                <a:spcPts val="0"/>
              </a:spcBef>
              <a:spcAft>
                <a:spcPts val="0"/>
              </a:spcAft>
              <a:buSzPts val="1600"/>
              <a:buAutoNum type="arabicPeriod"/>
            </a:pPr>
            <a:r>
              <a:rPr lang="en-US"/>
              <a:t>Construction Stage</a:t>
            </a:r>
            <a:endParaRPr/>
          </a:p>
          <a:p>
            <a:pPr marL="457200" lvl="0" indent="-330200" algn="l" rtl="0">
              <a:lnSpc>
                <a:spcPct val="115000"/>
              </a:lnSpc>
              <a:spcBef>
                <a:spcPts val="0"/>
              </a:spcBef>
              <a:spcAft>
                <a:spcPts val="0"/>
              </a:spcAft>
              <a:buSzPts val="1600"/>
              <a:buAutoNum type="arabicPeriod"/>
            </a:pPr>
            <a:r>
              <a:rPr lang="en-US"/>
              <a:t>Use Stage</a:t>
            </a:r>
            <a:endParaRPr/>
          </a:p>
          <a:p>
            <a:pPr marL="457200" lvl="0" indent="-330200" algn="l" rtl="0">
              <a:lnSpc>
                <a:spcPct val="115000"/>
              </a:lnSpc>
              <a:spcBef>
                <a:spcPts val="0"/>
              </a:spcBef>
              <a:spcAft>
                <a:spcPts val="0"/>
              </a:spcAft>
              <a:buSzPts val="1600"/>
              <a:buAutoNum type="arabicPeriod"/>
            </a:pPr>
            <a:r>
              <a:rPr lang="en-US"/>
              <a:t>End-of-Life Stage</a:t>
            </a:r>
            <a:endParaRPr/>
          </a:p>
          <a:p>
            <a:pPr marL="0" lvl="0" indent="0" algn="l" rtl="0">
              <a:lnSpc>
                <a:spcPct val="115000"/>
              </a:lnSpc>
              <a:spcBef>
                <a:spcPts val="1000"/>
              </a:spcBef>
              <a:spcAft>
                <a:spcPts val="0"/>
              </a:spcAft>
              <a:buNone/>
            </a:pPr>
            <a:r>
              <a:rPr lang="en-US"/>
              <a:t>Each stage has different effects on the environment, which depend on factors such as: the characteristics of the surroundings, the materials and construction techniques used, the energy and water consumed, the waste generated, etc.</a:t>
            </a:r>
            <a:endParaRPr/>
          </a:p>
        </p:txBody>
      </p:sp>
      <p:sp>
        <p:nvSpPr>
          <p:cNvPr id="502" name="Google Shape;502;g19cbacb9f47_0_102"/>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38</a:t>
            </a:fld>
            <a:endParaRPr/>
          </a:p>
        </p:txBody>
      </p:sp>
      <p:pic>
        <p:nvPicPr>
          <p:cNvPr id="503" name="Google Shape;503;g19cbacb9f47_0_102"/>
          <p:cNvPicPr preferRelativeResize="0"/>
          <p:nvPr/>
        </p:nvPicPr>
        <p:blipFill>
          <a:blip r:embed="rId3">
            <a:alphaModFix/>
          </a:blip>
          <a:stretch>
            <a:fillRect/>
          </a:stretch>
        </p:blipFill>
        <p:spPr>
          <a:xfrm>
            <a:off x="7950251" y="1930500"/>
            <a:ext cx="3530075" cy="3499850"/>
          </a:xfrm>
          <a:prstGeom prst="rect">
            <a:avLst/>
          </a:prstGeom>
          <a:noFill/>
          <a:ln>
            <a:noFill/>
          </a:ln>
        </p:spPr>
      </p:pic>
      <p:sp>
        <p:nvSpPr>
          <p:cNvPr id="504" name="Google Shape;504;g19cbacb9f47_0_102"/>
          <p:cNvSpPr txBox="1"/>
          <p:nvPr/>
        </p:nvSpPr>
        <p:spPr>
          <a:xfrm>
            <a:off x="1990100" y="6288650"/>
            <a:ext cx="52749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i="1" u="sng">
                <a:solidFill>
                  <a:schemeClr val="hlink"/>
                </a:solidFill>
                <a:hlinkClick r:id="rId4"/>
              </a:rPr>
              <a:t>https://gupp-\class.eu/</a:t>
            </a:r>
            <a:r>
              <a:rPr lang="en-US" sz="1000" i="1"/>
              <a:t> </a:t>
            </a:r>
            <a:endParaRPr sz="1000" i="1"/>
          </a:p>
        </p:txBody>
      </p:sp>
      <p:pic>
        <p:nvPicPr>
          <p:cNvPr id="505" name="Google Shape;505;g19cbacb9f47_0_102"/>
          <p:cNvPicPr preferRelativeResize="0"/>
          <p:nvPr/>
        </p:nvPicPr>
        <p:blipFill>
          <a:blip r:embed="rId5">
            <a:alphaModFix/>
          </a:blip>
          <a:stretch>
            <a:fillRect/>
          </a:stretch>
        </p:blipFill>
        <p:spPr>
          <a:xfrm>
            <a:off x="5956047" y="6251397"/>
            <a:ext cx="1392175" cy="413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g19cbacb9f47_0_115"/>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39</a:t>
            </a:fld>
            <a:endParaRPr/>
          </a:p>
        </p:txBody>
      </p:sp>
      <p:pic>
        <p:nvPicPr>
          <p:cNvPr id="512" name="Google Shape;512;g19cbacb9f47_0_115"/>
          <p:cNvPicPr preferRelativeResize="0"/>
          <p:nvPr/>
        </p:nvPicPr>
        <p:blipFill>
          <a:blip r:embed="rId3">
            <a:alphaModFix/>
          </a:blip>
          <a:stretch>
            <a:fillRect/>
          </a:stretch>
        </p:blipFill>
        <p:spPr>
          <a:xfrm>
            <a:off x="1198250" y="652600"/>
            <a:ext cx="7965075" cy="5175351"/>
          </a:xfrm>
          <a:prstGeom prst="rect">
            <a:avLst/>
          </a:prstGeom>
          <a:noFill/>
          <a:ln>
            <a:noFill/>
          </a:ln>
        </p:spPr>
      </p:pic>
      <p:sp>
        <p:nvSpPr>
          <p:cNvPr id="513" name="Google Shape;513;g19cbacb9f47_0_115"/>
          <p:cNvSpPr txBox="1"/>
          <p:nvPr/>
        </p:nvSpPr>
        <p:spPr>
          <a:xfrm>
            <a:off x="1990100" y="6288650"/>
            <a:ext cx="52749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i="1" u="sng">
                <a:solidFill>
                  <a:schemeClr val="hlink"/>
                </a:solidFill>
                <a:hlinkClick r:id="rId4"/>
              </a:rPr>
              <a:t>https://gupp-\class.eu/</a:t>
            </a:r>
            <a:r>
              <a:rPr lang="en-US" sz="1000" i="1"/>
              <a:t> </a:t>
            </a:r>
            <a:endParaRPr sz="1000" i="1"/>
          </a:p>
        </p:txBody>
      </p:sp>
      <p:pic>
        <p:nvPicPr>
          <p:cNvPr id="514" name="Google Shape;514;g19cbacb9f47_0_115"/>
          <p:cNvPicPr preferRelativeResize="0"/>
          <p:nvPr/>
        </p:nvPicPr>
        <p:blipFill>
          <a:blip r:embed="rId5">
            <a:alphaModFix/>
          </a:blip>
          <a:stretch>
            <a:fillRect/>
          </a:stretch>
        </p:blipFill>
        <p:spPr>
          <a:xfrm>
            <a:off x="5956047" y="6251397"/>
            <a:ext cx="1392175" cy="413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1fb2f093e2f_0_65"/>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3600"/>
              <a:buNone/>
            </a:pPr>
            <a:r>
              <a:rPr lang="en-US"/>
              <a:t>Module Content</a:t>
            </a:r>
            <a:endParaRPr/>
          </a:p>
        </p:txBody>
      </p:sp>
      <p:sp>
        <p:nvSpPr>
          <p:cNvPr id="134" name="Google Shape;134;g1fb2f093e2f_0_65"/>
          <p:cNvSpPr txBox="1">
            <a:spLocks noGrp="1"/>
          </p:cNvSpPr>
          <p:nvPr>
            <p:ph type="body" idx="1"/>
          </p:nvPr>
        </p:nvSpPr>
        <p:spPr>
          <a:xfrm>
            <a:off x="2078175" y="1930500"/>
            <a:ext cx="8944500" cy="4557600"/>
          </a:xfrm>
          <a:prstGeom prst="rect">
            <a:avLst/>
          </a:prstGeom>
          <a:noFill/>
          <a:ln>
            <a:noFill/>
          </a:ln>
        </p:spPr>
        <p:txBody>
          <a:bodyPr spcFirstLastPara="1" wrap="square" lIns="91425" tIns="45700" rIns="91425" bIns="45700" anchor="t" anchorCtr="0">
            <a:normAutofit fontScale="85000"/>
          </a:bodyPr>
          <a:lstStyle/>
          <a:p>
            <a:pPr marL="457200" lvl="0" indent="-342900" algn="l" rtl="0">
              <a:lnSpc>
                <a:spcPct val="150000"/>
              </a:lnSpc>
              <a:spcBef>
                <a:spcPts val="1000"/>
              </a:spcBef>
              <a:spcAft>
                <a:spcPts val="0"/>
              </a:spcAft>
              <a:buSzPct val="100000"/>
              <a:buChar char="•"/>
            </a:pPr>
            <a:r>
              <a:rPr lang="en-US" sz="2117"/>
              <a:t>The Circular Economy and its Application in the Construction Sector</a:t>
            </a:r>
            <a:endParaRPr sz="2117"/>
          </a:p>
          <a:p>
            <a:pPr marL="914400" lvl="1" indent="-342900" algn="l" rtl="0">
              <a:lnSpc>
                <a:spcPct val="150000"/>
              </a:lnSpc>
              <a:spcBef>
                <a:spcPts val="1000"/>
              </a:spcBef>
              <a:spcAft>
                <a:spcPts val="0"/>
              </a:spcAft>
              <a:buSzPct val="100000"/>
              <a:buChar char="•"/>
            </a:pPr>
            <a:r>
              <a:rPr lang="en-US" sz="2117"/>
              <a:t>Introduction to the Circular </a:t>
            </a:r>
            <a:r>
              <a:rPr lang="en-US" sz="2117">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Economy</a:t>
            </a:r>
            <a:endParaRPr sz="2117"/>
          </a:p>
          <a:p>
            <a:pPr marL="914400" lvl="1" indent="-342900" algn="l" rtl="0">
              <a:lnSpc>
                <a:spcPct val="150000"/>
              </a:lnSpc>
              <a:spcBef>
                <a:spcPts val="1000"/>
              </a:spcBef>
              <a:spcAft>
                <a:spcPts val="0"/>
              </a:spcAft>
              <a:buSzPct val="100000"/>
              <a:buChar char="•"/>
            </a:pPr>
            <a:r>
              <a:rPr lang="en-US" sz="2117"/>
              <a:t>Circular Economy in the Construction Sector</a:t>
            </a:r>
            <a:endParaRPr sz="2117"/>
          </a:p>
          <a:p>
            <a:pPr marL="914400" lvl="1" indent="-342900" algn="l" rtl="0">
              <a:lnSpc>
                <a:spcPct val="150000"/>
              </a:lnSpc>
              <a:spcBef>
                <a:spcPts val="1000"/>
              </a:spcBef>
              <a:spcAft>
                <a:spcPts val="0"/>
              </a:spcAft>
              <a:buSzPct val="100000"/>
              <a:buChar char="•"/>
            </a:pPr>
            <a:r>
              <a:rPr lang="en-US" sz="2117"/>
              <a:t>The Key Elements Framework</a:t>
            </a:r>
            <a:endParaRPr sz="2117"/>
          </a:p>
          <a:p>
            <a:pPr marL="457200" lvl="0" indent="-342900" algn="l" rtl="0">
              <a:lnSpc>
                <a:spcPct val="150000"/>
              </a:lnSpc>
              <a:spcBef>
                <a:spcPts val="1000"/>
              </a:spcBef>
              <a:spcAft>
                <a:spcPts val="0"/>
              </a:spcAft>
              <a:buSzPct val="100000"/>
              <a:buChar char="•"/>
            </a:pPr>
            <a:r>
              <a:rPr lang="en-US" sz="2117"/>
              <a:t>Multi-functional Green Roofs Facades and Exterior Elements</a:t>
            </a:r>
            <a:r>
              <a:rPr lang="en-US" sz="2117">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a:t>
            </a:r>
            <a:r>
              <a:rPr lang="en-US" sz="2117"/>
              <a:t>and the Circular Economy</a:t>
            </a:r>
            <a:endParaRPr sz="2117"/>
          </a:p>
          <a:p>
            <a:pPr marL="914400" lvl="1" indent="-342900" algn="l" rtl="0">
              <a:lnSpc>
                <a:spcPct val="150000"/>
              </a:lnSpc>
              <a:spcBef>
                <a:spcPts val="1000"/>
              </a:spcBef>
              <a:spcAft>
                <a:spcPts val="0"/>
              </a:spcAft>
              <a:buSzPct val="100000"/>
              <a:buChar char="•"/>
            </a:pPr>
            <a:r>
              <a:rPr lang="en-US" sz="2117"/>
              <a:t>Introduction to Multi-functional Green Roofs Facades and Exterior Elements</a:t>
            </a:r>
            <a:endParaRPr sz="2117"/>
          </a:p>
          <a:p>
            <a:pPr marL="914400" lvl="1" indent="-342900" algn="l" rtl="0">
              <a:lnSpc>
                <a:spcPct val="150000"/>
              </a:lnSpc>
              <a:spcBef>
                <a:spcPts val="1000"/>
              </a:spcBef>
              <a:spcAft>
                <a:spcPts val="0"/>
              </a:spcAft>
              <a:buSzPct val="100000"/>
              <a:buChar char="•"/>
            </a:pPr>
            <a:r>
              <a:rPr lang="en-US" sz="2117"/>
              <a:t>Types of Green Roofs</a:t>
            </a:r>
            <a:endParaRPr sz="2117"/>
          </a:p>
          <a:p>
            <a:pPr marL="914400" lvl="1" indent="-342900" algn="l" rtl="0">
              <a:lnSpc>
                <a:spcPct val="150000"/>
              </a:lnSpc>
              <a:spcBef>
                <a:spcPts val="1000"/>
              </a:spcBef>
              <a:spcAft>
                <a:spcPts val="0"/>
              </a:spcAft>
              <a:buSzPct val="100000"/>
              <a:buChar char="•"/>
            </a:pPr>
            <a:r>
              <a:rPr lang="en-US" sz="2117"/>
              <a:t>Benefits of Multi-functional Green Roofs Facades and Exterior Elements</a:t>
            </a:r>
            <a:endParaRPr sz="2117"/>
          </a:p>
        </p:txBody>
      </p:sp>
      <p:sp>
        <p:nvSpPr>
          <p:cNvPr id="135" name="Google Shape;135;g1fb2f093e2f_0_65"/>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19cbacb9f47_0_124"/>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a:t>Production Stage</a:t>
            </a:r>
            <a:endParaRPr/>
          </a:p>
        </p:txBody>
      </p:sp>
      <p:sp>
        <p:nvSpPr>
          <p:cNvPr id="521" name="Google Shape;521;g19cbacb9f47_0_124"/>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lnSpcReduction="10000"/>
          </a:bodyPr>
          <a:lstStyle/>
          <a:p>
            <a:pPr marL="0" lvl="0" indent="0" algn="l" rtl="0">
              <a:lnSpc>
                <a:spcPct val="115000"/>
              </a:lnSpc>
              <a:spcBef>
                <a:spcPts val="0"/>
              </a:spcBef>
              <a:spcAft>
                <a:spcPts val="0"/>
              </a:spcAft>
              <a:buNone/>
            </a:pPr>
            <a:r>
              <a:rPr lang="en-US"/>
              <a:t>In the production stage, raw materials are extracted, transported and processed into building materials. This stage generates significant negative environmental impacts.</a:t>
            </a:r>
            <a:endParaRPr/>
          </a:p>
          <a:p>
            <a:pPr marL="0" lvl="0" indent="0" algn="l" rtl="0">
              <a:lnSpc>
                <a:spcPct val="115000"/>
              </a:lnSpc>
              <a:spcBef>
                <a:spcPts val="0"/>
              </a:spcBef>
              <a:spcAft>
                <a:spcPts val="0"/>
              </a:spcAft>
              <a:buNone/>
            </a:pPr>
            <a:r>
              <a:rPr lang="en-US"/>
              <a:t>Many minerals and rocks are extracted in open-pit quarries and gravel pits, which implies, in the area of action, the elimination of vegetation, the loss of the organic matter layer of the soil and its exposure to erosion.</a:t>
            </a:r>
            <a:endParaRPr/>
          </a:p>
          <a:p>
            <a:pPr marL="0" lvl="0" indent="0" algn="l" rtl="0">
              <a:lnSpc>
                <a:spcPct val="115000"/>
              </a:lnSpc>
              <a:spcBef>
                <a:spcPts val="0"/>
              </a:spcBef>
              <a:spcAft>
                <a:spcPts val="0"/>
              </a:spcAft>
              <a:buNone/>
            </a:pPr>
            <a:r>
              <a:rPr lang="en-US"/>
              <a:t>For example, cement manufacturing generates approximately 8% of the world’s CO2 emissions. Sixty % of these emissions are due to chemical reactions during the process.</a:t>
            </a:r>
            <a:endParaRPr/>
          </a:p>
          <a:p>
            <a:pPr marL="0" lvl="0" indent="0" algn="l" rtl="0">
              <a:lnSpc>
                <a:spcPct val="115000"/>
              </a:lnSpc>
              <a:spcBef>
                <a:spcPts val="1000"/>
              </a:spcBef>
              <a:spcAft>
                <a:spcPts val="0"/>
              </a:spcAft>
              <a:buNone/>
            </a:pPr>
            <a:endParaRPr/>
          </a:p>
        </p:txBody>
      </p:sp>
      <p:sp>
        <p:nvSpPr>
          <p:cNvPr id="522" name="Google Shape;522;g19cbacb9f47_0_124"/>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40</a:t>
            </a:fld>
            <a:endParaRPr/>
          </a:p>
        </p:txBody>
      </p:sp>
      <p:pic>
        <p:nvPicPr>
          <p:cNvPr id="523" name="Google Shape;523;g19cbacb9f47_0_124"/>
          <p:cNvPicPr preferRelativeResize="0"/>
          <p:nvPr/>
        </p:nvPicPr>
        <p:blipFill>
          <a:blip r:embed="rId3">
            <a:alphaModFix/>
          </a:blip>
          <a:stretch>
            <a:fillRect/>
          </a:stretch>
        </p:blipFill>
        <p:spPr>
          <a:xfrm>
            <a:off x="6686177" y="2082900"/>
            <a:ext cx="3265949" cy="2866926"/>
          </a:xfrm>
          <a:prstGeom prst="rect">
            <a:avLst/>
          </a:prstGeom>
          <a:noFill/>
          <a:ln>
            <a:noFill/>
          </a:ln>
        </p:spPr>
      </p:pic>
      <p:sp>
        <p:nvSpPr>
          <p:cNvPr id="524" name="Google Shape;524;g19cbacb9f47_0_124"/>
          <p:cNvSpPr txBox="1"/>
          <p:nvPr/>
        </p:nvSpPr>
        <p:spPr>
          <a:xfrm>
            <a:off x="6686175" y="4949825"/>
            <a:ext cx="3000000" cy="44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Cement factory</a:t>
            </a:r>
            <a:endParaRPr sz="800" i="1"/>
          </a:p>
          <a:p>
            <a:pPr marL="0" lvl="0" indent="0" algn="l" rtl="0">
              <a:lnSpc>
                <a:spcPct val="115000"/>
              </a:lnSpc>
              <a:spcBef>
                <a:spcPts val="0"/>
              </a:spcBef>
              <a:spcAft>
                <a:spcPts val="0"/>
              </a:spcAft>
              <a:buNone/>
            </a:pPr>
            <a:r>
              <a:rPr lang="en-US" sz="800" i="1"/>
              <a:t>Source: Green Growth Project</a:t>
            </a:r>
            <a:endParaRPr sz="800" i="1"/>
          </a:p>
        </p:txBody>
      </p:sp>
      <p:sp>
        <p:nvSpPr>
          <p:cNvPr id="525" name="Google Shape;525;g19cbacb9f47_0_124"/>
          <p:cNvSpPr txBox="1"/>
          <p:nvPr/>
        </p:nvSpPr>
        <p:spPr>
          <a:xfrm>
            <a:off x="1990100" y="6288650"/>
            <a:ext cx="52749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i="1" u="sng">
                <a:solidFill>
                  <a:schemeClr val="hlink"/>
                </a:solidFill>
                <a:hlinkClick r:id="rId4"/>
              </a:rPr>
              <a:t>https://gupp-\class.eu/</a:t>
            </a:r>
            <a:r>
              <a:rPr lang="en-US" sz="1000" i="1"/>
              <a:t> </a:t>
            </a:r>
            <a:endParaRPr sz="1000" i="1"/>
          </a:p>
        </p:txBody>
      </p:sp>
      <p:pic>
        <p:nvPicPr>
          <p:cNvPr id="526" name="Google Shape;526;g19cbacb9f47_0_124"/>
          <p:cNvPicPr preferRelativeResize="0"/>
          <p:nvPr/>
        </p:nvPicPr>
        <p:blipFill>
          <a:blip r:embed="rId5">
            <a:alphaModFix/>
          </a:blip>
          <a:stretch>
            <a:fillRect/>
          </a:stretch>
        </p:blipFill>
        <p:spPr>
          <a:xfrm>
            <a:off x="5956047" y="6251397"/>
            <a:ext cx="1392175" cy="4132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g19cbacb9f47_0_143"/>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a:t>Construction Stage</a:t>
            </a:r>
            <a:endParaRPr/>
          </a:p>
        </p:txBody>
      </p:sp>
      <p:sp>
        <p:nvSpPr>
          <p:cNvPr id="533" name="Google Shape;533;g19cbacb9f47_0_143"/>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a:t>In the construction stage the building takes shape and many agents are involved (city council, architects, builders, etc,.).</a:t>
            </a:r>
            <a:endParaRPr/>
          </a:p>
          <a:p>
            <a:pPr marL="0" lvl="0" indent="0" algn="l" rtl="0">
              <a:lnSpc>
                <a:spcPct val="115000"/>
              </a:lnSpc>
              <a:spcBef>
                <a:spcPts val="0"/>
              </a:spcBef>
              <a:spcAft>
                <a:spcPts val="0"/>
              </a:spcAft>
              <a:buNone/>
            </a:pPr>
            <a:r>
              <a:rPr lang="en-US"/>
              <a:t>This stage includes the transport of materials to the site and the construction and installation process, and involves the environmental impact caused by the implantation of the building in the territory, the consumption of a large amount of materials, water and energy, as well as the production of waste from discarded materials, packaging, etc,.</a:t>
            </a:r>
            <a:endParaRPr/>
          </a:p>
        </p:txBody>
      </p:sp>
      <p:sp>
        <p:nvSpPr>
          <p:cNvPr id="534" name="Google Shape;534;g19cbacb9f47_0_143"/>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41</a:t>
            </a:fld>
            <a:endParaRPr/>
          </a:p>
        </p:txBody>
      </p:sp>
      <p:sp>
        <p:nvSpPr>
          <p:cNvPr id="535" name="Google Shape;535;g19cbacb9f47_0_143"/>
          <p:cNvSpPr txBox="1"/>
          <p:nvPr/>
        </p:nvSpPr>
        <p:spPr>
          <a:xfrm>
            <a:off x="6686175" y="4797425"/>
            <a:ext cx="18888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Image source: Google images</a:t>
            </a:r>
            <a:endParaRPr sz="800" i="1"/>
          </a:p>
        </p:txBody>
      </p:sp>
      <p:pic>
        <p:nvPicPr>
          <p:cNvPr id="536" name="Google Shape;536;g19cbacb9f47_0_143"/>
          <p:cNvPicPr preferRelativeResize="0"/>
          <p:nvPr/>
        </p:nvPicPr>
        <p:blipFill>
          <a:blip r:embed="rId3">
            <a:alphaModFix/>
          </a:blip>
          <a:stretch>
            <a:fillRect/>
          </a:stretch>
        </p:blipFill>
        <p:spPr>
          <a:xfrm>
            <a:off x="6686181" y="2082900"/>
            <a:ext cx="4825823" cy="2714526"/>
          </a:xfrm>
          <a:prstGeom prst="rect">
            <a:avLst/>
          </a:prstGeom>
          <a:noFill/>
          <a:ln>
            <a:noFill/>
          </a:ln>
        </p:spPr>
      </p:pic>
      <p:sp>
        <p:nvSpPr>
          <p:cNvPr id="537" name="Google Shape;537;g19cbacb9f47_0_143"/>
          <p:cNvSpPr txBox="1"/>
          <p:nvPr/>
        </p:nvSpPr>
        <p:spPr>
          <a:xfrm>
            <a:off x="1990100" y="6288650"/>
            <a:ext cx="52749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i="1" u="sng">
                <a:solidFill>
                  <a:schemeClr val="hlink"/>
                </a:solidFill>
                <a:hlinkClick r:id="rId4"/>
              </a:rPr>
              <a:t>https://gupp-\class.eu/</a:t>
            </a:r>
            <a:r>
              <a:rPr lang="en-US" sz="1000" i="1"/>
              <a:t> </a:t>
            </a:r>
            <a:endParaRPr sz="1000" i="1"/>
          </a:p>
        </p:txBody>
      </p:sp>
      <p:pic>
        <p:nvPicPr>
          <p:cNvPr id="538" name="Google Shape;538;g19cbacb9f47_0_143"/>
          <p:cNvPicPr preferRelativeResize="0"/>
          <p:nvPr/>
        </p:nvPicPr>
        <p:blipFill>
          <a:blip r:embed="rId5">
            <a:alphaModFix/>
          </a:blip>
          <a:stretch>
            <a:fillRect/>
          </a:stretch>
        </p:blipFill>
        <p:spPr>
          <a:xfrm>
            <a:off x="5956047" y="6251397"/>
            <a:ext cx="1392175" cy="4132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g19cbacb9f47_0_168"/>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a:t>Use Stage</a:t>
            </a:r>
            <a:endParaRPr/>
          </a:p>
        </p:txBody>
      </p:sp>
      <p:sp>
        <p:nvSpPr>
          <p:cNvPr id="545" name="Google Shape;545;g19cbacb9f47_0_168"/>
          <p:cNvSpPr txBox="1">
            <a:spLocks noGrp="1"/>
          </p:cNvSpPr>
          <p:nvPr>
            <p:ph type="body" idx="1"/>
          </p:nvPr>
        </p:nvSpPr>
        <p:spPr>
          <a:xfrm>
            <a:off x="2078174" y="1930500"/>
            <a:ext cx="5277600" cy="3880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t>The use and maintenance stage of the building is the longest-lived stage. It includes maintenance, repair and renovation.</a:t>
            </a:r>
            <a:endParaRPr/>
          </a:p>
          <a:p>
            <a:pPr marL="0" lvl="0" indent="0" algn="l" rtl="0">
              <a:lnSpc>
                <a:spcPct val="115000"/>
              </a:lnSpc>
              <a:spcBef>
                <a:spcPts val="0"/>
              </a:spcBef>
              <a:spcAft>
                <a:spcPts val="0"/>
              </a:spcAft>
              <a:buNone/>
            </a:pPr>
            <a:r>
              <a:rPr lang="en-US"/>
              <a:t>It is associated with the consumption of water, operational energy, and the emission of pollutant gases as a consequence of the consumption of energy from fossil fuels. The construction of energy efficient buildings and the integration of local renewable energy systems, at building or neighbourhood level, significantly reduces the consumption of non-renewable energy. This is the case for near-zero energy buildings (NZEB).</a:t>
            </a:r>
            <a:endParaRPr/>
          </a:p>
          <a:p>
            <a:pPr marL="0" lvl="0" indent="0" algn="l" rtl="0">
              <a:lnSpc>
                <a:spcPct val="115000"/>
              </a:lnSpc>
              <a:spcBef>
                <a:spcPts val="0"/>
              </a:spcBef>
              <a:spcAft>
                <a:spcPts val="0"/>
              </a:spcAft>
              <a:buNone/>
            </a:pPr>
            <a:r>
              <a:rPr lang="en-US"/>
              <a:t>At this stage, circular strategies such as repair and refurbishment extend the life of the building.</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p:txBody>
      </p:sp>
      <p:sp>
        <p:nvSpPr>
          <p:cNvPr id="546" name="Google Shape;546;g19cbacb9f47_0_168"/>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42</a:t>
            </a:fld>
            <a:endParaRPr/>
          </a:p>
        </p:txBody>
      </p:sp>
      <p:sp>
        <p:nvSpPr>
          <p:cNvPr id="547" name="Google Shape;547;g19cbacb9f47_0_168"/>
          <p:cNvSpPr txBox="1"/>
          <p:nvPr/>
        </p:nvSpPr>
        <p:spPr>
          <a:xfrm>
            <a:off x="7355925" y="4949825"/>
            <a:ext cx="30000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Image source: Google images</a:t>
            </a:r>
            <a:endParaRPr sz="800" i="1"/>
          </a:p>
        </p:txBody>
      </p:sp>
      <p:pic>
        <p:nvPicPr>
          <p:cNvPr id="548" name="Google Shape;548;g19cbacb9f47_0_168"/>
          <p:cNvPicPr preferRelativeResize="0"/>
          <p:nvPr/>
        </p:nvPicPr>
        <p:blipFill>
          <a:blip r:embed="rId3">
            <a:alphaModFix/>
          </a:blip>
          <a:stretch>
            <a:fillRect/>
          </a:stretch>
        </p:blipFill>
        <p:spPr>
          <a:xfrm>
            <a:off x="7355925" y="2160600"/>
            <a:ext cx="4186316" cy="2789225"/>
          </a:xfrm>
          <a:prstGeom prst="rect">
            <a:avLst/>
          </a:prstGeom>
          <a:noFill/>
          <a:ln>
            <a:noFill/>
          </a:ln>
        </p:spPr>
      </p:pic>
      <p:sp>
        <p:nvSpPr>
          <p:cNvPr id="549" name="Google Shape;549;g19cbacb9f47_0_168"/>
          <p:cNvSpPr txBox="1"/>
          <p:nvPr/>
        </p:nvSpPr>
        <p:spPr>
          <a:xfrm>
            <a:off x="1990100" y="6288650"/>
            <a:ext cx="52749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i="1" u="sng">
                <a:solidFill>
                  <a:schemeClr val="hlink"/>
                </a:solidFill>
                <a:hlinkClick r:id="rId4"/>
              </a:rPr>
              <a:t>https://gupp-\class.eu/</a:t>
            </a:r>
            <a:r>
              <a:rPr lang="en-US" sz="1000" i="1"/>
              <a:t> </a:t>
            </a:r>
            <a:endParaRPr sz="1000" i="1"/>
          </a:p>
        </p:txBody>
      </p:sp>
      <p:pic>
        <p:nvPicPr>
          <p:cNvPr id="550" name="Google Shape;550;g19cbacb9f47_0_168"/>
          <p:cNvPicPr preferRelativeResize="0"/>
          <p:nvPr/>
        </p:nvPicPr>
        <p:blipFill>
          <a:blip r:embed="rId5">
            <a:alphaModFix/>
          </a:blip>
          <a:stretch>
            <a:fillRect/>
          </a:stretch>
        </p:blipFill>
        <p:spPr>
          <a:xfrm>
            <a:off x="5956047" y="6251397"/>
            <a:ext cx="1392175" cy="4132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g19cbacb9f47_0_184"/>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a:t>End-of-life (Deconstruction)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Stage</a:t>
            </a:r>
            <a:endParaRPr/>
          </a:p>
        </p:txBody>
      </p:sp>
      <p:sp>
        <p:nvSpPr>
          <p:cNvPr id="557" name="Google Shape;557;g19cbacb9f47_0_184"/>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a:t>The end-of-life stage in a linear economy is the demolition process, where materials become waste. The possibility of reinsertion into the value chain of materials at the end of their useful life depends on:</a:t>
            </a:r>
            <a:endParaRPr/>
          </a:p>
          <a:p>
            <a:pPr marL="457200" lvl="0" indent="-330200" algn="l" rtl="0">
              <a:lnSpc>
                <a:spcPct val="115000"/>
              </a:lnSpc>
              <a:spcBef>
                <a:spcPts val="0"/>
              </a:spcBef>
              <a:spcAft>
                <a:spcPts val="0"/>
              </a:spcAft>
              <a:buSzPts val="1600"/>
              <a:buChar char="•"/>
            </a:pPr>
            <a:r>
              <a:rPr lang="en-US"/>
              <a:t>the type of materials and construction systems chosen in the design phase, and</a:t>
            </a:r>
            <a:endParaRPr/>
          </a:p>
          <a:p>
            <a:pPr marL="457200" lvl="0" indent="-330200" algn="l" rtl="0">
              <a:lnSpc>
                <a:spcPct val="115000"/>
              </a:lnSpc>
              <a:spcBef>
                <a:spcPts val="0"/>
              </a:spcBef>
              <a:spcAft>
                <a:spcPts val="0"/>
              </a:spcAft>
              <a:buSzPts val="1600"/>
              <a:buChar char="•"/>
            </a:pPr>
            <a:r>
              <a:rPr lang="en-US"/>
              <a:t>the way in which demolition and waste management are carried out.</a:t>
            </a:r>
            <a:endParaRPr/>
          </a:p>
          <a:p>
            <a:pPr marL="0" lvl="0" indent="0" algn="l" rtl="0">
              <a:lnSpc>
                <a:spcPct val="115000"/>
              </a:lnSpc>
              <a:spcBef>
                <a:spcPts val="0"/>
              </a:spcBef>
              <a:spcAft>
                <a:spcPts val="0"/>
              </a:spcAft>
              <a:buNone/>
            </a:pPr>
            <a:r>
              <a:rPr lang="en-US"/>
              <a:t>In this phase, the environmental impact is related to the burning of fossil fuels from machinery and transport, as well as emissions related to landfill disposal.</a:t>
            </a:r>
            <a:endParaRPr/>
          </a:p>
        </p:txBody>
      </p:sp>
      <p:sp>
        <p:nvSpPr>
          <p:cNvPr id="558" name="Google Shape;558;g19cbacb9f47_0_184"/>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43</a:t>
            </a:fld>
            <a:endParaRPr/>
          </a:p>
        </p:txBody>
      </p:sp>
      <p:sp>
        <p:nvSpPr>
          <p:cNvPr id="559" name="Google Shape;559;g19cbacb9f47_0_184"/>
          <p:cNvSpPr txBox="1"/>
          <p:nvPr/>
        </p:nvSpPr>
        <p:spPr>
          <a:xfrm>
            <a:off x="6686175" y="4949825"/>
            <a:ext cx="30000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Image source: Google images</a:t>
            </a:r>
            <a:endParaRPr sz="800" i="1"/>
          </a:p>
        </p:txBody>
      </p:sp>
      <p:pic>
        <p:nvPicPr>
          <p:cNvPr id="560" name="Google Shape;560;g19cbacb9f47_0_184"/>
          <p:cNvPicPr preferRelativeResize="0"/>
          <p:nvPr/>
        </p:nvPicPr>
        <p:blipFill>
          <a:blip r:embed="rId3">
            <a:alphaModFix/>
          </a:blip>
          <a:stretch>
            <a:fillRect/>
          </a:stretch>
        </p:blipFill>
        <p:spPr>
          <a:xfrm>
            <a:off x="6686175" y="2072200"/>
            <a:ext cx="4246999" cy="2877625"/>
          </a:xfrm>
          <a:prstGeom prst="rect">
            <a:avLst/>
          </a:prstGeom>
          <a:noFill/>
          <a:ln>
            <a:noFill/>
          </a:ln>
        </p:spPr>
      </p:pic>
      <p:sp>
        <p:nvSpPr>
          <p:cNvPr id="561" name="Google Shape;561;g19cbacb9f47_0_184"/>
          <p:cNvSpPr txBox="1"/>
          <p:nvPr/>
        </p:nvSpPr>
        <p:spPr>
          <a:xfrm>
            <a:off x="1990100" y="6288650"/>
            <a:ext cx="52749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i="1" u="sng">
                <a:solidFill>
                  <a:schemeClr val="hlink"/>
                </a:solidFill>
                <a:hlinkClick r:id="rId4"/>
              </a:rPr>
              <a:t>https://gupp-\class.eu/</a:t>
            </a:r>
            <a:r>
              <a:rPr lang="en-US" sz="1000" i="1"/>
              <a:t> </a:t>
            </a:r>
            <a:endParaRPr sz="1000" i="1"/>
          </a:p>
        </p:txBody>
      </p:sp>
      <p:pic>
        <p:nvPicPr>
          <p:cNvPr id="562" name="Google Shape;562;g19cbacb9f47_0_184"/>
          <p:cNvPicPr preferRelativeResize="0"/>
          <p:nvPr/>
        </p:nvPicPr>
        <p:blipFill>
          <a:blip r:embed="rId5">
            <a:alphaModFix/>
          </a:blip>
          <a:stretch>
            <a:fillRect/>
          </a:stretch>
        </p:blipFill>
        <p:spPr>
          <a:xfrm>
            <a:off x="5956047" y="6251397"/>
            <a:ext cx="1392175" cy="413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g1a4650be9c2_1_106"/>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Building in layers</a:t>
            </a:r>
            <a:endParaRPr/>
          </a:p>
        </p:txBody>
      </p:sp>
      <p:sp>
        <p:nvSpPr>
          <p:cNvPr id="569" name="Google Shape;569;g1a4650be9c2_1_106"/>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a:t>One technique to help envisage how to do this is to think of your project in layers and within each layer there are different opportunities:</a:t>
            </a:r>
            <a:endParaRPr/>
          </a:p>
          <a:p>
            <a:pPr marL="457200" lvl="0" indent="-330200" algn="l" rtl="0">
              <a:lnSpc>
                <a:spcPct val="115000"/>
              </a:lnSpc>
              <a:spcBef>
                <a:spcPts val="1000"/>
              </a:spcBef>
              <a:spcAft>
                <a:spcPts val="0"/>
              </a:spcAft>
              <a:buSzPts val="1600"/>
              <a:buChar char="•"/>
            </a:pPr>
            <a:r>
              <a:rPr lang="en-US"/>
              <a:t>The site should be reused continuously.</a:t>
            </a:r>
            <a:endParaRPr/>
          </a:p>
          <a:p>
            <a:pPr marL="457200" lvl="0" indent="-330200" algn="l" rtl="0">
              <a:lnSpc>
                <a:spcPct val="115000"/>
              </a:lnSpc>
              <a:spcBef>
                <a:spcPts val="1000"/>
              </a:spcBef>
              <a:spcAft>
                <a:spcPts val="0"/>
              </a:spcAft>
              <a:buSzPts val="1600"/>
              <a:buChar char="•"/>
            </a:pPr>
            <a:r>
              <a:rPr lang="en-US"/>
              <a:t>The structure should last as long as possible.</a:t>
            </a:r>
            <a:endParaRPr/>
          </a:p>
          <a:p>
            <a:pPr marL="457200" lvl="0" indent="-330200" algn="l" rtl="0">
              <a:lnSpc>
                <a:spcPct val="115000"/>
              </a:lnSpc>
              <a:spcBef>
                <a:spcPts val="1000"/>
              </a:spcBef>
              <a:spcAft>
                <a:spcPts val="0"/>
              </a:spcAft>
              <a:buSzPts val="1600"/>
              <a:buChar char="•"/>
            </a:pPr>
            <a:r>
              <a:rPr lang="en-US"/>
              <a:t>The skin and services should be accessible and replaceable.</a:t>
            </a:r>
            <a:endParaRPr/>
          </a:p>
          <a:p>
            <a:pPr marL="457200" lvl="0" indent="-330200" algn="l" rtl="0">
              <a:lnSpc>
                <a:spcPct val="115000"/>
              </a:lnSpc>
              <a:spcBef>
                <a:spcPts val="1000"/>
              </a:spcBef>
              <a:spcAft>
                <a:spcPts val="0"/>
              </a:spcAft>
              <a:buSzPts val="1600"/>
              <a:buChar char="•"/>
            </a:pPr>
            <a:r>
              <a:rPr lang="en-US"/>
              <a:t>The space plan should be flexible and adaptable.</a:t>
            </a:r>
            <a:endParaRPr/>
          </a:p>
          <a:p>
            <a:pPr marL="457200" lvl="0" indent="-330200" algn="l" rtl="0">
              <a:lnSpc>
                <a:spcPct val="115000"/>
              </a:lnSpc>
              <a:spcBef>
                <a:spcPts val="1000"/>
              </a:spcBef>
              <a:spcAft>
                <a:spcPts val="0"/>
              </a:spcAft>
              <a:buSzPts val="1600"/>
              <a:buChar char="•"/>
            </a:pPr>
            <a:r>
              <a:rPr lang="en-US"/>
              <a:t>The stuff should be durable and reusable.</a:t>
            </a:r>
            <a:endParaRPr/>
          </a:p>
        </p:txBody>
      </p:sp>
      <p:sp>
        <p:nvSpPr>
          <p:cNvPr id="570" name="Google Shape;570;g1a4650be9c2_1_106"/>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44</a:t>
            </a:fld>
            <a:endParaRPr/>
          </a:p>
        </p:txBody>
      </p:sp>
      <p:pic>
        <p:nvPicPr>
          <p:cNvPr id="571" name="Google Shape;571;g1a4650be9c2_1_106"/>
          <p:cNvPicPr preferRelativeResize="0"/>
          <p:nvPr/>
        </p:nvPicPr>
        <p:blipFill>
          <a:blip r:embed="rId3">
            <a:alphaModFix/>
          </a:blip>
          <a:stretch>
            <a:fillRect/>
          </a:stretch>
        </p:blipFill>
        <p:spPr>
          <a:xfrm>
            <a:off x="6582222" y="2160600"/>
            <a:ext cx="4178550" cy="2361800"/>
          </a:xfrm>
          <a:prstGeom prst="rect">
            <a:avLst/>
          </a:prstGeom>
          <a:noFill/>
          <a:ln>
            <a:noFill/>
          </a:ln>
        </p:spPr>
      </p:pic>
      <p:sp>
        <p:nvSpPr>
          <p:cNvPr id="572" name="Google Shape;572;g1a4650be9c2_1_106"/>
          <p:cNvSpPr txBox="1"/>
          <p:nvPr/>
        </p:nvSpPr>
        <p:spPr>
          <a:xfrm>
            <a:off x="1837700" y="6136250"/>
            <a:ext cx="55473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u="sng">
                <a:solidFill>
                  <a:schemeClr val="accent4"/>
                </a:solidFill>
                <a:hlinkClick r:id="rId4">
                  <a:extLst>
                    <a:ext uri="{A12FA001-AC4F-418D-AE19-62706E023703}">
                      <ahyp:hlinkClr xmlns:ahyp="http://schemas.microsoft.com/office/drawing/2018/hyperlinkcolor" val="tx"/>
                    </a:ext>
                  </a:extLst>
                </a:hlinkClick>
              </a:rPr>
              <a:t>https://drive.google.com/file/d/1kO6DhVUIsmICevjrKGoDLfrQTWUIjuXd/view</a:t>
            </a:r>
            <a:r>
              <a:rPr lang="en-US" sz="1000">
                <a:solidFill>
                  <a:schemeClr val="dk1"/>
                </a:solidFill>
              </a:rPr>
              <a:t>  </a:t>
            </a:r>
            <a:endParaRPr sz="1000" i="1"/>
          </a:p>
        </p:txBody>
      </p:sp>
      <p:sp>
        <p:nvSpPr>
          <p:cNvPr id="573" name="Google Shape;573;g1a4650be9c2_1_106"/>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endParaRPr/>
          </a:p>
        </p:txBody>
      </p:sp>
      <p:sp>
        <p:nvSpPr>
          <p:cNvPr id="574" name="Google Shape;574;g1a4650be9c2_1_106"/>
          <p:cNvSpPr txBox="1"/>
          <p:nvPr/>
        </p:nvSpPr>
        <p:spPr>
          <a:xfrm>
            <a:off x="6582225" y="4522400"/>
            <a:ext cx="4178700" cy="44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Source-</a:t>
            </a:r>
            <a:r>
              <a:rPr lang="en-US" sz="800" u="sng">
                <a:solidFill>
                  <a:schemeClr val="accent4"/>
                </a:solidFill>
                <a:hlinkClick r:id="rId5">
                  <a:extLst>
                    <a:ext uri="{A12FA001-AC4F-418D-AE19-62706E023703}">
                      <ahyp:hlinkClr xmlns:ahyp="http://schemas.microsoft.com/office/drawing/2018/hyperlinkcolor" val="tx"/>
                    </a:ext>
                  </a:extLst>
                </a:hlinkClick>
              </a:rPr>
              <a:t>https://www.circle-economy.com/resources/new-financing-needed-to-accelerate-circular-built-environment</a:t>
            </a:r>
            <a:endParaRPr sz="800" i="1"/>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g19cbacb9f47_0_210"/>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a:t>Tools to measure circularity in construction</a:t>
            </a:r>
            <a:endParaRPr/>
          </a:p>
        </p:txBody>
      </p:sp>
      <p:sp>
        <p:nvSpPr>
          <p:cNvPr id="581" name="Google Shape;581;g19cbacb9f47_0_210"/>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rmAutofit/>
          </a:bodyPr>
          <a:lstStyle/>
          <a:p>
            <a:pPr marL="0" lvl="0" indent="0" algn="just" rtl="0">
              <a:lnSpc>
                <a:spcPct val="100000"/>
              </a:lnSpc>
              <a:spcBef>
                <a:spcPts val="1000"/>
              </a:spcBef>
              <a:spcAft>
                <a:spcPts val="0"/>
              </a:spcAft>
              <a:buNone/>
            </a:pPr>
            <a:r>
              <a:rPr lang="en-US" i="1"/>
              <a:t>“What cannot be measured cannot be improved</a:t>
            </a:r>
            <a:r>
              <a:rPr lang="en-US"/>
              <a:t>”.  Therefore, a series of tools have been designed to measure and compare in a quantitative and verifiable way the environmental performance  buildings and materials, and others to monitor the circular economy in the construction sector, these are:</a:t>
            </a:r>
            <a:endParaRPr/>
          </a:p>
          <a:p>
            <a:pPr marL="457200" lvl="0" indent="-330200" algn="l" rtl="0">
              <a:lnSpc>
                <a:spcPct val="100000"/>
              </a:lnSpc>
              <a:spcBef>
                <a:spcPts val="1000"/>
              </a:spcBef>
              <a:spcAft>
                <a:spcPts val="0"/>
              </a:spcAft>
              <a:buSzPts val="1600"/>
              <a:buAutoNum type="arabicPeriod"/>
            </a:pPr>
            <a:r>
              <a:rPr lang="en-US"/>
              <a:t>Life Cycle Assessment (LCA)</a:t>
            </a:r>
            <a:endParaRPr/>
          </a:p>
          <a:p>
            <a:pPr marL="457200" lvl="0" indent="-330200" algn="l" rtl="0">
              <a:lnSpc>
                <a:spcPct val="100000"/>
              </a:lnSpc>
              <a:spcBef>
                <a:spcPts val="1000"/>
              </a:spcBef>
              <a:spcAft>
                <a:spcPts val="0"/>
              </a:spcAft>
              <a:buSzPts val="1600"/>
              <a:buAutoNum type="arabicPeriod"/>
            </a:pPr>
            <a:r>
              <a:rPr lang="en-US"/>
              <a:t>Environmental Product Declarations (EPDs)</a:t>
            </a:r>
            <a:endParaRPr/>
          </a:p>
          <a:p>
            <a:pPr marL="457200" lvl="0" indent="-330200" algn="l" rtl="0">
              <a:lnSpc>
                <a:spcPct val="100000"/>
              </a:lnSpc>
              <a:spcBef>
                <a:spcPts val="1000"/>
              </a:spcBef>
              <a:spcAft>
                <a:spcPts val="0"/>
              </a:spcAft>
              <a:buSzPts val="1600"/>
              <a:buAutoNum type="arabicPeriod"/>
            </a:pPr>
            <a:r>
              <a:rPr lang="en-US"/>
              <a:t>Level(s)</a:t>
            </a:r>
            <a:endParaRPr/>
          </a:p>
          <a:p>
            <a:pPr marL="457200" lvl="0" indent="-330200" algn="l" rtl="0">
              <a:lnSpc>
                <a:spcPct val="100000"/>
              </a:lnSpc>
              <a:spcBef>
                <a:spcPts val="1000"/>
              </a:spcBef>
              <a:spcAft>
                <a:spcPts val="0"/>
              </a:spcAft>
              <a:buSzPts val="1600"/>
              <a:buAutoNum type="arabicPeriod"/>
            </a:pPr>
            <a:r>
              <a:rPr lang="en-US"/>
              <a:t>Material Passports</a:t>
            </a:r>
            <a:endParaRPr/>
          </a:p>
          <a:p>
            <a:pPr marL="457200" lvl="0" indent="-330200" algn="l" rtl="0">
              <a:lnSpc>
                <a:spcPct val="100000"/>
              </a:lnSpc>
              <a:spcBef>
                <a:spcPts val="1000"/>
              </a:spcBef>
              <a:spcAft>
                <a:spcPts val="0"/>
              </a:spcAft>
              <a:buSzPts val="1600"/>
              <a:buAutoNum type="arabicPeriod"/>
            </a:pPr>
            <a:r>
              <a:rPr lang="en-US"/>
              <a:t>Cradle to Cradle Certification</a:t>
            </a:r>
            <a:endParaRPr/>
          </a:p>
        </p:txBody>
      </p:sp>
      <p:sp>
        <p:nvSpPr>
          <p:cNvPr id="582" name="Google Shape;582;g19cbacb9f47_0_210"/>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45</a:t>
            </a:fld>
            <a:endParaRPr/>
          </a:p>
        </p:txBody>
      </p:sp>
      <p:sp>
        <p:nvSpPr>
          <p:cNvPr id="583" name="Google Shape;583;g19cbacb9f47_0_210"/>
          <p:cNvSpPr txBox="1"/>
          <p:nvPr/>
        </p:nvSpPr>
        <p:spPr>
          <a:xfrm>
            <a:off x="1668300" y="6136250"/>
            <a:ext cx="30000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Green Growth Project</a:t>
            </a:r>
            <a:endParaRPr sz="1000" i="1"/>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g19cbacb9f47_0_292"/>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National &amp; International Building Codes</a:t>
            </a:r>
            <a:endParaRPr/>
          </a:p>
        </p:txBody>
      </p:sp>
      <p:sp>
        <p:nvSpPr>
          <p:cNvPr id="590" name="Google Shape;590;g19cbacb9f47_0_292"/>
          <p:cNvSpPr txBox="1">
            <a:spLocks noGrp="1"/>
          </p:cNvSpPr>
          <p:nvPr>
            <p:ph type="body" idx="1"/>
          </p:nvPr>
        </p:nvSpPr>
        <p:spPr>
          <a:xfrm>
            <a:off x="1330100" y="1930500"/>
            <a:ext cx="5934900" cy="3880800"/>
          </a:xfrm>
          <a:prstGeom prst="rect">
            <a:avLst/>
          </a:prstGeom>
        </p:spPr>
        <p:txBody>
          <a:bodyPr spcFirstLastPara="1" wrap="square" lIns="91425" tIns="45700" rIns="91425" bIns="45700" anchor="t" anchorCtr="0">
            <a:noAutofit/>
          </a:bodyPr>
          <a:lstStyle/>
          <a:p>
            <a:pPr marL="457200" lvl="0" indent="-330200" algn="l" rtl="0">
              <a:lnSpc>
                <a:spcPct val="115000"/>
              </a:lnSpc>
              <a:spcBef>
                <a:spcPts val="1000"/>
              </a:spcBef>
              <a:spcAft>
                <a:spcPts val="0"/>
              </a:spcAft>
              <a:buSzPts val="1600"/>
              <a:buAutoNum type="arabicPeriod"/>
            </a:pPr>
            <a:r>
              <a:rPr lang="en-US"/>
              <a:t>“[A]green economy  [is] one that results in improved human well-being and social equality, while significantly reducing environmental risks and ecological scarcities”, Green Jobs Report (UNEP,2008) and the Green Economics Report (UNEP, 2011a).</a:t>
            </a:r>
            <a:endParaRPr/>
          </a:p>
          <a:p>
            <a:pPr marL="457200" lvl="0" indent="-330200" algn="l" rtl="0">
              <a:lnSpc>
                <a:spcPct val="115000"/>
              </a:lnSpc>
              <a:spcBef>
                <a:spcPts val="0"/>
              </a:spcBef>
              <a:spcAft>
                <a:spcPts val="0"/>
              </a:spcAft>
              <a:buSzPts val="1600"/>
              <a:buAutoNum type="arabicPeriod"/>
            </a:pPr>
            <a:r>
              <a:rPr lang="en-US"/>
              <a:t>No country is the pan-European region has yet produced an assessment specifically focused on the green economy. Nonetheless, many countries are developing broad strategies for greening the economy, or have undertaken sectoral or topic-based assessments. </a:t>
            </a:r>
            <a:endParaRPr/>
          </a:p>
          <a:p>
            <a:pPr marL="457200" lvl="0" indent="-330200" algn="l" rtl="0">
              <a:lnSpc>
                <a:spcPct val="115000"/>
              </a:lnSpc>
              <a:spcBef>
                <a:spcPts val="0"/>
              </a:spcBef>
              <a:spcAft>
                <a:spcPts val="0"/>
              </a:spcAft>
              <a:buSzPts val="1600"/>
              <a:buAutoNum type="arabicPeriod"/>
            </a:pPr>
            <a:r>
              <a:rPr lang="en-US"/>
              <a:t>UN Environment Green Economy Initiates (GEI), a programme of global research and country-level assistance designed to motivate policymakers to support environmental investments. </a:t>
            </a:r>
            <a:endParaRPr/>
          </a:p>
        </p:txBody>
      </p:sp>
      <p:sp>
        <p:nvSpPr>
          <p:cNvPr id="591" name="Google Shape;591;g19cbacb9f47_0_292"/>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46</a:t>
            </a:fld>
            <a:endParaRPr/>
          </a:p>
        </p:txBody>
      </p:sp>
      <p:pic>
        <p:nvPicPr>
          <p:cNvPr id="592" name="Google Shape;592;g19cbacb9f47_0_292"/>
          <p:cNvPicPr preferRelativeResize="0"/>
          <p:nvPr/>
        </p:nvPicPr>
        <p:blipFill>
          <a:blip r:embed="rId3">
            <a:alphaModFix/>
          </a:blip>
          <a:stretch>
            <a:fillRect/>
          </a:stretch>
        </p:blipFill>
        <p:spPr>
          <a:xfrm>
            <a:off x="7265001" y="2160600"/>
            <a:ext cx="4763576" cy="2737500"/>
          </a:xfrm>
          <a:prstGeom prst="rect">
            <a:avLst/>
          </a:prstGeom>
          <a:noFill/>
          <a:ln>
            <a:noFill/>
          </a:ln>
        </p:spPr>
      </p:pic>
      <p:sp>
        <p:nvSpPr>
          <p:cNvPr id="593" name="Google Shape;593;g19cbacb9f47_0_292"/>
          <p:cNvSpPr txBox="1"/>
          <p:nvPr/>
        </p:nvSpPr>
        <p:spPr>
          <a:xfrm>
            <a:off x="1990100" y="6288650"/>
            <a:ext cx="52749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i="1" u="sng">
                <a:solidFill>
                  <a:schemeClr val="hlink"/>
                </a:solidFill>
                <a:hlinkClick r:id="rId4"/>
              </a:rPr>
              <a:t>https://gupp-\class.eu/</a:t>
            </a:r>
            <a:r>
              <a:rPr lang="en-US" sz="1000" i="1"/>
              <a:t> </a:t>
            </a:r>
            <a:endParaRPr sz="1000" i="1"/>
          </a:p>
        </p:txBody>
      </p:sp>
      <p:pic>
        <p:nvPicPr>
          <p:cNvPr id="594" name="Google Shape;594;g19cbacb9f47_0_292"/>
          <p:cNvPicPr preferRelativeResize="0"/>
          <p:nvPr/>
        </p:nvPicPr>
        <p:blipFill>
          <a:blip r:embed="rId5">
            <a:alphaModFix/>
          </a:blip>
          <a:stretch>
            <a:fillRect/>
          </a:stretch>
        </p:blipFill>
        <p:spPr>
          <a:xfrm>
            <a:off x="5956047" y="6251397"/>
            <a:ext cx="1392175" cy="4132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g1a5a2294da6_1_84"/>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Targets and Reporting</a:t>
            </a:r>
            <a:endParaRPr/>
          </a:p>
        </p:txBody>
      </p:sp>
      <p:sp>
        <p:nvSpPr>
          <p:cNvPr id="601" name="Google Shape;601;g1a5a2294da6_1_84"/>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47</a:t>
            </a:fld>
            <a:endParaRPr/>
          </a:p>
        </p:txBody>
      </p:sp>
      <p:sp>
        <p:nvSpPr>
          <p:cNvPr id="602" name="Google Shape;602;g1a5a2294da6_1_84"/>
          <p:cNvSpPr txBox="1"/>
          <p:nvPr/>
        </p:nvSpPr>
        <p:spPr>
          <a:xfrm>
            <a:off x="1837700" y="6136250"/>
            <a:ext cx="64734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u="sng">
                <a:solidFill>
                  <a:schemeClr val="hlink"/>
                </a:solidFill>
                <a:hlinkClick r:id="rId3"/>
              </a:rPr>
              <a:t>https://southernwasteregion.ie/content/circular-economy-checklists-construction</a:t>
            </a:r>
            <a:r>
              <a:rPr lang="en-US" sz="1000"/>
              <a:t> </a:t>
            </a:r>
            <a:endParaRPr sz="1000" i="1"/>
          </a:p>
        </p:txBody>
      </p:sp>
      <p:sp>
        <p:nvSpPr>
          <p:cNvPr id="603" name="Google Shape;603;g1a5a2294da6_1_84"/>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sz="1600"/>
              <a:t>Establishing targets and reporting structures to help achieve the client vision needs to be mandated through the procurement process in a relevant and proportionate manner. To do this, clients should embed the requirements into project-specific briefs/statements, and in the design team and contractor tendering process i.e. Pre-Qualification Questionnaire (PQQ) and Invitation to Tender (ITT) and the main construction contract (general conditions).</a:t>
            </a:r>
            <a:endParaRPr sz="1600"/>
          </a:p>
          <a:p>
            <a:pPr marL="0" lvl="0" indent="0" algn="l" rtl="0">
              <a:lnSpc>
                <a:spcPct val="115000"/>
              </a:lnSpc>
              <a:spcBef>
                <a:spcPts val="1000"/>
              </a:spcBef>
              <a:spcAft>
                <a:spcPts val="0"/>
              </a:spcAft>
              <a:buNone/>
            </a:pPr>
            <a:endParaRPr sz="1600"/>
          </a:p>
        </p:txBody>
      </p:sp>
      <p:pic>
        <p:nvPicPr>
          <p:cNvPr id="604" name="Google Shape;604;g1a5a2294da6_1_84"/>
          <p:cNvPicPr preferRelativeResize="0"/>
          <p:nvPr/>
        </p:nvPicPr>
        <p:blipFill>
          <a:blip r:embed="rId4">
            <a:alphaModFix/>
          </a:blip>
          <a:stretch>
            <a:fillRect/>
          </a:stretch>
        </p:blipFill>
        <p:spPr>
          <a:xfrm>
            <a:off x="6848925" y="1930500"/>
            <a:ext cx="2533025" cy="3588450"/>
          </a:xfrm>
          <a:prstGeom prst="rect">
            <a:avLst/>
          </a:prstGeom>
          <a:noFill/>
          <a:ln>
            <a:noFill/>
          </a:ln>
        </p:spPr>
      </p:pic>
      <p:sp>
        <p:nvSpPr>
          <p:cNvPr id="605" name="Google Shape;605;g1a5a2294da6_1_84"/>
          <p:cNvSpPr txBox="1"/>
          <p:nvPr/>
        </p:nvSpPr>
        <p:spPr>
          <a:xfrm>
            <a:off x="6848925" y="5518950"/>
            <a:ext cx="4178700" cy="44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Source-</a:t>
            </a:r>
            <a:r>
              <a:rPr lang="en-US" sz="800" u="sng">
                <a:solidFill>
                  <a:schemeClr val="hlink"/>
                </a:solidFill>
                <a:hlinkClick r:id="rId5"/>
              </a:rPr>
              <a:t>https://www.metabolic.nl/wp-content/uploads/2019/02/roadmap_circular_land_tendering.pdf</a:t>
            </a:r>
            <a:r>
              <a:rPr lang="en-US" sz="800"/>
              <a:t> </a:t>
            </a:r>
            <a:endParaRPr sz="800" i="1"/>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1a4650be9c2_1_119"/>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Targets and Reporting</a:t>
            </a:r>
            <a:endParaRPr/>
          </a:p>
        </p:txBody>
      </p:sp>
      <p:sp>
        <p:nvSpPr>
          <p:cNvPr id="612" name="Google Shape;612;g1a4650be9c2_1_119"/>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48</a:t>
            </a:fld>
            <a:endParaRPr/>
          </a:p>
        </p:txBody>
      </p:sp>
      <p:sp>
        <p:nvSpPr>
          <p:cNvPr id="613" name="Google Shape;613;g1a4650be9c2_1_119"/>
          <p:cNvSpPr txBox="1"/>
          <p:nvPr/>
        </p:nvSpPr>
        <p:spPr>
          <a:xfrm>
            <a:off x="1837700" y="6136250"/>
            <a:ext cx="64734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u="sng">
                <a:solidFill>
                  <a:schemeClr val="hlink"/>
                </a:solidFill>
                <a:hlinkClick r:id="rId3"/>
              </a:rPr>
              <a:t>https://southernwasteregion.ie/content/circular-economy-checklists-construction</a:t>
            </a:r>
            <a:r>
              <a:rPr lang="en-US" sz="1000"/>
              <a:t> </a:t>
            </a:r>
            <a:endParaRPr sz="1000" i="1"/>
          </a:p>
        </p:txBody>
      </p:sp>
      <p:sp>
        <p:nvSpPr>
          <p:cNvPr id="614" name="Google Shape;614;g1a4650be9c2_1_119"/>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sz="1600"/>
              <a:t>Planned actions, metrics and targeted outcomes should be communicated between the client and contractor and passed down through the supply chain (including design and consultancy teams, sub-contractors, waste management contractors and material suppliers) and across all project phases – from option identification and preliminary/outline design through to project completion and whole-life management.</a:t>
            </a:r>
            <a:endParaRPr sz="1600"/>
          </a:p>
          <a:p>
            <a:pPr marL="0" lvl="0" indent="0" algn="l" rtl="0">
              <a:lnSpc>
                <a:spcPct val="115000"/>
              </a:lnSpc>
              <a:spcBef>
                <a:spcPts val="1000"/>
              </a:spcBef>
              <a:spcAft>
                <a:spcPts val="0"/>
              </a:spcAft>
              <a:buNone/>
            </a:pPr>
            <a:endParaRPr sz="1600"/>
          </a:p>
          <a:p>
            <a:pPr marL="0" lvl="0" indent="0" algn="l" rtl="0">
              <a:lnSpc>
                <a:spcPct val="115000"/>
              </a:lnSpc>
              <a:spcBef>
                <a:spcPts val="1000"/>
              </a:spcBef>
              <a:spcAft>
                <a:spcPts val="0"/>
              </a:spcAft>
              <a:buNone/>
            </a:pPr>
            <a:endParaRPr/>
          </a:p>
        </p:txBody>
      </p:sp>
      <p:sp>
        <p:nvSpPr>
          <p:cNvPr id="615" name="Google Shape;615;g1a4650be9c2_1_119"/>
          <p:cNvSpPr txBox="1">
            <a:spLocks noGrp="1"/>
          </p:cNvSpPr>
          <p:nvPr>
            <p:ph type="body" idx="2"/>
          </p:nvPr>
        </p:nvSpPr>
        <p:spPr>
          <a:xfrm>
            <a:off x="6666807" y="1930488"/>
            <a:ext cx="43560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a:t>Taking this approach gives a legal standing to the targets and will create binding key performance indicators that gives the client recourse should these targets not be met. A robust monitoring and reporting process will be needed to follow progress and achievements against the targets and reported at key stages within the project. </a:t>
            </a:r>
            <a:endParaRPr/>
          </a:p>
          <a:p>
            <a:pPr marL="0" lvl="0" indent="0" algn="l" rtl="0">
              <a:lnSpc>
                <a:spcPct val="115000"/>
              </a:lnSpc>
              <a:spcBef>
                <a:spcPts val="100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g1a4650be9c2_1_130"/>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Further reading </a:t>
            </a:r>
            <a:endParaRPr/>
          </a:p>
        </p:txBody>
      </p:sp>
      <p:sp>
        <p:nvSpPr>
          <p:cNvPr id="622" name="Google Shape;622;g1a4650be9c2_1_130"/>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Irish Green Building Council (IGBC) - Towards a circular economy in construction: Assessing low carbon, healthy, responsible products for the construction sector</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endParaRPr>
          </a:p>
          <a:p>
            <a:pPr marL="0" lvl="0" indent="0" algn="l" rtl="0">
              <a:lnSpc>
                <a:spcPct val="115000"/>
              </a:lnSpc>
              <a:spcBef>
                <a:spcPts val="1000"/>
              </a:spcBef>
              <a:spcAft>
                <a:spcPts val="0"/>
              </a:spcAft>
              <a:buNone/>
            </a:pPr>
            <a:r>
              <a:rPr lang="en-US" u="sng">
                <a:solidFill>
                  <a:schemeClr val="hlink"/>
                </a:solidFill>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https://www.igbc.ie/wp-content/uploads/2018/06/IGBC-Report-Web-Final-21.06.18.pdf</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endParaRPr>
          </a:p>
          <a:p>
            <a:pPr marL="0" lvl="0" indent="0" algn="l" rtl="0">
              <a:lnSpc>
                <a:spcPct val="115000"/>
              </a:lnSpc>
              <a:spcBef>
                <a:spcPts val="1000"/>
              </a:spcBef>
              <a:spcAft>
                <a:spcPts val="0"/>
              </a:spcAft>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1"/>
                  </a:ext>
                </a:extLst>
              </a:rPr>
              <a:t>UK Green Building Council (UKGBC) - Circular economy guidance for construction clients: How to practically apply circular economy principles at the project brief stage</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2"/>
                </a:ext>
              </a:extLst>
            </a:endParaRPr>
          </a:p>
          <a:p>
            <a:pPr marL="0" lvl="0" indent="0" algn="l" rtl="0">
              <a:lnSpc>
                <a:spcPct val="115000"/>
              </a:lnSpc>
              <a:spcBef>
                <a:spcPts val="1000"/>
              </a:spcBef>
              <a:spcAft>
                <a:spcPts val="0"/>
              </a:spcAft>
              <a:buNone/>
            </a:pPr>
            <a:r>
              <a:rPr lang="en-US" u="sng">
                <a:solidFill>
                  <a:schemeClr val="hlink"/>
                </a:solidFill>
                <a:hlinkClick r:id="rId4"/>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
                  </a:ext>
                </a:extLst>
              </a:rPr>
              <a:t>https://www.ukgbc.org/ukgbc-work/circular-economy-guidance-for-construction-clients-how-to-practically-apply-circular-economy-principles-at-the-project-brief-stage/</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
                  </a:ext>
                </a:extLst>
              </a:rPr>
              <a:t>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
                </a:ext>
              </a:extLst>
            </a:endParaRPr>
          </a:p>
          <a:p>
            <a:pPr marL="0" lvl="0" indent="0" algn="l" rtl="0">
              <a:lnSpc>
                <a:spcPct val="115000"/>
              </a:lnSpc>
              <a:spcBef>
                <a:spcPts val="1000"/>
              </a:spcBef>
              <a:spcAft>
                <a:spcPts val="0"/>
              </a:spcAft>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6"/>
                  </a:ext>
                </a:extLst>
              </a:rPr>
              <a:t>Circular Economy Implementation Packs for Products as a Service and Reuse</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7"/>
                </a:ext>
              </a:extLst>
            </a:endParaRPr>
          </a:p>
          <a:p>
            <a:pPr marL="0" lvl="0" indent="0" algn="l" rtl="0">
              <a:lnSpc>
                <a:spcPct val="115000"/>
              </a:lnSpc>
              <a:spcBef>
                <a:spcPts val="1000"/>
              </a:spcBef>
              <a:spcAft>
                <a:spcPts val="0"/>
              </a:spcAft>
              <a:buNone/>
            </a:pPr>
            <a:r>
              <a:rPr lang="en-US" u="sng">
                <a:solidFill>
                  <a:schemeClr val="hlink"/>
                </a:solidFill>
                <a:hlinkClick r:id="rId5"/>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8"/>
                  </a:ext>
                </a:extLst>
              </a:rPr>
              <a:t>https://www.ukgbc.org/ukgbc-work/circular-economy-implementation-packs/</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9"/>
                  </a:ext>
                </a:extLst>
              </a:rPr>
              <a:t> </a:t>
            </a:r>
            <a:endParaRPr/>
          </a:p>
        </p:txBody>
      </p:sp>
      <p:sp>
        <p:nvSpPr>
          <p:cNvPr id="623" name="Google Shape;623;g1a4650be9c2_1_130"/>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5"/>
          <p:cNvSpPr txBox="1">
            <a:spLocks noGrp="1"/>
          </p:cNvSpPr>
          <p:nvPr>
            <p:ph type="title"/>
          </p:nvPr>
        </p:nvSpPr>
        <p:spPr>
          <a:xfrm>
            <a:off x="1262627" y="2768600"/>
            <a:ext cx="54987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a:t>The Circular Economy and its Application in the Construction Sector</a:t>
            </a:r>
            <a:endParaRPr/>
          </a:p>
        </p:txBody>
      </p:sp>
      <p:sp>
        <p:nvSpPr>
          <p:cNvPr id="142" name="Google Shape;142;p5"/>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5</a:t>
            </a:fld>
            <a:endParaRPr/>
          </a:p>
        </p:txBody>
      </p:sp>
      <p:pic>
        <p:nvPicPr>
          <p:cNvPr id="143" name="Google Shape;143;p5" descr="Chart&#10;&#10;Description automatically generated"/>
          <p:cNvPicPr preferRelativeResize="0"/>
          <p:nvPr/>
        </p:nvPicPr>
        <p:blipFill rotWithShape="1">
          <a:blip r:embed="rId3">
            <a:alphaModFix/>
          </a:blip>
          <a:srcRect l="15258" t="12855" r="12660" b="18826"/>
          <a:stretch/>
        </p:blipFill>
        <p:spPr>
          <a:xfrm>
            <a:off x="7582487" y="1908992"/>
            <a:ext cx="3207433" cy="304001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g1dcb3c4fee0_0_101"/>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Further reading </a:t>
            </a:r>
            <a:endParaRPr/>
          </a:p>
        </p:txBody>
      </p:sp>
      <p:sp>
        <p:nvSpPr>
          <p:cNvPr id="630" name="Google Shape;630;g1dcb3c4fee0_0_101"/>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
                  </a:ext>
                </a:extLst>
              </a:rPr>
              <a:t>Zero Waste Scotland - Construction Resources For a Circular Economy Procuring resource efficient construction projects</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1"/>
                </a:ext>
              </a:extLst>
            </a:endParaRPr>
          </a:p>
          <a:p>
            <a:pPr marL="0" lvl="0" indent="0" algn="l" rtl="0">
              <a:lnSpc>
                <a:spcPct val="115000"/>
              </a:lnSpc>
              <a:spcBef>
                <a:spcPts val="1000"/>
              </a:spcBef>
              <a:spcAft>
                <a:spcPts val="0"/>
              </a:spcAft>
              <a:buNone/>
            </a:pPr>
            <a:r>
              <a:rPr lang="en-US" u="sng">
                <a:solidFill>
                  <a:schemeClr val="hlink"/>
                </a:solidFill>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2"/>
                  </a:ext>
                </a:extLst>
              </a:rPr>
              <a:t>https://zerowastescotland.org.uk/content/procuring-resource-efficient-construction-projects</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3"/>
                  </a:ext>
                </a:extLst>
              </a:rPr>
              <a:t>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4"/>
                </a:ext>
              </a:extLst>
            </a:endParaRPr>
          </a:p>
          <a:p>
            <a:pPr marL="0" lvl="0" indent="0" algn="l" rtl="0">
              <a:lnSpc>
                <a:spcPct val="115000"/>
              </a:lnSpc>
              <a:spcBef>
                <a:spcPts val="1000"/>
              </a:spcBef>
              <a:spcAft>
                <a:spcPts val="0"/>
              </a:spcAft>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5"/>
                  </a:ext>
                </a:extLst>
              </a:rPr>
              <a:t>ARUP - Circular Economy in the Built Env</a:t>
            </a:r>
            <a:r>
              <a:rPr lang="en-US"/>
              <a:t>ironment</a:t>
            </a:r>
            <a:endParaRPr/>
          </a:p>
          <a:p>
            <a:pPr marL="0" lvl="0" indent="0" algn="l" rtl="0">
              <a:lnSpc>
                <a:spcPct val="115000"/>
              </a:lnSpc>
              <a:spcBef>
                <a:spcPts val="1000"/>
              </a:spcBef>
              <a:spcAft>
                <a:spcPts val="0"/>
              </a:spcAft>
              <a:buNone/>
            </a:pPr>
            <a:r>
              <a:rPr lang="en-US" u="sng">
                <a:solidFill>
                  <a:schemeClr val="hlink"/>
                </a:solidFill>
                <a:hlinkClick r:id="rId4"/>
              </a:rPr>
              <a:t>https://www.arup.com/perspectives/publications/research/section/circular-economy-in-the-built-environment</a:t>
            </a:r>
            <a:r>
              <a:rPr lang="en-US"/>
              <a:t> </a:t>
            </a:r>
            <a:endParaRPr/>
          </a:p>
        </p:txBody>
      </p:sp>
      <p:sp>
        <p:nvSpPr>
          <p:cNvPr id="631" name="Google Shape;631;g1dcb3c4fee0_0_101"/>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g1d85f1c61b8_0_270"/>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Key Elements</a:t>
            </a:r>
            <a:endParaRPr/>
          </a:p>
        </p:txBody>
      </p:sp>
      <p:sp>
        <p:nvSpPr>
          <p:cNvPr id="638" name="Google Shape;638;g1d85f1c61b8_0_270"/>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51</a:t>
            </a:fld>
            <a:endParaRPr/>
          </a:p>
        </p:txBody>
      </p:sp>
      <p:sp>
        <p:nvSpPr>
          <p:cNvPr id="639" name="Google Shape;639;g1d85f1c61b8_0_270"/>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sz="1800"/>
              <a:t>The Key Elements framework is a conceptual framework of eight elements of circularity that can be applied at different intervention levels (for example, national, regional, sector, business, product, process, or material) towards a circular economy. </a:t>
            </a:r>
            <a:endParaRPr sz="1800"/>
          </a:p>
          <a:p>
            <a:pPr marL="0" lvl="0" indent="0" algn="l" rtl="0">
              <a:lnSpc>
                <a:spcPct val="115000"/>
              </a:lnSpc>
              <a:spcBef>
                <a:spcPts val="1200"/>
              </a:spcBef>
              <a:spcAft>
                <a:spcPts val="1200"/>
              </a:spcAft>
              <a:buNone/>
            </a:pPr>
            <a:r>
              <a:rPr lang="en-US" sz="1800"/>
              <a:t>The KE framework consists of three core elements and five enabling elements. Core elements deal with physical flows directly, whilst enabling elements deal with creating the conditions or removing barriers, for a circular transition. </a:t>
            </a:r>
            <a:endParaRPr sz="1800"/>
          </a:p>
        </p:txBody>
      </p:sp>
      <p:sp>
        <p:nvSpPr>
          <p:cNvPr id="640" name="Google Shape;640;g1d85f1c61b8_0_270"/>
          <p:cNvSpPr txBox="1"/>
          <p:nvPr/>
        </p:nvSpPr>
        <p:spPr>
          <a:xfrm>
            <a:off x="1837700" y="6136250"/>
            <a:ext cx="74307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i="1" u="sng">
                <a:solidFill>
                  <a:schemeClr val="hlink"/>
                </a:solidFill>
                <a:hlinkClick r:id="rId3"/>
              </a:rPr>
              <a:t>https://www.circle-economy.com/resources/the-key-elements-of-the-circular-economy-framework#:~:text=WHAT%20IS%20IT%3F,material</a:t>
            </a:r>
            <a:r>
              <a:rPr lang="en-US" sz="1000" i="1"/>
              <a:t>)%20towards%20a%20circular%20economy </a:t>
            </a:r>
            <a:endParaRPr sz="1000" i="1"/>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4"/>
        <p:cNvGrpSpPr/>
        <p:nvPr/>
      </p:nvGrpSpPr>
      <p:grpSpPr>
        <a:xfrm>
          <a:off x="0" y="0"/>
          <a:ext cx="0" cy="0"/>
          <a:chOff x="0" y="0"/>
          <a:chExt cx="0" cy="0"/>
        </a:xfrm>
      </p:grpSpPr>
      <p:pic>
        <p:nvPicPr>
          <p:cNvPr id="645" name="Google Shape;645;g1d85f1c61b8_0_0"/>
          <p:cNvPicPr preferRelativeResize="0"/>
          <p:nvPr/>
        </p:nvPicPr>
        <p:blipFill>
          <a:blip r:embed="rId3">
            <a:alphaModFix/>
          </a:blip>
          <a:stretch>
            <a:fillRect/>
          </a:stretch>
        </p:blipFill>
        <p:spPr>
          <a:xfrm>
            <a:off x="900100" y="1607833"/>
            <a:ext cx="4645500" cy="4659933"/>
          </a:xfrm>
          <a:prstGeom prst="rect">
            <a:avLst/>
          </a:prstGeom>
          <a:noFill/>
          <a:ln>
            <a:noFill/>
          </a:ln>
        </p:spPr>
      </p:pic>
      <p:pic>
        <p:nvPicPr>
          <p:cNvPr id="646" name="Google Shape;646;g1d85f1c61b8_0_0"/>
          <p:cNvPicPr preferRelativeResize="0"/>
          <p:nvPr/>
        </p:nvPicPr>
        <p:blipFill>
          <a:blip r:embed="rId4">
            <a:alphaModFix/>
          </a:blip>
          <a:stretch>
            <a:fillRect/>
          </a:stretch>
        </p:blipFill>
        <p:spPr>
          <a:xfrm>
            <a:off x="6934333" y="903213"/>
            <a:ext cx="1846834" cy="1846885"/>
          </a:xfrm>
          <a:prstGeom prst="rect">
            <a:avLst/>
          </a:prstGeom>
          <a:noFill/>
          <a:ln>
            <a:noFill/>
          </a:ln>
        </p:spPr>
      </p:pic>
      <p:pic>
        <p:nvPicPr>
          <p:cNvPr id="647" name="Google Shape;647;g1d85f1c61b8_0_0"/>
          <p:cNvPicPr preferRelativeResize="0"/>
          <p:nvPr/>
        </p:nvPicPr>
        <p:blipFill>
          <a:blip r:embed="rId5">
            <a:alphaModFix/>
          </a:blip>
          <a:stretch>
            <a:fillRect/>
          </a:stretch>
        </p:blipFill>
        <p:spPr>
          <a:xfrm>
            <a:off x="6934337" y="4655034"/>
            <a:ext cx="1846834" cy="1846833"/>
          </a:xfrm>
          <a:prstGeom prst="rect">
            <a:avLst/>
          </a:prstGeom>
          <a:noFill/>
          <a:ln>
            <a:noFill/>
          </a:ln>
        </p:spPr>
      </p:pic>
      <p:pic>
        <p:nvPicPr>
          <p:cNvPr id="648" name="Google Shape;648;g1d85f1c61b8_0_0"/>
          <p:cNvPicPr preferRelativeResize="0"/>
          <p:nvPr/>
        </p:nvPicPr>
        <p:blipFill>
          <a:blip r:embed="rId6">
            <a:alphaModFix/>
          </a:blip>
          <a:stretch>
            <a:fillRect/>
          </a:stretch>
        </p:blipFill>
        <p:spPr>
          <a:xfrm>
            <a:off x="6934329" y="2779698"/>
            <a:ext cx="1846822" cy="1846832"/>
          </a:xfrm>
          <a:prstGeom prst="rect">
            <a:avLst/>
          </a:prstGeom>
          <a:noFill/>
          <a:ln>
            <a:noFill/>
          </a:ln>
        </p:spPr>
      </p:pic>
      <p:sp>
        <p:nvSpPr>
          <p:cNvPr id="649" name="Google Shape;649;g1d85f1c61b8_0_0"/>
          <p:cNvSpPr txBox="1"/>
          <p:nvPr/>
        </p:nvSpPr>
        <p:spPr>
          <a:xfrm>
            <a:off x="8562800" y="1221590"/>
            <a:ext cx="3629100" cy="9066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1300" b="1">
                <a:solidFill>
                  <a:srgbClr val="263238"/>
                </a:solidFill>
                <a:latin typeface="Montserrat"/>
                <a:ea typeface="Montserrat"/>
                <a:cs typeface="Montserrat"/>
                <a:sym typeface="Montserrat"/>
              </a:rPr>
              <a:t>Prioritise</a:t>
            </a:r>
            <a:endParaRPr sz="1300" b="1">
              <a:solidFill>
                <a:srgbClr val="263238"/>
              </a:solidFill>
              <a:latin typeface="Montserrat"/>
              <a:ea typeface="Montserrat"/>
              <a:cs typeface="Montserrat"/>
              <a:sym typeface="Montserrat"/>
            </a:endParaRPr>
          </a:p>
          <a:p>
            <a:pPr marL="0" lvl="0" indent="0" algn="l" rtl="0">
              <a:lnSpc>
                <a:spcPct val="115000"/>
              </a:lnSpc>
              <a:spcBef>
                <a:spcPts val="0"/>
              </a:spcBef>
              <a:spcAft>
                <a:spcPts val="0"/>
              </a:spcAft>
              <a:buNone/>
            </a:pPr>
            <a:r>
              <a:rPr lang="en-US" sz="1300" b="1">
                <a:solidFill>
                  <a:srgbClr val="263238"/>
                </a:solidFill>
                <a:latin typeface="Montserrat"/>
                <a:ea typeface="Montserrat"/>
                <a:cs typeface="Montserrat"/>
                <a:sym typeface="Montserrat"/>
              </a:rPr>
              <a:t>Regenerative</a:t>
            </a:r>
            <a:endParaRPr sz="1300" b="1">
              <a:solidFill>
                <a:srgbClr val="263238"/>
              </a:solidFill>
              <a:latin typeface="Montserrat"/>
              <a:ea typeface="Montserrat"/>
              <a:cs typeface="Montserrat"/>
              <a:sym typeface="Montserrat"/>
            </a:endParaRPr>
          </a:p>
          <a:p>
            <a:pPr marL="0" lvl="0" indent="0" algn="l" rtl="0">
              <a:lnSpc>
                <a:spcPct val="115000"/>
              </a:lnSpc>
              <a:spcBef>
                <a:spcPts val="0"/>
              </a:spcBef>
              <a:spcAft>
                <a:spcPts val="0"/>
              </a:spcAft>
              <a:buNone/>
            </a:pPr>
            <a:r>
              <a:rPr lang="en-US" sz="1300" b="1">
                <a:solidFill>
                  <a:srgbClr val="263238"/>
                </a:solidFill>
                <a:latin typeface="Montserrat"/>
                <a:ea typeface="Montserrat"/>
                <a:cs typeface="Montserrat"/>
                <a:sym typeface="Montserrat"/>
              </a:rPr>
              <a:t>Resources</a:t>
            </a:r>
            <a:endParaRPr sz="1300" b="1">
              <a:solidFill>
                <a:srgbClr val="263238"/>
              </a:solidFill>
              <a:latin typeface="Montserrat"/>
              <a:ea typeface="Montserrat"/>
              <a:cs typeface="Montserrat"/>
              <a:sym typeface="Montserrat"/>
            </a:endParaRPr>
          </a:p>
        </p:txBody>
      </p:sp>
      <p:sp>
        <p:nvSpPr>
          <p:cNvPr id="650" name="Google Shape;650;g1d85f1c61b8_0_0"/>
          <p:cNvSpPr txBox="1"/>
          <p:nvPr/>
        </p:nvSpPr>
        <p:spPr>
          <a:xfrm>
            <a:off x="8562800" y="3249903"/>
            <a:ext cx="3629100" cy="6765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1300" b="1">
                <a:solidFill>
                  <a:srgbClr val="263238"/>
                </a:solidFill>
                <a:latin typeface="Montserrat"/>
                <a:ea typeface="Montserrat"/>
                <a:cs typeface="Montserrat"/>
                <a:sym typeface="Montserrat"/>
              </a:rPr>
              <a:t>Stretch the</a:t>
            </a:r>
            <a:endParaRPr sz="1300" b="1">
              <a:solidFill>
                <a:srgbClr val="263238"/>
              </a:solidFill>
              <a:latin typeface="Montserrat"/>
              <a:ea typeface="Montserrat"/>
              <a:cs typeface="Montserrat"/>
              <a:sym typeface="Montserrat"/>
            </a:endParaRPr>
          </a:p>
          <a:p>
            <a:pPr marL="0" lvl="0" indent="0" algn="l" rtl="0">
              <a:lnSpc>
                <a:spcPct val="115000"/>
              </a:lnSpc>
              <a:spcBef>
                <a:spcPts val="0"/>
              </a:spcBef>
              <a:spcAft>
                <a:spcPts val="0"/>
              </a:spcAft>
              <a:buNone/>
            </a:pPr>
            <a:r>
              <a:rPr lang="en-US" sz="1300" b="1">
                <a:solidFill>
                  <a:srgbClr val="263238"/>
                </a:solidFill>
                <a:latin typeface="Montserrat"/>
                <a:ea typeface="Montserrat"/>
                <a:cs typeface="Montserrat"/>
                <a:sym typeface="Montserrat"/>
              </a:rPr>
              <a:t>Lifetime</a:t>
            </a:r>
            <a:endParaRPr sz="1300" b="1">
              <a:solidFill>
                <a:srgbClr val="263238"/>
              </a:solidFill>
              <a:latin typeface="Montserrat"/>
              <a:ea typeface="Montserrat"/>
              <a:cs typeface="Montserrat"/>
              <a:sym typeface="Montserrat"/>
            </a:endParaRPr>
          </a:p>
        </p:txBody>
      </p:sp>
      <p:sp>
        <p:nvSpPr>
          <p:cNvPr id="651" name="Google Shape;651;g1d85f1c61b8_0_0"/>
          <p:cNvSpPr txBox="1"/>
          <p:nvPr/>
        </p:nvSpPr>
        <p:spPr>
          <a:xfrm>
            <a:off x="8562800" y="5112946"/>
            <a:ext cx="3629100" cy="6765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1300" b="1">
                <a:solidFill>
                  <a:srgbClr val="263238"/>
                </a:solidFill>
                <a:latin typeface="Montserrat"/>
                <a:ea typeface="Montserrat"/>
                <a:cs typeface="Montserrat"/>
                <a:sym typeface="Montserrat"/>
              </a:rPr>
              <a:t>Use Waste as a</a:t>
            </a:r>
            <a:endParaRPr sz="1300" b="1">
              <a:solidFill>
                <a:srgbClr val="263238"/>
              </a:solidFill>
              <a:latin typeface="Montserrat"/>
              <a:ea typeface="Montserrat"/>
              <a:cs typeface="Montserrat"/>
              <a:sym typeface="Montserrat"/>
            </a:endParaRPr>
          </a:p>
          <a:p>
            <a:pPr marL="0" lvl="0" indent="0" algn="l" rtl="0">
              <a:lnSpc>
                <a:spcPct val="115000"/>
              </a:lnSpc>
              <a:spcBef>
                <a:spcPts val="0"/>
              </a:spcBef>
              <a:spcAft>
                <a:spcPts val="0"/>
              </a:spcAft>
              <a:buNone/>
            </a:pPr>
            <a:r>
              <a:rPr lang="en-US" sz="1300" b="1">
                <a:solidFill>
                  <a:srgbClr val="263238"/>
                </a:solidFill>
                <a:latin typeface="Montserrat"/>
                <a:ea typeface="Montserrat"/>
                <a:cs typeface="Montserrat"/>
                <a:sym typeface="Montserrat"/>
              </a:rPr>
              <a:t>Resource</a:t>
            </a:r>
            <a:endParaRPr sz="1300" b="1">
              <a:solidFill>
                <a:srgbClr val="263238"/>
              </a:solidFill>
              <a:latin typeface="Montserrat"/>
              <a:ea typeface="Montserrat"/>
              <a:cs typeface="Montserrat"/>
              <a:sym typeface="Montserrat"/>
            </a:endParaRPr>
          </a:p>
        </p:txBody>
      </p:sp>
      <p:sp>
        <p:nvSpPr>
          <p:cNvPr id="652" name="Google Shape;652;g1d85f1c61b8_0_0"/>
          <p:cNvSpPr/>
          <p:nvPr/>
        </p:nvSpPr>
        <p:spPr>
          <a:xfrm rot="-5400000">
            <a:off x="3554633" y="1546767"/>
            <a:ext cx="3892800" cy="4568400"/>
          </a:xfrm>
          <a:prstGeom prst="trapezoid">
            <a:avLst>
              <a:gd name="adj" fmla="val 25000"/>
            </a:avLst>
          </a:prstGeom>
          <a:solidFill>
            <a:srgbClr val="A3EEFF">
              <a:alpha val="100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3" name="Google Shape;653;g1d85f1c61b8_0_0"/>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Core Elements</a:t>
            </a:r>
            <a:endParaRPr/>
          </a:p>
        </p:txBody>
      </p:sp>
      <p:sp>
        <p:nvSpPr>
          <p:cNvPr id="654" name="Google Shape;654;g1d85f1c61b8_0_0"/>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52</a:t>
            </a:fld>
            <a:endParaRPr/>
          </a:p>
        </p:txBody>
      </p:sp>
      <p:sp>
        <p:nvSpPr>
          <p:cNvPr id="655" name="Google Shape;655;g1d85f1c61b8_0_0"/>
          <p:cNvSpPr txBox="1"/>
          <p:nvPr/>
        </p:nvSpPr>
        <p:spPr>
          <a:xfrm>
            <a:off x="1837700" y="6136250"/>
            <a:ext cx="78333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u="sng">
                <a:solidFill>
                  <a:schemeClr val="hlink"/>
                </a:solidFill>
                <a:hlinkClick r:id="rId7"/>
              </a:rPr>
              <a:t>https://www.circle-economy.com/resources/the-key-elements-of-the-circular-economy-framework#:~:text=WHAT%20IS%20IT%3F,material</a:t>
            </a:r>
            <a:r>
              <a:rPr lang="en-US" sz="1000"/>
              <a:t>)%20towards%20a%20circular%20economy. </a:t>
            </a:r>
            <a:endParaRPr sz="1000" i="1"/>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660" name="Google Shape;660;g1d85f1c61b8_0_13"/>
          <p:cNvPicPr preferRelativeResize="0"/>
          <p:nvPr/>
        </p:nvPicPr>
        <p:blipFill rotWithShape="1">
          <a:blip r:embed="rId3">
            <a:alphaModFix/>
          </a:blip>
          <a:srcRect t="661" b="661"/>
          <a:stretch/>
        </p:blipFill>
        <p:spPr>
          <a:xfrm>
            <a:off x="0" y="2075267"/>
            <a:ext cx="6807200" cy="4712332"/>
          </a:xfrm>
          <a:prstGeom prst="rect">
            <a:avLst/>
          </a:prstGeom>
          <a:noFill/>
          <a:ln>
            <a:noFill/>
          </a:ln>
        </p:spPr>
      </p:pic>
      <p:sp>
        <p:nvSpPr>
          <p:cNvPr id="661" name="Google Shape;661;g1d85f1c61b8_0_13"/>
          <p:cNvSpPr/>
          <p:nvPr/>
        </p:nvSpPr>
        <p:spPr>
          <a:xfrm>
            <a:off x="763636" y="2675517"/>
            <a:ext cx="1843500" cy="1843500"/>
          </a:xfrm>
          <a:prstGeom prst="ellipse">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1900" b="0" i="0" u="none" strike="noStrike" cap="none">
              <a:solidFill>
                <a:schemeClr val="lt1"/>
              </a:solidFill>
              <a:latin typeface="Arial"/>
              <a:ea typeface="Arial"/>
              <a:cs typeface="Arial"/>
              <a:sym typeface="Arial"/>
            </a:endParaRPr>
          </a:p>
        </p:txBody>
      </p:sp>
      <p:sp>
        <p:nvSpPr>
          <p:cNvPr id="662" name="Google Shape;662;g1d85f1c61b8_0_13"/>
          <p:cNvSpPr txBox="1"/>
          <p:nvPr/>
        </p:nvSpPr>
        <p:spPr>
          <a:xfrm>
            <a:off x="652900" y="243600"/>
            <a:ext cx="9847500" cy="1105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3200" b="1">
                <a:solidFill>
                  <a:srgbClr val="FFFFFF"/>
                </a:solidFill>
                <a:latin typeface="Montserrat"/>
                <a:ea typeface="Montserrat"/>
                <a:cs typeface="Montserrat"/>
                <a:sym typeface="Montserrat"/>
              </a:rPr>
              <a:t>PRIORITISE REGENERATIVE RESOURCES</a:t>
            </a:r>
            <a:endParaRPr sz="3200" b="1">
              <a:solidFill>
                <a:srgbClr val="FFFFFF"/>
              </a:solidFill>
              <a:latin typeface="Montserrat"/>
              <a:ea typeface="Montserrat"/>
              <a:cs typeface="Montserrat"/>
              <a:sym typeface="Montserrat"/>
            </a:endParaRPr>
          </a:p>
          <a:p>
            <a:pPr marL="0" lvl="0" indent="0" algn="l" rtl="0">
              <a:spcBef>
                <a:spcPts val="0"/>
              </a:spcBef>
              <a:spcAft>
                <a:spcPts val="0"/>
              </a:spcAft>
              <a:buNone/>
            </a:pPr>
            <a:r>
              <a:rPr lang="en-US" sz="3200">
                <a:solidFill>
                  <a:srgbClr val="FFFFFF"/>
                </a:solidFill>
                <a:latin typeface="Montserrat"/>
                <a:ea typeface="Montserrat"/>
                <a:cs typeface="Montserrat"/>
                <a:sym typeface="Montserrat"/>
              </a:rPr>
              <a:t>RAINWATER USE</a:t>
            </a:r>
            <a:endParaRPr sz="3200">
              <a:solidFill>
                <a:srgbClr val="FFFFFF"/>
              </a:solidFill>
              <a:latin typeface="Montserrat"/>
              <a:ea typeface="Montserrat"/>
              <a:cs typeface="Montserrat"/>
              <a:sym typeface="Montserrat"/>
            </a:endParaRPr>
          </a:p>
          <a:p>
            <a:pPr marL="0" lvl="0" indent="0" algn="l" rtl="0">
              <a:spcBef>
                <a:spcPts val="0"/>
              </a:spcBef>
              <a:spcAft>
                <a:spcPts val="0"/>
              </a:spcAft>
              <a:buNone/>
            </a:pPr>
            <a:endParaRPr sz="2400">
              <a:solidFill>
                <a:srgbClr val="FFFFFF"/>
              </a:solidFill>
              <a:latin typeface="Montserrat"/>
              <a:ea typeface="Montserrat"/>
              <a:cs typeface="Montserrat"/>
              <a:sym typeface="Montserrat"/>
            </a:endParaRPr>
          </a:p>
        </p:txBody>
      </p:sp>
      <p:pic>
        <p:nvPicPr>
          <p:cNvPr id="663" name="Google Shape;663;g1d85f1c61b8_0_13"/>
          <p:cNvPicPr preferRelativeResize="0"/>
          <p:nvPr/>
        </p:nvPicPr>
        <p:blipFill rotWithShape="1">
          <a:blip r:embed="rId4">
            <a:alphaModFix/>
          </a:blip>
          <a:srcRect l="7319" t="86450" r="13635"/>
          <a:stretch/>
        </p:blipFill>
        <p:spPr>
          <a:xfrm rot="10800000">
            <a:off x="0" y="-2"/>
            <a:ext cx="12192000" cy="2075284"/>
          </a:xfrm>
          <a:prstGeom prst="rect">
            <a:avLst/>
          </a:prstGeom>
          <a:noFill/>
          <a:ln>
            <a:noFill/>
          </a:ln>
        </p:spPr>
      </p:pic>
      <p:sp>
        <p:nvSpPr>
          <p:cNvPr id="664" name="Google Shape;664;g1d85f1c61b8_0_13"/>
          <p:cNvSpPr/>
          <p:nvPr/>
        </p:nvSpPr>
        <p:spPr>
          <a:xfrm>
            <a:off x="930926" y="424550"/>
            <a:ext cx="6635700" cy="732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b="1">
                <a:solidFill>
                  <a:srgbClr val="FFFFFF"/>
                </a:solidFill>
                <a:latin typeface="Montserrat"/>
                <a:ea typeface="Montserrat"/>
                <a:cs typeface="Montserrat"/>
                <a:sym typeface="Montserrat"/>
              </a:rPr>
              <a:t>PRIORITISE REGENERATIVE RESOURCES</a:t>
            </a:r>
            <a:endParaRPr sz="1900" b="1">
              <a:solidFill>
                <a:srgbClr val="FFFFFF"/>
              </a:solidFill>
              <a:latin typeface="Montserrat"/>
              <a:ea typeface="Montserrat"/>
              <a:cs typeface="Montserrat"/>
              <a:sym typeface="Montserrat"/>
            </a:endParaRPr>
          </a:p>
        </p:txBody>
      </p:sp>
      <p:sp>
        <p:nvSpPr>
          <p:cNvPr id="665" name="Google Shape;665;g1d85f1c61b8_0_13"/>
          <p:cNvSpPr/>
          <p:nvPr/>
        </p:nvSpPr>
        <p:spPr>
          <a:xfrm>
            <a:off x="6779700" y="2250200"/>
            <a:ext cx="4916100" cy="428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900" b="1">
                <a:solidFill>
                  <a:schemeClr val="dk1"/>
                </a:solidFill>
                <a:latin typeface="Montserrat"/>
                <a:ea typeface="Montserrat"/>
                <a:cs typeface="Montserrat"/>
                <a:sym typeface="Montserrat"/>
              </a:rPr>
              <a:t>Keywords: </a:t>
            </a:r>
            <a:endParaRPr sz="1900" b="1">
              <a:solidFill>
                <a:schemeClr val="dk1"/>
              </a:solidFill>
              <a:latin typeface="Montserrat"/>
              <a:ea typeface="Montserrat"/>
              <a:cs typeface="Montserrat"/>
              <a:sym typeface="Montserrat"/>
            </a:endParaRPr>
          </a:p>
          <a:p>
            <a:pPr marL="0" lvl="0" indent="0" algn="l" rtl="0">
              <a:spcBef>
                <a:spcPts val="0"/>
              </a:spcBef>
              <a:spcAft>
                <a:spcPts val="0"/>
              </a:spcAft>
              <a:buNone/>
            </a:pPr>
            <a:endParaRPr sz="1900" b="1">
              <a:solidFill>
                <a:schemeClr val="dk1"/>
              </a:solidFill>
              <a:latin typeface="Montserrat"/>
              <a:ea typeface="Montserrat"/>
              <a:cs typeface="Montserrat"/>
              <a:sym typeface="Montserrat"/>
            </a:endParaRPr>
          </a:p>
          <a:p>
            <a:pPr marL="0" lvl="0" indent="0" algn="ctr" rtl="0">
              <a:spcBef>
                <a:spcPts val="0"/>
              </a:spcBef>
              <a:spcAft>
                <a:spcPts val="0"/>
              </a:spcAft>
              <a:buNone/>
            </a:pPr>
            <a:r>
              <a:rPr lang="en-US" sz="1700">
                <a:solidFill>
                  <a:schemeClr val="dk1"/>
                </a:solidFill>
                <a:latin typeface="Montserrat"/>
                <a:ea typeface="Montserrat"/>
                <a:cs typeface="Montserrat"/>
                <a:sym typeface="Montserrat"/>
              </a:rPr>
              <a:t>alternative bio-based materials ◦ reusable materials ◦ non-toxic materials ◦ non-critical materials ◦ material efficiency ◦ alternative water use ◦ water efficiency ◦ renewable energy ◦ energy efficiency electrification ◦  recyclable materials</a:t>
            </a:r>
            <a:endParaRPr sz="1700">
              <a:solidFill>
                <a:schemeClr val="dk1"/>
              </a:solidFill>
              <a:latin typeface="Montserrat"/>
              <a:ea typeface="Montserrat"/>
              <a:cs typeface="Montserrat"/>
              <a:sym typeface="Montserrat"/>
            </a:endParaRPr>
          </a:p>
          <a:p>
            <a:pPr marL="0" lvl="0" indent="0" algn="l" rtl="0">
              <a:spcBef>
                <a:spcPts val="0"/>
              </a:spcBef>
              <a:spcAft>
                <a:spcPts val="0"/>
              </a:spcAft>
              <a:buNone/>
            </a:pPr>
            <a:endParaRPr sz="1700">
              <a:solidFill>
                <a:schemeClr val="dk1"/>
              </a:solidFill>
              <a:latin typeface="Montserrat"/>
              <a:ea typeface="Montserrat"/>
              <a:cs typeface="Montserrat"/>
              <a:sym typeface="Montserrat"/>
            </a:endParaRPr>
          </a:p>
          <a:p>
            <a:pPr marL="0" lvl="0" indent="0" algn="l" rtl="0">
              <a:spcBef>
                <a:spcPts val="0"/>
              </a:spcBef>
              <a:spcAft>
                <a:spcPts val="0"/>
              </a:spcAft>
              <a:buNone/>
            </a:pPr>
            <a:r>
              <a:rPr lang="en-US" sz="1900" b="1">
                <a:solidFill>
                  <a:schemeClr val="dk1"/>
                </a:solidFill>
                <a:latin typeface="Montserrat"/>
                <a:ea typeface="Montserrat"/>
                <a:cs typeface="Montserrat"/>
                <a:sym typeface="Montserrat"/>
              </a:rPr>
              <a:t>Example on water efficiency:</a:t>
            </a:r>
            <a:endParaRPr sz="1900" b="1">
              <a:solidFill>
                <a:schemeClr val="dk1"/>
              </a:solidFill>
              <a:latin typeface="Montserrat"/>
              <a:ea typeface="Montserrat"/>
              <a:cs typeface="Montserrat"/>
              <a:sym typeface="Montserrat"/>
            </a:endParaRPr>
          </a:p>
          <a:p>
            <a:pPr marL="0" lvl="0" indent="0" algn="l" rtl="0">
              <a:spcBef>
                <a:spcPts val="0"/>
              </a:spcBef>
              <a:spcAft>
                <a:spcPts val="0"/>
              </a:spcAft>
              <a:buNone/>
            </a:pPr>
            <a:r>
              <a:rPr lang="en-US" sz="1600">
                <a:solidFill>
                  <a:schemeClr val="dk1"/>
                </a:solidFill>
                <a:latin typeface="Montserrat"/>
                <a:ea typeface="Montserrat"/>
                <a:cs typeface="Montserrat"/>
                <a:sym typeface="Montserrat"/>
              </a:rPr>
              <a:t>Berlin (Germany) is becoming a sponge city, simply put, it promotes natural measures that allow the water system of the city to operate more naturally through green infrastructure projects. . </a:t>
            </a:r>
            <a:endParaRPr sz="1600">
              <a:solidFill>
                <a:schemeClr val="dk1"/>
              </a:solidFill>
              <a:latin typeface="Montserrat"/>
              <a:ea typeface="Montserrat"/>
              <a:cs typeface="Montserrat"/>
              <a:sym typeface="Montserrat"/>
            </a:endParaRPr>
          </a:p>
          <a:p>
            <a:pPr marL="0" lvl="0" indent="0" algn="l" rtl="0">
              <a:spcBef>
                <a:spcPts val="0"/>
              </a:spcBef>
              <a:spcAft>
                <a:spcPts val="0"/>
              </a:spcAft>
              <a:buNone/>
            </a:pPr>
            <a:r>
              <a:rPr lang="en-US" sz="1700" u="sng">
                <a:solidFill>
                  <a:schemeClr val="dk1"/>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Find out more!</a:t>
            </a:r>
            <a:endParaRPr sz="1700">
              <a:solidFill>
                <a:schemeClr val="dk1"/>
              </a:solidFill>
              <a:latin typeface="Montserrat"/>
              <a:ea typeface="Montserrat"/>
              <a:cs typeface="Montserrat"/>
              <a:sym typeface="Montserrat"/>
            </a:endParaRPr>
          </a:p>
          <a:p>
            <a:pPr marL="0" lvl="0" indent="0" algn="l" rtl="0">
              <a:spcBef>
                <a:spcPts val="0"/>
              </a:spcBef>
              <a:spcAft>
                <a:spcPts val="0"/>
              </a:spcAft>
              <a:buNone/>
            </a:pPr>
            <a:endParaRPr sz="1700">
              <a:solidFill>
                <a:schemeClr val="dk1"/>
              </a:solidFill>
              <a:latin typeface="Montserrat"/>
              <a:ea typeface="Montserrat"/>
              <a:cs typeface="Montserrat"/>
              <a:sym typeface="Montserrat"/>
            </a:endParaRPr>
          </a:p>
        </p:txBody>
      </p:sp>
      <p:pic>
        <p:nvPicPr>
          <p:cNvPr id="666" name="Google Shape;666;g1d85f1c61b8_0_13"/>
          <p:cNvPicPr preferRelativeResize="0"/>
          <p:nvPr/>
        </p:nvPicPr>
        <p:blipFill rotWithShape="1">
          <a:blip r:embed="rId6">
            <a:alphaModFix/>
          </a:blip>
          <a:srcRect l="23599" t="11870" r="67148" b="68331"/>
          <a:stretch/>
        </p:blipFill>
        <p:spPr>
          <a:xfrm>
            <a:off x="381000" y="399188"/>
            <a:ext cx="492550" cy="498519"/>
          </a:xfrm>
          <a:prstGeom prst="rect">
            <a:avLst/>
          </a:prstGeom>
          <a:noFill/>
          <a:ln>
            <a:noFill/>
          </a:ln>
        </p:spPr>
      </p:pic>
      <p:sp>
        <p:nvSpPr>
          <p:cNvPr id="667" name="Google Shape;667;g1d85f1c61b8_0_13"/>
          <p:cNvSpPr txBox="1"/>
          <p:nvPr/>
        </p:nvSpPr>
        <p:spPr>
          <a:xfrm>
            <a:off x="279400" y="812733"/>
            <a:ext cx="11377200" cy="11853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Clr>
                <a:schemeClr val="dk1"/>
              </a:buClr>
              <a:buSzPts val="1500"/>
              <a:buFont typeface="Arial"/>
              <a:buNone/>
            </a:pPr>
            <a:r>
              <a:rPr lang="en-US" sz="2100">
                <a:solidFill>
                  <a:schemeClr val="lt1"/>
                </a:solidFill>
                <a:latin typeface="Open Sans"/>
                <a:ea typeface="Open Sans"/>
                <a:cs typeface="Open Sans"/>
                <a:sym typeface="Open Sans"/>
              </a:rPr>
              <a:t>Ensure renewable, reusable, non-toxic resources are utilised as materials and energy in an efficient way.</a:t>
            </a:r>
            <a:endParaRPr sz="2100">
              <a:solidFill>
                <a:schemeClr val="lt1"/>
              </a:solidFill>
              <a:latin typeface="Open Sans"/>
              <a:ea typeface="Open Sans"/>
              <a:cs typeface="Open Sans"/>
              <a:sym typeface="Open Sans"/>
            </a:endParaRPr>
          </a:p>
          <a:p>
            <a:pPr marL="0" lvl="0" indent="0" algn="l" rtl="0">
              <a:spcBef>
                <a:spcPts val="0"/>
              </a:spcBef>
              <a:spcAft>
                <a:spcPts val="0"/>
              </a:spcAft>
              <a:buNone/>
            </a:pPr>
            <a:endParaRPr sz="1900">
              <a:solidFill>
                <a:schemeClr val="lt1"/>
              </a:solidFill>
              <a:latin typeface="Open Sans"/>
              <a:ea typeface="Open Sans"/>
              <a:cs typeface="Open Sans"/>
              <a:sym typeface="Open Sans"/>
            </a:endParaRPr>
          </a:p>
        </p:txBody>
      </p:sp>
      <p:pic>
        <p:nvPicPr>
          <p:cNvPr id="668" name="Google Shape;668;g1d85f1c61b8_0_13"/>
          <p:cNvPicPr preferRelativeResize="0"/>
          <p:nvPr/>
        </p:nvPicPr>
        <p:blipFill rotWithShape="1">
          <a:blip r:embed="rId7">
            <a:alphaModFix/>
          </a:blip>
          <a:srcRect/>
          <a:stretch/>
        </p:blipFill>
        <p:spPr>
          <a:xfrm>
            <a:off x="10516951" y="432800"/>
            <a:ext cx="1073100" cy="433500"/>
          </a:xfrm>
          <a:prstGeom prst="rect">
            <a:avLst/>
          </a:prstGeom>
          <a:noFill/>
          <a:ln>
            <a:noFill/>
          </a:ln>
        </p:spPr>
      </p:pic>
      <p:pic>
        <p:nvPicPr>
          <p:cNvPr id="669" name="Google Shape;669;g1d85f1c61b8_0_13"/>
          <p:cNvPicPr preferRelativeResize="0"/>
          <p:nvPr/>
        </p:nvPicPr>
        <p:blipFill>
          <a:blip r:embed="rId8">
            <a:alphaModFix/>
          </a:blip>
          <a:stretch>
            <a:fillRect/>
          </a:stretch>
        </p:blipFill>
        <p:spPr>
          <a:xfrm>
            <a:off x="818233" y="3380533"/>
            <a:ext cx="1734400" cy="433600"/>
          </a:xfrm>
          <a:prstGeom prst="rect">
            <a:avLst/>
          </a:prstGeom>
          <a:noFill/>
          <a:ln>
            <a:noFill/>
          </a:ln>
        </p:spPr>
      </p:pic>
      <p:sp>
        <p:nvSpPr>
          <p:cNvPr id="670" name="Google Shape;670;g1d85f1c61b8_0_13"/>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g1d85f1c61b8_0_26"/>
          <p:cNvPicPr preferRelativeResize="0"/>
          <p:nvPr/>
        </p:nvPicPr>
        <p:blipFill rotWithShape="1">
          <a:blip r:embed="rId3">
            <a:alphaModFix/>
          </a:blip>
          <a:srcRect l="29548" r="11589" b="4816"/>
          <a:stretch/>
        </p:blipFill>
        <p:spPr>
          <a:xfrm>
            <a:off x="0" y="0"/>
            <a:ext cx="6705600" cy="6858000"/>
          </a:xfrm>
          <a:prstGeom prst="rect">
            <a:avLst/>
          </a:prstGeom>
          <a:noFill/>
          <a:ln>
            <a:noFill/>
          </a:ln>
        </p:spPr>
      </p:pic>
      <p:pic>
        <p:nvPicPr>
          <p:cNvPr id="676" name="Google Shape;676;g1d85f1c61b8_0_26"/>
          <p:cNvPicPr preferRelativeResize="0"/>
          <p:nvPr/>
        </p:nvPicPr>
        <p:blipFill rotWithShape="1">
          <a:blip r:embed="rId4">
            <a:alphaModFix/>
          </a:blip>
          <a:srcRect/>
          <a:stretch/>
        </p:blipFill>
        <p:spPr>
          <a:xfrm>
            <a:off x="10456486" y="159687"/>
            <a:ext cx="1488365" cy="601413"/>
          </a:xfrm>
          <a:prstGeom prst="rect">
            <a:avLst/>
          </a:prstGeom>
          <a:noFill/>
          <a:ln>
            <a:noFill/>
          </a:ln>
        </p:spPr>
      </p:pic>
      <p:sp>
        <p:nvSpPr>
          <p:cNvPr id="677" name="Google Shape;677;g1d85f1c61b8_0_26"/>
          <p:cNvSpPr/>
          <p:nvPr/>
        </p:nvSpPr>
        <p:spPr>
          <a:xfrm>
            <a:off x="547169" y="3244201"/>
            <a:ext cx="1843500" cy="1843500"/>
          </a:xfrm>
          <a:prstGeom prst="ellipse">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678" name="Google Shape;678;g1d85f1c61b8_0_26"/>
          <p:cNvSpPr txBox="1"/>
          <p:nvPr/>
        </p:nvSpPr>
        <p:spPr>
          <a:xfrm>
            <a:off x="449700" y="243600"/>
            <a:ext cx="8038500" cy="1105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3200" b="1">
                <a:solidFill>
                  <a:srgbClr val="FFFFFF"/>
                </a:solidFill>
                <a:latin typeface="Montserrat"/>
                <a:ea typeface="Montserrat"/>
                <a:cs typeface="Montserrat"/>
                <a:sym typeface="Montserrat"/>
              </a:rPr>
              <a:t>STRETCH THE LIFETIME</a:t>
            </a:r>
            <a:endParaRPr sz="3200" b="1">
              <a:solidFill>
                <a:srgbClr val="FFFFFF"/>
              </a:solidFill>
              <a:latin typeface="Montserrat"/>
              <a:ea typeface="Montserrat"/>
              <a:cs typeface="Montserrat"/>
              <a:sym typeface="Montserrat"/>
            </a:endParaRPr>
          </a:p>
          <a:p>
            <a:pPr marL="0" lvl="0" indent="0" algn="l" rtl="0">
              <a:spcBef>
                <a:spcPts val="0"/>
              </a:spcBef>
              <a:spcAft>
                <a:spcPts val="0"/>
              </a:spcAft>
              <a:buNone/>
            </a:pPr>
            <a:r>
              <a:rPr lang="en-US" sz="3200">
                <a:solidFill>
                  <a:srgbClr val="FFFFFF"/>
                </a:solidFill>
                <a:latin typeface="Montserrat"/>
                <a:ea typeface="Montserrat"/>
                <a:cs typeface="Montserrat"/>
                <a:sym typeface="Montserrat"/>
              </a:rPr>
              <a:t>REPAIR AND REFURBISHMENT</a:t>
            </a:r>
            <a:endParaRPr sz="3200">
              <a:solidFill>
                <a:srgbClr val="FFFFFF"/>
              </a:solidFill>
              <a:latin typeface="Montserrat"/>
              <a:ea typeface="Montserrat"/>
              <a:cs typeface="Montserrat"/>
              <a:sym typeface="Montserrat"/>
            </a:endParaRPr>
          </a:p>
          <a:p>
            <a:pPr marL="0" lvl="0" indent="0" algn="l" rtl="0">
              <a:spcBef>
                <a:spcPts val="0"/>
              </a:spcBef>
              <a:spcAft>
                <a:spcPts val="0"/>
              </a:spcAft>
              <a:buNone/>
            </a:pPr>
            <a:endParaRPr sz="2400">
              <a:solidFill>
                <a:srgbClr val="FFFFFF"/>
              </a:solidFill>
              <a:latin typeface="Montserrat"/>
              <a:ea typeface="Montserrat"/>
              <a:cs typeface="Montserrat"/>
              <a:sym typeface="Montserrat"/>
            </a:endParaRPr>
          </a:p>
        </p:txBody>
      </p:sp>
      <p:pic>
        <p:nvPicPr>
          <p:cNvPr id="679" name="Google Shape;679;g1d85f1c61b8_0_26"/>
          <p:cNvPicPr preferRelativeResize="0"/>
          <p:nvPr/>
        </p:nvPicPr>
        <p:blipFill rotWithShape="1">
          <a:blip r:embed="rId5">
            <a:alphaModFix/>
          </a:blip>
          <a:srcRect l="7319" t="86450" r="13635"/>
          <a:stretch/>
        </p:blipFill>
        <p:spPr>
          <a:xfrm rot="10800000">
            <a:off x="0" y="-2"/>
            <a:ext cx="12192000" cy="2075284"/>
          </a:xfrm>
          <a:prstGeom prst="rect">
            <a:avLst/>
          </a:prstGeom>
          <a:noFill/>
          <a:ln>
            <a:noFill/>
          </a:ln>
        </p:spPr>
      </p:pic>
      <p:sp>
        <p:nvSpPr>
          <p:cNvPr id="680" name="Google Shape;680;g1d85f1c61b8_0_26"/>
          <p:cNvSpPr/>
          <p:nvPr/>
        </p:nvSpPr>
        <p:spPr>
          <a:xfrm>
            <a:off x="930926" y="424550"/>
            <a:ext cx="6635700" cy="732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b="1">
                <a:solidFill>
                  <a:srgbClr val="FFFFFF"/>
                </a:solidFill>
                <a:latin typeface="Montserrat"/>
                <a:ea typeface="Montserrat"/>
                <a:cs typeface="Montserrat"/>
                <a:sym typeface="Montserrat"/>
              </a:rPr>
              <a:t>STRETCH THE LIFETIME</a:t>
            </a:r>
            <a:endParaRPr sz="1900" b="1">
              <a:solidFill>
                <a:srgbClr val="FFFFFF"/>
              </a:solidFill>
              <a:latin typeface="Montserrat"/>
              <a:ea typeface="Montserrat"/>
              <a:cs typeface="Montserrat"/>
              <a:sym typeface="Montserrat"/>
            </a:endParaRPr>
          </a:p>
        </p:txBody>
      </p:sp>
      <p:sp>
        <p:nvSpPr>
          <p:cNvPr id="681" name="Google Shape;681;g1d85f1c61b8_0_26"/>
          <p:cNvSpPr/>
          <p:nvPr/>
        </p:nvSpPr>
        <p:spPr>
          <a:xfrm>
            <a:off x="381000" y="927123"/>
            <a:ext cx="11468100" cy="8856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500">
              <a:solidFill>
                <a:srgbClr val="7F7F7F"/>
              </a:solidFill>
            </a:endParaRPr>
          </a:p>
        </p:txBody>
      </p:sp>
      <p:pic>
        <p:nvPicPr>
          <p:cNvPr id="682" name="Google Shape;682;g1d85f1c61b8_0_26"/>
          <p:cNvPicPr preferRelativeResize="0"/>
          <p:nvPr/>
        </p:nvPicPr>
        <p:blipFill rotWithShape="1">
          <a:blip r:embed="rId6">
            <a:alphaModFix/>
          </a:blip>
          <a:srcRect l="7563" t="41705" r="83324" b="38996"/>
          <a:stretch/>
        </p:blipFill>
        <p:spPr>
          <a:xfrm>
            <a:off x="381005" y="335075"/>
            <a:ext cx="473493" cy="474347"/>
          </a:xfrm>
          <a:prstGeom prst="rect">
            <a:avLst/>
          </a:prstGeom>
          <a:noFill/>
          <a:ln>
            <a:noFill/>
          </a:ln>
        </p:spPr>
      </p:pic>
      <p:sp>
        <p:nvSpPr>
          <p:cNvPr id="683" name="Google Shape;683;g1d85f1c61b8_0_26"/>
          <p:cNvSpPr/>
          <p:nvPr/>
        </p:nvSpPr>
        <p:spPr>
          <a:xfrm>
            <a:off x="6779700" y="2250200"/>
            <a:ext cx="4916100" cy="885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900" b="1">
                <a:solidFill>
                  <a:schemeClr val="dk1"/>
                </a:solidFill>
                <a:latin typeface="Montserrat"/>
                <a:ea typeface="Montserrat"/>
                <a:cs typeface="Montserrat"/>
                <a:sym typeface="Montserrat"/>
              </a:rPr>
              <a:t>Keywords: </a:t>
            </a:r>
            <a:endParaRPr sz="1900" b="1">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Font typeface="Arial"/>
              <a:buNone/>
            </a:pPr>
            <a:r>
              <a:rPr lang="en-US" sz="1700">
                <a:solidFill>
                  <a:schemeClr val="dk1"/>
                </a:solidFill>
                <a:latin typeface="Montserrat"/>
                <a:ea typeface="Montserrat"/>
                <a:cs typeface="Montserrat"/>
                <a:sym typeface="Montserrat"/>
              </a:rPr>
              <a:t>upgradeability ◦ maintenance &amp; (self) repair ◦ take-back systems ◦ secondary materials ◦ adaptive reuse ◦ refurbishment ◦ remanufacturing ◦ part or component recovery ◦ preservation &amp; conservation </a:t>
            </a:r>
            <a:endParaRPr sz="1700">
              <a:solidFill>
                <a:schemeClr val="dk1"/>
              </a:solidFill>
              <a:latin typeface="Montserrat"/>
              <a:ea typeface="Montserrat"/>
              <a:cs typeface="Montserrat"/>
              <a:sym typeface="Montserrat"/>
            </a:endParaRPr>
          </a:p>
          <a:p>
            <a:pPr marL="0" lvl="0" indent="0" algn="l" rtl="0">
              <a:spcBef>
                <a:spcPts val="0"/>
              </a:spcBef>
              <a:spcAft>
                <a:spcPts val="0"/>
              </a:spcAft>
              <a:buNone/>
            </a:pPr>
            <a:endParaRPr sz="1700">
              <a:solidFill>
                <a:schemeClr val="dk1"/>
              </a:solidFill>
              <a:latin typeface="Montserrat"/>
              <a:ea typeface="Montserrat"/>
              <a:cs typeface="Montserrat"/>
              <a:sym typeface="Montserrat"/>
            </a:endParaRPr>
          </a:p>
          <a:p>
            <a:pPr marL="0" lvl="0" indent="0" algn="l" rtl="0">
              <a:spcBef>
                <a:spcPts val="0"/>
              </a:spcBef>
              <a:spcAft>
                <a:spcPts val="0"/>
              </a:spcAft>
              <a:buNone/>
            </a:pPr>
            <a:r>
              <a:rPr lang="en-US" sz="1900" b="1">
                <a:solidFill>
                  <a:schemeClr val="dk1"/>
                </a:solidFill>
                <a:latin typeface="Montserrat"/>
                <a:ea typeface="Montserrat"/>
                <a:cs typeface="Montserrat"/>
                <a:sym typeface="Montserrat"/>
              </a:rPr>
              <a:t>Example on adaptive reuse:</a:t>
            </a:r>
            <a:endParaRPr sz="1900" b="1">
              <a:solidFill>
                <a:schemeClr val="dk1"/>
              </a:solidFill>
              <a:latin typeface="Montserrat"/>
              <a:ea typeface="Montserrat"/>
              <a:cs typeface="Montserrat"/>
              <a:sym typeface="Montserrat"/>
            </a:endParaRPr>
          </a:p>
          <a:p>
            <a:pPr marL="0" lvl="0" indent="0" algn="l" rtl="0">
              <a:spcBef>
                <a:spcPts val="0"/>
              </a:spcBef>
              <a:spcAft>
                <a:spcPts val="0"/>
              </a:spcAft>
              <a:buNone/>
            </a:pPr>
            <a:r>
              <a:rPr lang="en-US" sz="1700">
                <a:solidFill>
                  <a:schemeClr val="dk1"/>
                </a:solidFill>
                <a:latin typeface="Montserrat"/>
                <a:ea typeface="Montserrat"/>
                <a:cs typeface="Montserrat"/>
                <a:sym typeface="Montserrat"/>
              </a:rPr>
              <a:t>Four immense disused gasometers in Vienna were successfully revamped into apartment blocks and commercial space as the structures were too beautiful to be demolished. </a:t>
            </a:r>
            <a:endParaRPr sz="1700">
              <a:solidFill>
                <a:schemeClr val="dk1"/>
              </a:solidFill>
              <a:latin typeface="Montserrat"/>
              <a:ea typeface="Montserrat"/>
              <a:cs typeface="Montserrat"/>
              <a:sym typeface="Montserrat"/>
            </a:endParaRPr>
          </a:p>
          <a:p>
            <a:pPr marL="0" lvl="0" indent="0" algn="l" rtl="0">
              <a:spcBef>
                <a:spcPts val="0"/>
              </a:spcBef>
              <a:spcAft>
                <a:spcPts val="0"/>
              </a:spcAft>
              <a:buNone/>
            </a:pPr>
            <a:endParaRPr sz="1700">
              <a:solidFill>
                <a:schemeClr val="dk1"/>
              </a:solidFill>
              <a:latin typeface="Montserrat"/>
              <a:ea typeface="Montserrat"/>
              <a:cs typeface="Montserrat"/>
              <a:sym typeface="Montserrat"/>
            </a:endParaRPr>
          </a:p>
          <a:p>
            <a:pPr marL="0" lvl="0" indent="0" algn="l" rtl="0">
              <a:spcBef>
                <a:spcPts val="0"/>
              </a:spcBef>
              <a:spcAft>
                <a:spcPts val="0"/>
              </a:spcAft>
              <a:buNone/>
            </a:pPr>
            <a:r>
              <a:rPr lang="en-US" sz="1700" u="sng">
                <a:solidFill>
                  <a:schemeClr val="dk1"/>
                </a:solidFill>
                <a:latin typeface="Montserrat"/>
                <a:ea typeface="Montserrat"/>
                <a:cs typeface="Montserrat"/>
                <a:sym typeface="Montserrat"/>
                <a:hlinkClick r:id="rId7">
                  <a:extLst>
                    <a:ext uri="{A12FA001-AC4F-418D-AE19-62706E023703}">
                      <ahyp:hlinkClr xmlns:ahyp="http://schemas.microsoft.com/office/drawing/2018/hyperlinkcolor" val="tx"/>
                    </a:ext>
                  </a:extLst>
                </a:hlinkClick>
              </a:rPr>
              <a:t>Find out more!</a:t>
            </a:r>
            <a:endParaRPr sz="1700">
              <a:solidFill>
                <a:schemeClr val="dk1"/>
              </a:solidFill>
              <a:latin typeface="Montserrat"/>
              <a:ea typeface="Montserrat"/>
              <a:cs typeface="Montserrat"/>
              <a:sym typeface="Montserrat"/>
            </a:endParaRPr>
          </a:p>
          <a:p>
            <a:pPr marL="0" lvl="0" indent="0" algn="l" rtl="0">
              <a:spcBef>
                <a:spcPts val="0"/>
              </a:spcBef>
              <a:spcAft>
                <a:spcPts val="0"/>
              </a:spcAft>
              <a:buNone/>
            </a:pPr>
            <a:endParaRPr sz="1700">
              <a:solidFill>
                <a:schemeClr val="dk1"/>
              </a:solidFill>
              <a:latin typeface="Montserrat"/>
              <a:ea typeface="Montserrat"/>
              <a:cs typeface="Montserrat"/>
              <a:sym typeface="Montserrat"/>
            </a:endParaRPr>
          </a:p>
        </p:txBody>
      </p:sp>
      <p:sp>
        <p:nvSpPr>
          <p:cNvPr id="684" name="Google Shape;684;g1d85f1c61b8_0_26"/>
          <p:cNvSpPr txBox="1"/>
          <p:nvPr/>
        </p:nvSpPr>
        <p:spPr>
          <a:xfrm>
            <a:off x="309800" y="829900"/>
            <a:ext cx="11191500" cy="1215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Clr>
                <a:schemeClr val="dk1"/>
              </a:buClr>
              <a:buSzPts val="1500"/>
              <a:buFont typeface="Arial"/>
              <a:buNone/>
            </a:pPr>
            <a:r>
              <a:rPr lang="en-US" sz="2100">
                <a:solidFill>
                  <a:schemeClr val="lt1"/>
                </a:solidFill>
                <a:latin typeface="Open Sans"/>
                <a:ea typeface="Open Sans"/>
                <a:cs typeface="Open Sans"/>
                <a:sym typeface="Open Sans"/>
              </a:rPr>
              <a:t>Maintain, repair and upgrade resources in use to maximise their lifetime and</a:t>
            </a:r>
            <a:endParaRPr sz="2100">
              <a:solidFill>
                <a:schemeClr val="lt1"/>
              </a:solidFill>
              <a:latin typeface="Open Sans"/>
              <a:ea typeface="Open Sans"/>
              <a:cs typeface="Open Sans"/>
              <a:sym typeface="Open Sans"/>
            </a:endParaRPr>
          </a:p>
          <a:p>
            <a:pPr marL="0" marR="0" lvl="0" indent="0" algn="l" rtl="0">
              <a:lnSpc>
                <a:spcPct val="100000"/>
              </a:lnSpc>
              <a:spcBef>
                <a:spcPts val="0"/>
              </a:spcBef>
              <a:spcAft>
                <a:spcPts val="0"/>
              </a:spcAft>
              <a:buNone/>
            </a:pPr>
            <a:r>
              <a:rPr lang="en-US" sz="2100">
                <a:solidFill>
                  <a:schemeClr val="lt1"/>
                </a:solidFill>
                <a:latin typeface="Open Sans"/>
                <a:ea typeface="Open Sans"/>
                <a:cs typeface="Open Sans"/>
                <a:sym typeface="Open Sans"/>
              </a:rPr>
              <a:t>give them a second life through take-back strategies, where applicable.</a:t>
            </a:r>
            <a:endParaRPr sz="2100">
              <a:solidFill>
                <a:schemeClr val="lt1"/>
              </a:solidFill>
              <a:latin typeface="Open Sans"/>
              <a:ea typeface="Open Sans"/>
              <a:cs typeface="Open Sans"/>
              <a:sym typeface="Open Sans"/>
            </a:endParaRPr>
          </a:p>
          <a:p>
            <a:pPr marL="0" lvl="0" indent="0" algn="l" rtl="0">
              <a:spcBef>
                <a:spcPts val="0"/>
              </a:spcBef>
              <a:spcAft>
                <a:spcPts val="0"/>
              </a:spcAft>
              <a:buNone/>
            </a:pPr>
            <a:endParaRPr sz="2100">
              <a:solidFill>
                <a:schemeClr val="lt1"/>
              </a:solidFill>
              <a:latin typeface="Open Sans"/>
              <a:ea typeface="Open Sans"/>
              <a:cs typeface="Open Sans"/>
              <a:sym typeface="Open Sans"/>
            </a:endParaRPr>
          </a:p>
        </p:txBody>
      </p:sp>
      <p:pic>
        <p:nvPicPr>
          <p:cNvPr id="685" name="Google Shape;685;g1d85f1c61b8_0_26"/>
          <p:cNvPicPr preferRelativeResize="0"/>
          <p:nvPr/>
        </p:nvPicPr>
        <p:blipFill rotWithShape="1">
          <a:blip r:embed="rId8">
            <a:alphaModFix/>
          </a:blip>
          <a:srcRect/>
          <a:stretch/>
        </p:blipFill>
        <p:spPr>
          <a:xfrm>
            <a:off x="10516951" y="432800"/>
            <a:ext cx="1073100" cy="433500"/>
          </a:xfrm>
          <a:prstGeom prst="rect">
            <a:avLst/>
          </a:prstGeom>
          <a:noFill/>
          <a:ln>
            <a:noFill/>
          </a:ln>
        </p:spPr>
      </p:pic>
      <p:pic>
        <p:nvPicPr>
          <p:cNvPr id="686" name="Google Shape;686;g1d85f1c61b8_0_26"/>
          <p:cNvPicPr preferRelativeResize="0"/>
          <p:nvPr/>
        </p:nvPicPr>
        <p:blipFill>
          <a:blip r:embed="rId9">
            <a:alphaModFix/>
          </a:blip>
          <a:stretch>
            <a:fillRect/>
          </a:stretch>
        </p:blipFill>
        <p:spPr>
          <a:xfrm>
            <a:off x="724783" y="3915450"/>
            <a:ext cx="1488367" cy="501084"/>
          </a:xfrm>
          <a:prstGeom prst="rect">
            <a:avLst/>
          </a:prstGeom>
          <a:noFill/>
          <a:ln>
            <a:noFill/>
          </a:ln>
        </p:spPr>
      </p:pic>
      <p:sp>
        <p:nvSpPr>
          <p:cNvPr id="687" name="Google Shape;687;g1d85f1c61b8_0_26"/>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g1d85f1c61b8_0_41"/>
          <p:cNvSpPr/>
          <p:nvPr/>
        </p:nvSpPr>
        <p:spPr>
          <a:xfrm>
            <a:off x="6095998" y="4076581"/>
            <a:ext cx="6096000" cy="2061900"/>
          </a:xfrm>
          <a:prstGeom prst="rect">
            <a:avLst/>
          </a:prstGeom>
          <a:noFill/>
          <a:ln>
            <a:noFill/>
          </a:ln>
        </p:spPr>
        <p:txBody>
          <a:bodyPr spcFirstLastPara="1" wrap="square" lIns="121900" tIns="60925" rIns="121900" bIns="60925" anchor="t" anchorCtr="0">
            <a:noAutofit/>
          </a:bodyPr>
          <a:lstStyle/>
          <a:p>
            <a:pPr marL="0" marR="0" lvl="0" indent="0" algn="r" rtl="0">
              <a:lnSpc>
                <a:spcPct val="100000"/>
              </a:lnSpc>
              <a:spcBef>
                <a:spcPts val="0"/>
              </a:spcBef>
              <a:spcAft>
                <a:spcPts val="0"/>
              </a:spcAft>
              <a:buNone/>
            </a:pPr>
            <a:endParaRPr sz="1900"/>
          </a:p>
        </p:txBody>
      </p:sp>
      <p:pic>
        <p:nvPicPr>
          <p:cNvPr id="693" name="Google Shape;693;g1d85f1c61b8_0_41"/>
          <p:cNvPicPr preferRelativeResize="0"/>
          <p:nvPr/>
        </p:nvPicPr>
        <p:blipFill rotWithShape="1">
          <a:blip r:embed="rId3">
            <a:alphaModFix/>
          </a:blip>
          <a:srcRect/>
          <a:stretch/>
        </p:blipFill>
        <p:spPr>
          <a:xfrm>
            <a:off x="10456486" y="159687"/>
            <a:ext cx="1488365" cy="601413"/>
          </a:xfrm>
          <a:prstGeom prst="rect">
            <a:avLst/>
          </a:prstGeom>
          <a:noFill/>
          <a:ln>
            <a:noFill/>
          </a:ln>
        </p:spPr>
      </p:pic>
      <p:sp>
        <p:nvSpPr>
          <p:cNvPr id="694" name="Google Shape;694;g1d85f1c61b8_0_41"/>
          <p:cNvSpPr txBox="1"/>
          <p:nvPr/>
        </p:nvSpPr>
        <p:spPr>
          <a:xfrm>
            <a:off x="449700" y="243600"/>
            <a:ext cx="8038500" cy="1105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3200" b="1">
                <a:solidFill>
                  <a:srgbClr val="FFFFFF"/>
                </a:solidFill>
                <a:latin typeface="Montserrat"/>
                <a:ea typeface="Montserrat"/>
                <a:cs typeface="Montserrat"/>
                <a:sym typeface="Montserrat"/>
              </a:rPr>
              <a:t>USE WASTE AS A RESOURCE</a:t>
            </a:r>
            <a:endParaRPr sz="3200" b="1">
              <a:solidFill>
                <a:srgbClr val="FFFFFF"/>
              </a:solidFill>
              <a:latin typeface="Montserrat"/>
              <a:ea typeface="Montserrat"/>
              <a:cs typeface="Montserrat"/>
              <a:sym typeface="Montserrat"/>
            </a:endParaRPr>
          </a:p>
          <a:p>
            <a:pPr marL="0" lvl="0" indent="0" algn="l" rtl="0">
              <a:spcBef>
                <a:spcPts val="0"/>
              </a:spcBef>
              <a:spcAft>
                <a:spcPts val="0"/>
              </a:spcAft>
              <a:buNone/>
            </a:pPr>
            <a:r>
              <a:rPr lang="en-US" sz="3200">
                <a:solidFill>
                  <a:srgbClr val="FFFFFF"/>
                </a:solidFill>
                <a:latin typeface="Montserrat"/>
                <a:ea typeface="Montserrat"/>
                <a:cs typeface="Montserrat"/>
                <a:sym typeface="Montserrat"/>
              </a:rPr>
              <a:t>RECYCLED MATERIAL</a:t>
            </a:r>
            <a:endParaRPr sz="3200">
              <a:solidFill>
                <a:srgbClr val="FFFFFF"/>
              </a:solidFill>
              <a:latin typeface="Montserrat"/>
              <a:ea typeface="Montserrat"/>
              <a:cs typeface="Montserrat"/>
              <a:sym typeface="Montserrat"/>
            </a:endParaRPr>
          </a:p>
          <a:p>
            <a:pPr marL="0" lvl="0" indent="0" algn="l" rtl="0">
              <a:spcBef>
                <a:spcPts val="0"/>
              </a:spcBef>
              <a:spcAft>
                <a:spcPts val="0"/>
              </a:spcAft>
              <a:buNone/>
            </a:pPr>
            <a:endParaRPr sz="2400">
              <a:solidFill>
                <a:srgbClr val="FFFFFF"/>
              </a:solidFill>
              <a:latin typeface="Montserrat"/>
              <a:ea typeface="Montserrat"/>
              <a:cs typeface="Montserrat"/>
              <a:sym typeface="Montserrat"/>
            </a:endParaRPr>
          </a:p>
        </p:txBody>
      </p:sp>
      <p:pic>
        <p:nvPicPr>
          <p:cNvPr id="695" name="Google Shape;695;g1d85f1c61b8_0_41"/>
          <p:cNvPicPr preferRelativeResize="0"/>
          <p:nvPr/>
        </p:nvPicPr>
        <p:blipFill rotWithShape="1">
          <a:blip r:embed="rId4">
            <a:alphaModFix/>
          </a:blip>
          <a:srcRect l="7319" t="86450" r="13635"/>
          <a:stretch/>
        </p:blipFill>
        <p:spPr>
          <a:xfrm rot="10800000">
            <a:off x="0" y="-2"/>
            <a:ext cx="12192000" cy="2075284"/>
          </a:xfrm>
          <a:prstGeom prst="rect">
            <a:avLst/>
          </a:prstGeom>
          <a:noFill/>
          <a:ln>
            <a:noFill/>
          </a:ln>
        </p:spPr>
      </p:pic>
      <p:sp>
        <p:nvSpPr>
          <p:cNvPr id="696" name="Google Shape;696;g1d85f1c61b8_0_41"/>
          <p:cNvSpPr/>
          <p:nvPr/>
        </p:nvSpPr>
        <p:spPr>
          <a:xfrm>
            <a:off x="930926" y="424550"/>
            <a:ext cx="6635700" cy="732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b="1">
                <a:solidFill>
                  <a:srgbClr val="FFFFFF"/>
                </a:solidFill>
                <a:latin typeface="Montserrat"/>
                <a:ea typeface="Montserrat"/>
                <a:cs typeface="Montserrat"/>
                <a:sym typeface="Montserrat"/>
              </a:rPr>
              <a:t>USE WASTE AS A RESOURCE</a:t>
            </a:r>
            <a:endParaRPr sz="1900" b="1">
              <a:solidFill>
                <a:srgbClr val="FFFFFF"/>
              </a:solidFill>
              <a:latin typeface="Montserrat"/>
              <a:ea typeface="Montserrat"/>
              <a:cs typeface="Montserrat"/>
              <a:sym typeface="Montserrat"/>
            </a:endParaRPr>
          </a:p>
        </p:txBody>
      </p:sp>
      <p:sp>
        <p:nvSpPr>
          <p:cNvPr id="697" name="Google Shape;697;g1d85f1c61b8_0_41"/>
          <p:cNvSpPr/>
          <p:nvPr/>
        </p:nvSpPr>
        <p:spPr>
          <a:xfrm>
            <a:off x="6858000" y="2182767"/>
            <a:ext cx="4950300" cy="4198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900" b="1">
                <a:solidFill>
                  <a:schemeClr val="dk1"/>
                </a:solidFill>
                <a:latin typeface="Montserrat"/>
                <a:ea typeface="Montserrat"/>
                <a:cs typeface="Montserrat"/>
                <a:sym typeface="Montserrat"/>
              </a:rPr>
              <a:t>Keywords:</a:t>
            </a:r>
            <a:endParaRPr sz="1900" b="1">
              <a:solidFill>
                <a:schemeClr val="dk1"/>
              </a:solidFill>
              <a:latin typeface="Montserrat"/>
              <a:ea typeface="Montserrat"/>
              <a:cs typeface="Montserrat"/>
              <a:sym typeface="Montserrat"/>
            </a:endParaRPr>
          </a:p>
          <a:p>
            <a:pPr marL="0" lvl="0" indent="0" algn="ctr" rtl="0">
              <a:spcBef>
                <a:spcPts val="0"/>
              </a:spcBef>
              <a:spcAft>
                <a:spcPts val="0"/>
              </a:spcAft>
              <a:buNone/>
            </a:pPr>
            <a:r>
              <a:rPr lang="en-US" sz="1700">
                <a:solidFill>
                  <a:schemeClr val="dk1"/>
                </a:solidFill>
                <a:latin typeface="Montserrat"/>
                <a:ea typeface="Montserrat"/>
                <a:cs typeface="Montserrat"/>
                <a:sym typeface="Montserrat"/>
              </a:rPr>
              <a:t>reuse ◦ repurposing into new products ◦ using already recycled materials ◦ recovery and reuse of waste energy ◦ mechanical recycling ◦ chemical recycling ◦ open loop ◦ closed loop</a:t>
            </a:r>
            <a:endParaRPr sz="1700">
              <a:solidFill>
                <a:schemeClr val="dk1"/>
              </a:solidFill>
              <a:latin typeface="Montserrat"/>
              <a:ea typeface="Montserrat"/>
              <a:cs typeface="Montserrat"/>
              <a:sym typeface="Montserrat"/>
            </a:endParaRPr>
          </a:p>
          <a:p>
            <a:pPr marL="0" lvl="0" indent="0" algn="ctr" rtl="0">
              <a:spcBef>
                <a:spcPts val="0"/>
              </a:spcBef>
              <a:spcAft>
                <a:spcPts val="0"/>
              </a:spcAft>
              <a:buNone/>
            </a:pPr>
            <a:endParaRPr sz="1700">
              <a:solidFill>
                <a:schemeClr val="dk1"/>
              </a:solidFill>
              <a:latin typeface="Montserrat"/>
              <a:ea typeface="Montserrat"/>
              <a:cs typeface="Montserrat"/>
              <a:sym typeface="Montserrat"/>
            </a:endParaRPr>
          </a:p>
          <a:p>
            <a:pPr marL="0" lvl="0" indent="0" algn="l" rtl="0">
              <a:spcBef>
                <a:spcPts val="0"/>
              </a:spcBef>
              <a:spcAft>
                <a:spcPts val="0"/>
              </a:spcAft>
              <a:buNone/>
            </a:pPr>
            <a:r>
              <a:rPr lang="en-US" sz="1900" b="1">
                <a:solidFill>
                  <a:schemeClr val="dk1"/>
                </a:solidFill>
                <a:latin typeface="Montserrat"/>
                <a:ea typeface="Montserrat"/>
                <a:cs typeface="Montserrat"/>
                <a:sym typeface="Montserrat"/>
              </a:rPr>
              <a:t>Example on reuse:</a:t>
            </a:r>
            <a:endParaRPr sz="1900" b="1">
              <a:solidFill>
                <a:schemeClr val="dk1"/>
              </a:solidFill>
              <a:latin typeface="Montserrat"/>
              <a:ea typeface="Montserrat"/>
              <a:cs typeface="Montserrat"/>
              <a:sym typeface="Montserrat"/>
            </a:endParaRPr>
          </a:p>
          <a:p>
            <a:pPr marL="0" lvl="0" indent="0" algn="l" rtl="0">
              <a:spcBef>
                <a:spcPts val="0"/>
              </a:spcBef>
              <a:spcAft>
                <a:spcPts val="0"/>
              </a:spcAft>
              <a:buSzPts val="1500"/>
              <a:buNone/>
            </a:pPr>
            <a:r>
              <a:rPr lang="en-US" sz="1700">
                <a:solidFill>
                  <a:schemeClr val="dk1"/>
                </a:solidFill>
                <a:latin typeface="Montserrat"/>
                <a:ea typeface="Montserrat"/>
                <a:cs typeface="Montserrat"/>
                <a:sym typeface="Montserrat"/>
              </a:rPr>
              <a:t>The Resource Rows is using upcycled bricks and waste wood, a recycled concrete beam used as a bridge and old windows and waste wood as rooftop community gardens huts with an atmosphere of allotment gardens.</a:t>
            </a:r>
            <a:endParaRPr sz="1900">
              <a:solidFill>
                <a:schemeClr val="dk1"/>
              </a:solidFill>
              <a:latin typeface="Montserrat"/>
              <a:ea typeface="Montserrat"/>
              <a:cs typeface="Montserrat"/>
              <a:sym typeface="Montserrat"/>
            </a:endParaRPr>
          </a:p>
          <a:p>
            <a:pPr marL="0" lvl="0" indent="0" algn="l" rtl="0">
              <a:spcBef>
                <a:spcPts val="0"/>
              </a:spcBef>
              <a:spcAft>
                <a:spcPts val="0"/>
              </a:spcAft>
              <a:buNone/>
            </a:pPr>
            <a:r>
              <a:rPr lang="en-US" sz="1700" u="sng">
                <a:solidFill>
                  <a:schemeClr val="dk1"/>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Find out more!</a:t>
            </a:r>
            <a:endParaRPr sz="1700">
              <a:solidFill>
                <a:schemeClr val="dk1"/>
              </a:solidFill>
              <a:latin typeface="Montserrat"/>
              <a:ea typeface="Montserrat"/>
              <a:cs typeface="Montserrat"/>
              <a:sym typeface="Montserrat"/>
            </a:endParaRPr>
          </a:p>
          <a:p>
            <a:pPr marL="0" lvl="0" indent="0" algn="ctr" rtl="0">
              <a:spcBef>
                <a:spcPts val="0"/>
              </a:spcBef>
              <a:spcAft>
                <a:spcPts val="0"/>
              </a:spcAft>
              <a:buNone/>
            </a:pPr>
            <a:endParaRPr sz="1700">
              <a:solidFill>
                <a:schemeClr val="dk1"/>
              </a:solidFill>
              <a:latin typeface="Montserrat"/>
              <a:ea typeface="Montserrat"/>
              <a:cs typeface="Montserrat"/>
              <a:sym typeface="Montserrat"/>
            </a:endParaRPr>
          </a:p>
        </p:txBody>
      </p:sp>
      <p:pic>
        <p:nvPicPr>
          <p:cNvPr id="698" name="Google Shape;698;g1d85f1c61b8_0_41"/>
          <p:cNvPicPr preferRelativeResize="0"/>
          <p:nvPr/>
        </p:nvPicPr>
        <p:blipFill rotWithShape="1">
          <a:blip r:embed="rId6">
            <a:alphaModFix/>
          </a:blip>
          <a:srcRect l="23150" t="69973" r="67195" b="8792"/>
          <a:stretch/>
        </p:blipFill>
        <p:spPr>
          <a:xfrm>
            <a:off x="295498" y="271553"/>
            <a:ext cx="578044" cy="601401"/>
          </a:xfrm>
          <a:prstGeom prst="rect">
            <a:avLst/>
          </a:prstGeom>
          <a:noFill/>
          <a:ln>
            <a:noFill/>
          </a:ln>
        </p:spPr>
      </p:pic>
      <p:sp>
        <p:nvSpPr>
          <p:cNvPr id="699" name="Google Shape;699;g1d85f1c61b8_0_41"/>
          <p:cNvSpPr txBox="1"/>
          <p:nvPr/>
        </p:nvSpPr>
        <p:spPr>
          <a:xfrm>
            <a:off x="259133" y="856333"/>
            <a:ext cx="11346300" cy="1215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Clr>
                <a:schemeClr val="dk1"/>
              </a:buClr>
              <a:buSzPts val="1500"/>
              <a:buFont typeface="Arial"/>
              <a:buNone/>
            </a:pPr>
            <a:r>
              <a:rPr lang="en-US" sz="2100">
                <a:solidFill>
                  <a:schemeClr val="lt1"/>
                </a:solidFill>
                <a:latin typeface="Montserrat"/>
                <a:ea typeface="Montserrat"/>
                <a:cs typeface="Montserrat"/>
                <a:sym typeface="Montserrat"/>
              </a:rPr>
              <a:t>Utilise waste streams as a source of secondary resources and recover waste for</a:t>
            </a:r>
            <a:endParaRPr sz="2100">
              <a:solidFill>
                <a:schemeClr val="lt1"/>
              </a:solidFill>
              <a:latin typeface="Montserrat"/>
              <a:ea typeface="Montserrat"/>
              <a:cs typeface="Montserrat"/>
              <a:sym typeface="Montserrat"/>
            </a:endParaRPr>
          </a:p>
          <a:p>
            <a:pPr marL="0" lvl="0" indent="0" algn="l" rtl="0">
              <a:spcBef>
                <a:spcPts val="0"/>
              </a:spcBef>
              <a:spcAft>
                <a:spcPts val="0"/>
              </a:spcAft>
              <a:buClr>
                <a:schemeClr val="dk1"/>
              </a:buClr>
              <a:buSzPts val="1500"/>
              <a:buFont typeface="Arial"/>
              <a:buNone/>
            </a:pPr>
            <a:r>
              <a:rPr lang="en-US" sz="2100">
                <a:solidFill>
                  <a:schemeClr val="lt1"/>
                </a:solidFill>
                <a:latin typeface="Montserrat"/>
                <a:ea typeface="Montserrat"/>
                <a:cs typeface="Montserrat"/>
                <a:sym typeface="Montserrat"/>
              </a:rPr>
              <a:t>reuse and recycling.</a:t>
            </a:r>
            <a:endParaRPr sz="2100">
              <a:solidFill>
                <a:schemeClr val="lt1"/>
              </a:solidFill>
              <a:latin typeface="Montserrat"/>
              <a:ea typeface="Montserrat"/>
              <a:cs typeface="Montserrat"/>
              <a:sym typeface="Montserrat"/>
            </a:endParaRPr>
          </a:p>
          <a:p>
            <a:pPr marL="0" lvl="0" indent="0" algn="l" rtl="0">
              <a:spcBef>
                <a:spcPts val="0"/>
              </a:spcBef>
              <a:spcAft>
                <a:spcPts val="0"/>
              </a:spcAft>
              <a:buNone/>
            </a:pPr>
            <a:endParaRPr sz="2100">
              <a:solidFill>
                <a:schemeClr val="lt1"/>
              </a:solidFill>
              <a:latin typeface="Montserrat"/>
              <a:ea typeface="Montserrat"/>
              <a:cs typeface="Montserrat"/>
              <a:sym typeface="Montserrat"/>
            </a:endParaRPr>
          </a:p>
        </p:txBody>
      </p:sp>
      <p:pic>
        <p:nvPicPr>
          <p:cNvPr id="700" name="Google Shape;700;g1d85f1c61b8_0_41"/>
          <p:cNvPicPr preferRelativeResize="0"/>
          <p:nvPr/>
        </p:nvPicPr>
        <p:blipFill rotWithShape="1">
          <a:blip r:embed="rId7">
            <a:alphaModFix/>
          </a:blip>
          <a:srcRect l="2912" t="3333" b="5600"/>
          <a:stretch/>
        </p:blipFill>
        <p:spPr>
          <a:xfrm>
            <a:off x="0" y="2087525"/>
            <a:ext cx="6781101" cy="4770475"/>
          </a:xfrm>
          <a:prstGeom prst="rect">
            <a:avLst/>
          </a:prstGeom>
          <a:noFill/>
          <a:ln>
            <a:noFill/>
          </a:ln>
        </p:spPr>
      </p:pic>
      <p:sp>
        <p:nvSpPr>
          <p:cNvPr id="701" name="Google Shape;701;g1d85f1c61b8_0_41"/>
          <p:cNvSpPr/>
          <p:nvPr/>
        </p:nvSpPr>
        <p:spPr>
          <a:xfrm>
            <a:off x="547169" y="2252851"/>
            <a:ext cx="1843500" cy="1843500"/>
          </a:xfrm>
          <a:prstGeom prst="ellipse">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pic>
        <p:nvPicPr>
          <p:cNvPr id="702" name="Google Shape;702;g1d85f1c61b8_0_41"/>
          <p:cNvPicPr preferRelativeResize="0"/>
          <p:nvPr/>
        </p:nvPicPr>
        <p:blipFill rotWithShape="1">
          <a:blip r:embed="rId8">
            <a:alphaModFix/>
          </a:blip>
          <a:srcRect/>
          <a:stretch/>
        </p:blipFill>
        <p:spPr>
          <a:xfrm>
            <a:off x="10516951" y="432800"/>
            <a:ext cx="1073100" cy="433500"/>
          </a:xfrm>
          <a:prstGeom prst="rect">
            <a:avLst/>
          </a:prstGeom>
          <a:noFill/>
          <a:ln>
            <a:noFill/>
          </a:ln>
        </p:spPr>
      </p:pic>
      <p:sp>
        <p:nvSpPr>
          <p:cNvPr id="703" name="Google Shape;703;g1d85f1c61b8_0_41"/>
          <p:cNvSpPr txBox="1"/>
          <p:nvPr/>
        </p:nvSpPr>
        <p:spPr>
          <a:xfrm>
            <a:off x="623967" y="2830500"/>
            <a:ext cx="1689900" cy="8310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900"/>
              <a:t>Ørestad, Copenhagen</a:t>
            </a:r>
            <a:endParaRPr sz="1900"/>
          </a:p>
        </p:txBody>
      </p:sp>
      <p:sp>
        <p:nvSpPr>
          <p:cNvPr id="704" name="Google Shape;704;g1d85f1c61b8_0_41"/>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8"/>
        <p:cNvGrpSpPr/>
        <p:nvPr/>
      </p:nvGrpSpPr>
      <p:grpSpPr>
        <a:xfrm>
          <a:off x="0" y="0"/>
          <a:ext cx="0" cy="0"/>
          <a:chOff x="0" y="0"/>
          <a:chExt cx="0" cy="0"/>
        </a:xfrm>
      </p:grpSpPr>
      <p:pic>
        <p:nvPicPr>
          <p:cNvPr id="709" name="Google Shape;709;g1d85f1c61b8_0_56"/>
          <p:cNvPicPr preferRelativeResize="0"/>
          <p:nvPr/>
        </p:nvPicPr>
        <p:blipFill>
          <a:blip r:embed="rId3">
            <a:alphaModFix/>
          </a:blip>
          <a:stretch>
            <a:fillRect/>
          </a:stretch>
        </p:blipFill>
        <p:spPr>
          <a:xfrm>
            <a:off x="900100" y="1607833"/>
            <a:ext cx="4645500" cy="4659933"/>
          </a:xfrm>
          <a:prstGeom prst="rect">
            <a:avLst/>
          </a:prstGeom>
          <a:noFill/>
          <a:ln>
            <a:noFill/>
          </a:ln>
        </p:spPr>
      </p:pic>
      <p:sp>
        <p:nvSpPr>
          <p:cNvPr id="710" name="Google Shape;710;g1d85f1c61b8_0_56"/>
          <p:cNvSpPr txBox="1"/>
          <p:nvPr/>
        </p:nvSpPr>
        <p:spPr>
          <a:xfrm>
            <a:off x="8248132" y="603202"/>
            <a:ext cx="2360700" cy="6765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1300" b="1">
                <a:solidFill>
                  <a:srgbClr val="263238"/>
                </a:solidFill>
                <a:latin typeface="Montserrat"/>
                <a:ea typeface="Montserrat"/>
                <a:cs typeface="Montserrat"/>
                <a:sym typeface="Montserrat"/>
              </a:rPr>
              <a:t>Design for the</a:t>
            </a:r>
            <a:endParaRPr sz="1300" b="1">
              <a:solidFill>
                <a:srgbClr val="263238"/>
              </a:solidFill>
              <a:latin typeface="Montserrat"/>
              <a:ea typeface="Montserrat"/>
              <a:cs typeface="Montserrat"/>
              <a:sym typeface="Montserrat"/>
            </a:endParaRPr>
          </a:p>
          <a:p>
            <a:pPr marL="0" lvl="0" indent="0" algn="l" rtl="0">
              <a:lnSpc>
                <a:spcPct val="115000"/>
              </a:lnSpc>
              <a:spcBef>
                <a:spcPts val="0"/>
              </a:spcBef>
              <a:spcAft>
                <a:spcPts val="0"/>
              </a:spcAft>
              <a:buNone/>
            </a:pPr>
            <a:r>
              <a:rPr lang="en-US" sz="1300" b="1">
                <a:solidFill>
                  <a:srgbClr val="263238"/>
                </a:solidFill>
                <a:latin typeface="Montserrat"/>
                <a:ea typeface="Montserrat"/>
                <a:cs typeface="Montserrat"/>
                <a:sym typeface="Montserrat"/>
              </a:rPr>
              <a:t>Future</a:t>
            </a:r>
            <a:endParaRPr sz="1300" b="1">
              <a:solidFill>
                <a:srgbClr val="263238"/>
              </a:solidFill>
              <a:latin typeface="Montserrat"/>
              <a:ea typeface="Montserrat"/>
              <a:cs typeface="Montserrat"/>
              <a:sym typeface="Montserrat"/>
            </a:endParaRPr>
          </a:p>
        </p:txBody>
      </p:sp>
      <p:sp>
        <p:nvSpPr>
          <p:cNvPr id="711" name="Google Shape;711;g1d85f1c61b8_0_56"/>
          <p:cNvSpPr txBox="1"/>
          <p:nvPr/>
        </p:nvSpPr>
        <p:spPr>
          <a:xfrm>
            <a:off x="8248132" y="1822027"/>
            <a:ext cx="2025300" cy="6765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1300" b="1">
                <a:solidFill>
                  <a:srgbClr val="263238"/>
                </a:solidFill>
                <a:latin typeface="Montserrat"/>
                <a:ea typeface="Montserrat"/>
                <a:cs typeface="Montserrat"/>
                <a:sym typeface="Montserrat"/>
              </a:rPr>
              <a:t>Rethink the</a:t>
            </a:r>
            <a:endParaRPr sz="1300" b="1">
              <a:solidFill>
                <a:srgbClr val="263238"/>
              </a:solidFill>
              <a:latin typeface="Montserrat"/>
              <a:ea typeface="Montserrat"/>
              <a:cs typeface="Montserrat"/>
              <a:sym typeface="Montserrat"/>
            </a:endParaRPr>
          </a:p>
          <a:p>
            <a:pPr marL="0" lvl="0" indent="0" algn="l" rtl="0">
              <a:lnSpc>
                <a:spcPct val="115000"/>
              </a:lnSpc>
              <a:spcBef>
                <a:spcPts val="0"/>
              </a:spcBef>
              <a:spcAft>
                <a:spcPts val="0"/>
              </a:spcAft>
              <a:buNone/>
            </a:pPr>
            <a:r>
              <a:rPr lang="en-US" sz="1300" b="1">
                <a:solidFill>
                  <a:srgbClr val="263238"/>
                </a:solidFill>
                <a:latin typeface="Montserrat"/>
                <a:ea typeface="Montserrat"/>
                <a:cs typeface="Montserrat"/>
                <a:sym typeface="Montserrat"/>
              </a:rPr>
              <a:t>Business Model</a:t>
            </a:r>
            <a:endParaRPr sz="1300" b="1">
              <a:solidFill>
                <a:srgbClr val="263238"/>
              </a:solidFill>
              <a:latin typeface="Montserrat"/>
              <a:ea typeface="Montserrat"/>
              <a:cs typeface="Montserrat"/>
              <a:sym typeface="Montserrat"/>
            </a:endParaRPr>
          </a:p>
        </p:txBody>
      </p:sp>
      <p:sp>
        <p:nvSpPr>
          <p:cNvPr id="712" name="Google Shape;712;g1d85f1c61b8_0_56"/>
          <p:cNvSpPr txBox="1"/>
          <p:nvPr/>
        </p:nvSpPr>
        <p:spPr>
          <a:xfrm>
            <a:off x="8322800" y="4254479"/>
            <a:ext cx="3629100" cy="6765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1300" b="1">
                <a:solidFill>
                  <a:srgbClr val="263238"/>
                </a:solidFill>
                <a:latin typeface="Montserrat"/>
                <a:ea typeface="Montserrat"/>
                <a:cs typeface="Montserrat"/>
                <a:sym typeface="Montserrat"/>
              </a:rPr>
              <a:t>Team Up to Create</a:t>
            </a:r>
            <a:endParaRPr sz="1300" b="1">
              <a:solidFill>
                <a:srgbClr val="263238"/>
              </a:solidFill>
              <a:latin typeface="Montserrat"/>
              <a:ea typeface="Montserrat"/>
              <a:cs typeface="Montserrat"/>
              <a:sym typeface="Montserrat"/>
            </a:endParaRPr>
          </a:p>
          <a:p>
            <a:pPr marL="0" lvl="0" indent="0" algn="l" rtl="0">
              <a:lnSpc>
                <a:spcPct val="115000"/>
              </a:lnSpc>
              <a:spcBef>
                <a:spcPts val="0"/>
              </a:spcBef>
              <a:spcAft>
                <a:spcPts val="0"/>
              </a:spcAft>
              <a:buNone/>
            </a:pPr>
            <a:r>
              <a:rPr lang="en-US" sz="1300" b="1">
                <a:solidFill>
                  <a:srgbClr val="263238"/>
                </a:solidFill>
                <a:latin typeface="Montserrat"/>
                <a:ea typeface="Montserrat"/>
                <a:cs typeface="Montserrat"/>
                <a:sym typeface="Montserrat"/>
              </a:rPr>
              <a:t>Joint Value</a:t>
            </a:r>
            <a:endParaRPr sz="1300" b="1">
              <a:solidFill>
                <a:srgbClr val="263238"/>
              </a:solidFill>
              <a:latin typeface="Montserrat"/>
              <a:ea typeface="Montserrat"/>
              <a:cs typeface="Montserrat"/>
              <a:sym typeface="Montserrat"/>
            </a:endParaRPr>
          </a:p>
        </p:txBody>
      </p:sp>
      <p:sp>
        <p:nvSpPr>
          <p:cNvPr id="713" name="Google Shape;713;g1d85f1c61b8_0_56"/>
          <p:cNvSpPr/>
          <p:nvPr/>
        </p:nvSpPr>
        <p:spPr>
          <a:xfrm rot="-5400000">
            <a:off x="2345733" y="1805606"/>
            <a:ext cx="6281100" cy="4598100"/>
          </a:xfrm>
          <a:prstGeom prst="trapezoid">
            <a:avLst>
              <a:gd name="adj" fmla="val 25000"/>
            </a:avLst>
          </a:prstGeom>
          <a:solidFill>
            <a:srgbClr val="48727B">
              <a:alpha val="27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714" name="Google Shape;714;g1d85f1c61b8_0_56"/>
          <p:cNvPicPr preferRelativeResize="0"/>
          <p:nvPr/>
        </p:nvPicPr>
        <p:blipFill>
          <a:blip r:embed="rId4">
            <a:alphaModFix/>
          </a:blip>
          <a:stretch>
            <a:fillRect/>
          </a:stretch>
        </p:blipFill>
        <p:spPr>
          <a:xfrm>
            <a:off x="7163417" y="1651875"/>
            <a:ext cx="1159382" cy="1159428"/>
          </a:xfrm>
          <a:prstGeom prst="rect">
            <a:avLst/>
          </a:prstGeom>
          <a:noFill/>
          <a:ln>
            <a:noFill/>
          </a:ln>
        </p:spPr>
      </p:pic>
      <p:pic>
        <p:nvPicPr>
          <p:cNvPr id="715" name="Google Shape;715;g1d85f1c61b8_0_56"/>
          <p:cNvPicPr preferRelativeResize="0"/>
          <p:nvPr/>
        </p:nvPicPr>
        <p:blipFill>
          <a:blip r:embed="rId5">
            <a:alphaModFix/>
          </a:blip>
          <a:stretch>
            <a:fillRect/>
          </a:stretch>
        </p:blipFill>
        <p:spPr>
          <a:xfrm>
            <a:off x="7163415" y="4063979"/>
            <a:ext cx="1159382" cy="1159388"/>
          </a:xfrm>
          <a:prstGeom prst="rect">
            <a:avLst/>
          </a:prstGeom>
          <a:noFill/>
          <a:ln>
            <a:noFill/>
          </a:ln>
        </p:spPr>
      </p:pic>
      <p:pic>
        <p:nvPicPr>
          <p:cNvPr id="716" name="Google Shape;716;g1d85f1c61b8_0_56"/>
          <p:cNvPicPr preferRelativeResize="0"/>
          <p:nvPr/>
        </p:nvPicPr>
        <p:blipFill>
          <a:blip r:embed="rId6">
            <a:alphaModFix/>
          </a:blip>
          <a:stretch>
            <a:fillRect/>
          </a:stretch>
        </p:blipFill>
        <p:spPr>
          <a:xfrm>
            <a:off x="7163413" y="5270012"/>
            <a:ext cx="1159382" cy="1159388"/>
          </a:xfrm>
          <a:prstGeom prst="rect">
            <a:avLst/>
          </a:prstGeom>
          <a:noFill/>
          <a:ln>
            <a:noFill/>
          </a:ln>
        </p:spPr>
      </p:pic>
      <p:pic>
        <p:nvPicPr>
          <p:cNvPr id="717" name="Google Shape;717;g1d85f1c61b8_0_56"/>
          <p:cNvPicPr preferRelativeResize="0"/>
          <p:nvPr/>
        </p:nvPicPr>
        <p:blipFill>
          <a:blip r:embed="rId7">
            <a:alphaModFix/>
          </a:blip>
          <a:stretch>
            <a:fillRect/>
          </a:stretch>
        </p:blipFill>
        <p:spPr>
          <a:xfrm>
            <a:off x="7163400" y="445833"/>
            <a:ext cx="1159386" cy="1159397"/>
          </a:xfrm>
          <a:prstGeom prst="rect">
            <a:avLst/>
          </a:prstGeom>
          <a:noFill/>
          <a:ln>
            <a:noFill/>
          </a:ln>
        </p:spPr>
      </p:pic>
      <p:pic>
        <p:nvPicPr>
          <p:cNvPr id="718" name="Google Shape;718;g1d85f1c61b8_0_56"/>
          <p:cNvPicPr preferRelativeResize="0"/>
          <p:nvPr/>
        </p:nvPicPr>
        <p:blipFill>
          <a:blip r:embed="rId8">
            <a:alphaModFix/>
          </a:blip>
          <a:stretch>
            <a:fillRect/>
          </a:stretch>
        </p:blipFill>
        <p:spPr>
          <a:xfrm>
            <a:off x="7163418" y="2857947"/>
            <a:ext cx="1159382" cy="1159388"/>
          </a:xfrm>
          <a:prstGeom prst="rect">
            <a:avLst/>
          </a:prstGeom>
          <a:noFill/>
          <a:ln>
            <a:noFill/>
          </a:ln>
        </p:spPr>
      </p:pic>
      <p:sp>
        <p:nvSpPr>
          <p:cNvPr id="719" name="Google Shape;719;g1d85f1c61b8_0_56"/>
          <p:cNvSpPr txBox="1"/>
          <p:nvPr/>
        </p:nvSpPr>
        <p:spPr>
          <a:xfrm>
            <a:off x="8248133" y="3011969"/>
            <a:ext cx="2183100" cy="6765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1300" b="1">
                <a:solidFill>
                  <a:srgbClr val="263238"/>
                </a:solidFill>
                <a:latin typeface="Montserrat"/>
                <a:ea typeface="Montserrat"/>
                <a:cs typeface="Montserrat"/>
                <a:sym typeface="Montserrat"/>
              </a:rPr>
              <a:t>Incorporate Digital</a:t>
            </a:r>
            <a:endParaRPr sz="1300" b="1">
              <a:solidFill>
                <a:srgbClr val="263238"/>
              </a:solidFill>
              <a:latin typeface="Montserrat"/>
              <a:ea typeface="Montserrat"/>
              <a:cs typeface="Montserrat"/>
              <a:sym typeface="Montserrat"/>
            </a:endParaRPr>
          </a:p>
          <a:p>
            <a:pPr marL="0" lvl="0" indent="0" algn="l" rtl="0">
              <a:lnSpc>
                <a:spcPct val="115000"/>
              </a:lnSpc>
              <a:spcBef>
                <a:spcPts val="0"/>
              </a:spcBef>
              <a:spcAft>
                <a:spcPts val="0"/>
              </a:spcAft>
              <a:buNone/>
            </a:pPr>
            <a:r>
              <a:rPr lang="en-US" sz="1300" b="1">
                <a:solidFill>
                  <a:srgbClr val="263238"/>
                </a:solidFill>
                <a:latin typeface="Montserrat"/>
                <a:ea typeface="Montserrat"/>
                <a:cs typeface="Montserrat"/>
                <a:sym typeface="Montserrat"/>
              </a:rPr>
              <a:t>Technology</a:t>
            </a:r>
            <a:endParaRPr sz="1300" b="1">
              <a:solidFill>
                <a:srgbClr val="263238"/>
              </a:solidFill>
              <a:latin typeface="Montserrat"/>
              <a:ea typeface="Montserrat"/>
              <a:cs typeface="Montserrat"/>
              <a:sym typeface="Montserrat"/>
            </a:endParaRPr>
          </a:p>
        </p:txBody>
      </p:sp>
      <p:sp>
        <p:nvSpPr>
          <p:cNvPr id="720" name="Google Shape;720;g1d85f1c61b8_0_56"/>
          <p:cNvSpPr txBox="1"/>
          <p:nvPr/>
        </p:nvSpPr>
        <p:spPr>
          <a:xfrm>
            <a:off x="8248133" y="5443610"/>
            <a:ext cx="3629100" cy="6765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1300" b="1">
                <a:solidFill>
                  <a:srgbClr val="263238"/>
                </a:solidFill>
                <a:latin typeface="Montserrat"/>
                <a:ea typeface="Montserrat"/>
                <a:cs typeface="Montserrat"/>
                <a:sym typeface="Montserrat"/>
              </a:rPr>
              <a:t>Strengthen and </a:t>
            </a:r>
            <a:endParaRPr sz="1300" b="1">
              <a:solidFill>
                <a:srgbClr val="263238"/>
              </a:solidFill>
              <a:latin typeface="Montserrat"/>
              <a:ea typeface="Montserrat"/>
              <a:cs typeface="Montserrat"/>
              <a:sym typeface="Montserrat"/>
            </a:endParaRPr>
          </a:p>
          <a:p>
            <a:pPr marL="0" lvl="0" indent="0" algn="l" rtl="0">
              <a:lnSpc>
                <a:spcPct val="115000"/>
              </a:lnSpc>
              <a:spcBef>
                <a:spcPts val="0"/>
              </a:spcBef>
              <a:spcAft>
                <a:spcPts val="0"/>
              </a:spcAft>
              <a:buNone/>
            </a:pPr>
            <a:r>
              <a:rPr lang="en-US" sz="1300" b="1">
                <a:solidFill>
                  <a:srgbClr val="263238"/>
                </a:solidFill>
                <a:latin typeface="Montserrat"/>
                <a:ea typeface="Montserrat"/>
                <a:cs typeface="Montserrat"/>
                <a:sym typeface="Montserrat"/>
              </a:rPr>
              <a:t>Advance Knowledge</a:t>
            </a:r>
            <a:endParaRPr sz="1300" b="1">
              <a:solidFill>
                <a:srgbClr val="263238"/>
              </a:solidFill>
              <a:latin typeface="Montserrat"/>
              <a:ea typeface="Montserrat"/>
              <a:cs typeface="Montserrat"/>
              <a:sym typeface="Montserrat"/>
            </a:endParaRPr>
          </a:p>
        </p:txBody>
      </p:sp>
      <p:sp>
        <p:nvSpPr>
          <p:cNvPr id="721" name="Google Shape;721;g1d85f1c61b8_0_56"/>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Enabling Elements</a:t>
            </a:r>
            <a:endParaRPr/>
          </a:p>
        </p:txBody>
      </p:sp>
      <p:sp>
        <p:nvSpPr>
          <p:cNvPr id="722" name="Google Shape;722;g1d85f1c61b8_0_56"/>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56</a:t>
            </a:fld>
            <a:endParaRPr/>
          </a:p>
        </p:txBody>
      </p:sp>
      <p:sp>
        <p:nvSpPr>
          <p:cNvPr id="723" name="Google Shape;723;g1d85f1c61b8_0_56"/>
          <p:cNvSpPr txBox="1"/>
          <p:nvPr/>
        </p:nvSpPr>
        <p:spPr>
          <a:xfrm>
            <a:off x="1837700" y="6136250"/>
            <a:ext cx="78333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u="sng">
                <a:solidFill>
                  <a:schemeClr val="hlink"/>
                </a:solidFill>
                <a:hlinkClick r:id="rId9"/>
              </a:rPr>
              <a:t>https://www.circle-economy.com/resources/the-key-elements-of-the-circular-economy-framework#:~:text=WHAT%20IS%20IT%3F,material</a:t>
            </a:r>
            <a:r>
              <a:rPr lang="en-US" sz="1000"/>
              <a:t>)%20towards%20a%20circular%20economy. </a:t>
            </a:r>
            <a:endParaRPr sz="1000" i="1"/>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pic>
        <p:nvPicPr>
          <p:cNvPr id="728" name="Google Shape;728;g1d85f1c61b8_0_73"/>
          <p:cNvPicPr preferRelativeResize="0"/>
          <p:nvPr/>
        </p:nvPicPr>
        <p:blipFill rotWithShape="1">
          <a:blip r:embed="rId3">
            <a:alphaModFix/>
          </a:blip>
          <a:srcRect l="6679" r="6679" b="7304"/>
          <a:stretch/>
        </p:blipFill>
        <p:spPr>
          <a:xfrm>
            <a:off x="0" y="2075274"/>
            <a:ext cx="6705600" cy="4782725"/>
          </a:xfrm>
          <a:prstGeom prst="rect">
            <a:avLst/>
          </a:prstGeom>
          <a:noFill/>
          <a:ln>
            <a:noFill/>
          </a:ln>
        </p:spPr>
      </p:pic>
      <p:sp>
        <p:nvSpPr>
          <p:cNvPr id="729" name="Google Shape;729;g1d85f1c61b8_0_73"/>
          <p:cNvSpPr/>
          <p:nvPr/>
        </p:nvSpPr>
        <p:spPr>
          <a:xfrm>
            <a:off x="538162" y="2521053"/>
            <a:ext cx="1844100" cy="18441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pic>
        <p:nvPicPr>
          <p:cNvPr id="730" name="Google Shape;730;g1d85f1c61b8_0_73"/>
          <p:cNvPicPr preferRelativeResize="0"/>
          <p:nvPr/>
        </p:nvPicPr>
        <p:blipFill rotWithShape="1">
          <a:blip r:embed="rId4">
            <a:alphaModFix/>
          </a:blip>
          <a:srcRect/>
          <a:stretch/>
        </p:blipFill>
        <p:spPr>
          <a:xfrm>
            <a:off x="10505139" y="271538"/>
            <a:ext cx="1488365" cy="601413"/>
          </a:xfrm>
          <a:prstGeom prst="rect">
            <a:avLst/>
          </a:prstGeom>
          <a:noFill/>
          <a:ln>
            <a:noFill/>
          </a:ln>
        </p:spPr>
      </p:pic>
      <p:sp>
        <p:nvSpPr>
          <p:cNvPr id="731" name="Google Shape;731;g1d85f1c61b8_0_73"/>
          <p:cNvSpPr txBox="1"/>
          <p:nvPr/>
        </p:nvSpPr>
        <p:spPr>
          <a:xfrm>
            <a:off x="449700" y="243600"/>
            <a:ext cx="8038500" cy="1105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3200" b="1">
                <a:solidFill>
                  <a:srgbClr val="434343"/>
                </a:solidFill>
                <a:latin typeface="Montserrat"/>
                <a:ea typeface="Montserrat"/>
                <a:cs typeface="Montserrat"/>
                <a:sym typeface="Montserrat"/>
              </a:rPr>
              <a:t>DESIGN FOR THE FUTURE</a:t>
            </a:r>
            <a:endParaRPr sz="3200" b="1">
              <a:solidFill>
                <a:srgbClr val="434343"/>
              </a:solidFill>
              <a:latin typeface="Montserrat"/>
              <a:ea typeface="Montserrat"/>
              <a:cs typeface="Montserrat"/>
              <a:sym typeface="Montserrat"/>
            </a:endParaRPr>
          </a:p>
          <a:p>
            <a:pPr marL="0" lvl="0" indent="0" algn="l" rtl="0">
              <a:spcBef>
                <a:spcPts val="0"/>
              </a:spcBef>
              <a:spcAft>
                <a:spcPts val="0"/>
              </a:spcAft>
              <a:buNone/>
            </a:pPr>
            <a:r>
              <a:rPr lang="en-US" sz="3200">
                <a:solidFill>
                  <a:srgbClr val="434343"/>
                </a:solidFill>
                <a:latin typeface="Montserrat"/>
                <a:ea typeface="Montserrat"/>
                <a:cs typeface="Montserrat"/>
                <a:sym typeface="Montserrat"/>
              </a:rPr>
              <a:t>MODULARITY</a:t>
            </a:r>
            <a:endParaRPr sz="3200">
              <a:solidFill>
                <a:srgbClr val="434343"/>
              </a:solidFill>
              <a:latin typeface="Montserrat"/>
              <a:ea typeface="Montserrat"/>
              <a:cs typeface="Montserrat"/>
              <a:sym typeface="Montserrat"/>
            </a:endParaRPr>
          </a:p>
          <a:p>
            <a:pPr marL="0" lvl="0" indent="0" algn="l" rtl="0">
              <a:spcBef>
                <a:spcPts val="0"/>
              </a:spcBef>
              <a:spcAft>
                <a:spcPts val="0"/>
              </a:spcAft>
              <a:buNone/>
            </a:pPr>
            <a:endParaRPr sz="2400">
              <a:solidFill>
                <a:srgbClr val="434343"/>
              </a:solidFill>
              <a:latin typeface="Montserrat"/>
              <a:ea typeface="Montserrat"/>
              <a:cs typeface="Montserrat"/>
              <a:sym typeface="Montserrat"/>
            </a:endParaRPr>
          </a:p>
        </p:txBody>
      </p:sp>
      <p:pic>
        <p:nvPicPr>
          <p:cNvPr id="732" name="Google Shape;732;g1d85f1c61b8_0_73"/>
          <p:cNvPicPr preferRelativeResize="0"/>
          <p:nvPr/>
        </p:nvPicPr>
        <p:blipFill rotWithShape="1">
          <a:blip r:embed="rId5">
            <a:alphaModFix/>
          </a:blip>
          <a:srcRect l="7319" t="86450" r="13635"/>
          <a:stretch/>
        </p:blipFill>
        <p:spPr>
          <a:xfrm rot="10800000">
            <a:off x="0" y="-2"/>
            <a:ext cx="12192000" cy="2075284"/>
          </a:xfrm>
          <a:prstGeom prst="rect">
            <a:avLst/>
          </a:prstGeom>
          <a:noFill/>
          <a:ln>
            <a:noFill/>
          </a:ln>
        </p:spPr>
      </p:pic>
      <p:grpSp>
        <p:nvGrpSpPr>
          <p:cNvPr id="733" name="Google Shape;733;g1d85f1c61b8_0_73"/>
          <p:cNvGrpSpPr/>
          <p:nvPr/>
        </p:nvGrpSpPr>
        <p:grpSpPr>
          <a:xfrm>
            <a:off x="165027" y="271538"/>
            <a:ext cx="6834586" cy="885603"/>
            <a:chOff x="612971" y="570859"/>
            <a:chExt cx="6834586" cy="885603"/>
          </a:xfrm>
        </p:grpSpPr>
        <p:sp>
          <p:nvSpPr>
            <p:cNvPr id="734" name="Google Shape;734;g1d85f1c61b8_0_73"/>
            <p:cNvSpPr/>
            <p:nvPr/>
          </p:nvSpPr>
          <p:spPr>
            <a:xfrm>
              <a:off x="1378857" y="723862"/>
              <a:ext cx="6068700" cy="732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b="1">
                  <a:solidFill>
                    <a:srgbClr val="FFFFFF"/>
                  </a:solidFill>
                  <a:latin typeface="Montserrat"/>
                  <a:ea typeface="Montserrat"/>
                  <a:cs typeface="Montserrat"/>
                  <a:sym typeface="Montserrat"/>
                </a:rPr>
                <a:t>DESIGN FOR THE FUTURE</a:t>
              </a:r>
              <a:endParaRPr sz="1900" b="1">
                <a:solidFill>
                  <a:srgbClr val="FFFFFF"/>
                </a:solidFill>
                <a:latin typeface="Montserrat"/>
                <a:ea typeface="Montserrat"/>
                <a:cs typeface="Montserrat"/>
                <a:sym typeface="Montserrat"/>
              </a:endParaRPr>
            </a:p>
          </p:txBody>
        </p:sp>
        <p:pic>
          <p:nvPicPr>
            <p:cNvPr id="735" name="Google Shape;735;g1d85f1c61b8_0_73"/>
            <p:cNvPicPr preferRelativeResize="0"/>
            <p:nvPr/>
          </p:nvPicPr>
          <p:blipFill rotWithShape="1">
            <a:blip r:embed="rId6">
              <a:alphaModFix/>
            </a:blip>
            <a:srcRect l="48747" t="6988" r="36820" b="61879"/>
            <a:stretch/>
          </p:blipFill>
          <p:spPr>
            <a:xfrm>
              <a:off x="612971" y="570859"/>
              <a:ext cx="765885" cy="781433"/>
            </a:xfrm>
            <a:prstGeom prst="rect">
              <a:avLst/>
            </a:prstGeom>
            <a:noFill/>
            <a:ln>
              <a:noFill/>
            </a:ln>
          </p:spPr>
        </p:pic>
      </p:grpSp>
      <p:sp>
        <p:nvSpPr>
          <p:cNvPr id="736" name="Google Shape;736;g1d85f1c61b8_0_73"/>
          <p:cNvSpPr/>
          <p:nvPr/>
        </p:nvSpPr>
        <p:spPr>
          <a:xfrm>
            <a:off x="381000" y="1039060"/>
            <a:ext cx="11468100" cy="7737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endParaRPr sz="1700">
              <a:solidFill>
                <a:srgbClr val="7F7F7F"/>
              </a:solidFill>
              <a:latin typeface="Montserrat"/>
              <a:ea typeface="Montserrat"/>
              <a:cs typeface="Montserrat"/>
              <a:sym typeface="Montserrat"/>
            </a:endParaRPr>
          </a:p>
        </p:txBody>
      </p:sp>
      <p:sp>
        <p:nvSpPr>
          <p:cNvPr id="737" name="Google Shape;737;g1d85f1c61b8_0_73"/>
          <p:cNvSpPr/>
          <p:nvPr/>
        </p:nvSpPr>
        <p:spPr>
          <a:xfrm>
            <a:off x="6858000" y="2270167"/>
            <a:ext cx="4950300" cy="3687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900" b="1">
                <a:solidFill>
                  <a:schemeClr val="dk1"/>
                </a:solidFill>
                <a:latin typeface="Montserrat"/>
                <a:ea typeface="Montserrat"/>
                <a:cs typeface="Montserrat"/>
                <a:sym typeface="Montserrat"/>
              </a:rPr>
              <a:t>Keywords:</a:t>
            </a:r>
            <a:endParaRPr sz="1900" b="1">
              <a:solidFill>
                <a:schemeClr val="dk1"/>
              </a:solidFill>
              <a:latin typeface="Montserrat"/>
              <a:ea typeface="Montserrat"/>
              <a:cs typeface="Montserrat"/>
              <a:sym typeface="Montserrat"/>
            </a:endParaRPr>
          </a:p>
          <a:p>
            <a:pPr marL="0" lvl="0" indent="0" algn="ctr" rtl="0">
              <a:spcBef>
                <a:spcPts val="0"/>
              </a:spcBef>
              <a:spcAft>
                <a:spcPts val="0"/>
              </a:spcAft>
              <a:buNone/>
            </a:pPr>
            <a:r>
              <a:rPr lang="en-US" sz="1700">
                <a:solidFill>
                  <a:schemeClr val="dk1"/>
                </a:solidFill>
                <a:latin typeface="Montserrat"/>
                <a:ea typeface="Montserrat"/>
                <a:cs typeface="Montserrat"/>
                <a:sym typeface="Montserrat"/>
              </a:rPr>
              <a:t>modularity ◦ dis- &amp; reassembly ◦ reuse ◦ physical durability ◦ standardization &amp; compatibility ◦ maintenance &amp; repair ◦ adaptability &amp; upgradability ◦ material recycling ◦ biodegradability ◦ mono-materials ◦ emotional durability ◦ design for reverse systems</a:t>
            </a:r>
            <a:endParaRPr sz="1700">
              <a:solidFill>
                <a:schemeClr val="dk1"/>
              </a:solidFill>
              <a:latin typeface="Montserrat"/>
              <a:ea typeface="Montserrat"/>
              <a:cs typeface="Montserrat"/>
              <a:sym typeface="Montserrat"/>
            </a:endParaRPr>
          </a:p>
          <a:p>
            <a:pPr marL="0" lvl="0" indent="0" algn="ctr" rtl="0">
              <a:spcBef>
                <a:spcPts val="0"/>
              </a:spcBef>
              <a:spcAft>
                <a:spcPts val="0"/>
              </a:spcAft>
              <a:buNone/>
            </a:pPr>
            <a:endParaRPr sz="1700">
              <a:solidFill>
                <a:schemeClr val="dk1"/>
              </a:solidFill>
              <a:latin typeface="Montserrat"/>
              <a:ea typeface="Montserrat"/>
              <a:cs typeface="Montserrat"/>
              <a:sym typeface="Montserrat"/>
            </a:endParaRPr>
          </a:p>
          <a:p>
            <a:pPr marL="0" lvl="0" indent="0" algn="l" rtl="0">
              <a:spcBef>
                <a:spcPts val="0"/>
              </a:spcBef>
              <a:spcAft>
                <a:spcPts val="0"/>
              </a:spcAft>
              <a:buNone/>
            </a:pPr>
            <a:r>
              <a:rPr lang="en-US" sz="1900" b="1">
                <a:solidFill>
                  <a:schemeClr val="dk1"/>
                </a:solidFill>
                <a:latin typeface="Montserrat"/>
                <a:ea typeface="Montserrat"/>
                <a:cs typeface="Montserrat"/>
                <a:sym typeface="Montserrat"/>
              </a:rPr>
              <a:t>Example on design for disassembly:</a:t>
            </a:r>
            <a:endParaRPr sz="1900" b="1">
              <a:solidFill>
                <a:schemeClr val="dk1"/>
              </a:solidFill>
              <a:latin typeface="Montserrat"/>
              <a:ea typeface="Montserrat"/>
              <a:cs typeface="Montserrat"/>
              <a:sym typeface="Montserrat"/>
            </a:endParaRPr>
          </a:p>
          <a:p>
            <a:pPr marL="0" lvl="0" indent="0" algn="l" rtl="0">
              <a:spcBef>
                <a:spcPts val="0"/>
              </a:spcBef>
              <a:spcAft>
                <a:spcPts val="0"/>
              </a:spcAft>
              <a:buSzPts val="1500"/>
              <a:buNone/>
            </a:pPr>
            <a:r>
              <a:rPr lang="en-US" sz="1700">
                <a:solidFill>
                  <a:schemeClr val="dk1"/>
                </a:solidFill>
                <a:latin typeface="Montserrat"/>
                <a:ea typeface="Montserrat"/>
                <a:cs typeface="Montserrat"/>
                <a:sym typeface="Montserrat"/>
              </a:rPr>
              <a:t>The temporary courthouse building has been designed with a well adaptable configuration of parts that can be easily assembled and disassembled , to render the structure as customizable and circular as possible.</a:t>
            </a:r>
            <a:endParaRPr sz="1700">
              <a:solidFill>
                <a:schemeClr val="dk1"/>
              </a:solidFill>
              <a:latin typeface="Montserrat"/>
              <a:ea typeface="Montserrat"/>
              <a:cs typeface="Montserrat"/>
              <a:sym typeface="Montserrat"/>
            </a:endParaRPr>
          </a:p>
          <a:p>
            <a:pPr marL="0" lvl="0" indent="0" algn="l" rtl="0">
              <a:spcBef>
                <a:spcPts val="0"/>
              </a:spcBef>
              <a:spcAft>
                <a:spcPts val="0"/>
              </a:spcAft>
              <a:buSzPts val="1500"/>
              <a:buNone/>
            </a:pPr>
            <a:r>
              <a:rPr lang="en-US" sz="1600" u="sng">
                <a:solidFill>
                  <a:schemeClr val="dk1"/>
                </a:solidFill>
                <a:latin typeface="Montserrat"/>
                <a:ea typeface="Montserrat"/>
                <a:cs typeface="Montserrat"/>
                <a:sym typeface="Montserrat"/>
                <a:hlinkClick r:id="rId7">
                  <a:extLst>
                    <a:ext uri="{A12FA001-AC4F-418D-AE19-62706E023703}">
                      <ahyp:hlinkClr xmlns:ahyp="http://schemas.microsoft.com/office/drawing/2018/hyperlinkcolor" val="tx"/>
                    </a:ext>
                  </a:extLst>
                </a:hlinkClick>
              </a:rPr>
              <a:t>Find out more!</a:t>
            </a:r>
            <a:endParaRPr sz="1600">
              <a:solidFill>
                <a:schemeClr val="dk1"/>
              </a:solidFill>
              <a:latin typeface="Montserrat"/>
              <a:ea typeface="Montserrat"/>
              <a:cs typeface="Montserrat"/>
              <a:sym typeface="Montserrat"/>
            </a:endParaRPr>
          </a:p>
          <a:p>
            <a:pPr marL="0" lvl="0" indent="0" algn="ctr" rtl="0">
              <a:spcBef>
                <a:spcPts val="0"/>
              </a:spcBef>
              <a:spcAft>
                <a:spcPts val="0"/>
              </a:spcAft>
              <a:buNone/>
            </a:pPr>
            <a:endParaRPr sz="1600">
              <a:solidFill>
                <a:schemeClr val="dk1"/>
              </a:solidFill>
              <a:latin typeface="Montserrat"/>
              <a:ea typeface="Montserrat"/>
              <a:cs typeface="Montserrat"/>
              <a:sym typeface="Montserrat"/>
            </a:endParaRPr>
          </a:p>
        </p:txBody>
      </p:sp>
      <p:sp>
        <p:nvSpPr>
          <p:cNvPr id="738" name="Google Shape;738;g1d85f1c61b8_0_73"/>
          <p:cNvSpPr txBox="1"/>
          <p:nvPr/>
        </p:nvSpPr>
        <p:spPr>
          <a:xfrm>
            <a:off x="321067" y="907333"/>
            <a:ext cx="11385900" cy="11853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chemeClr val="dk1"/>
              </a:buClr>
              <a:buSzPts val="1500"/>
              <a:buFont typeface="Arial"/>
              <a:buNone/>
            </a:pPr>
            <a:r>
              <a:rPr lang="en-US" sz="2100">
                <a:solidFill>
                  <a:schemeClr val="lt1"/>
                </a:solidFill>
                <a:latin typeface="Montserrat"/>
                <a:ea typeface="Montserrat"/>
                <a:cs typeface="Montserrat"/>
                <a:sym typeface="Montserrat"/>
              </a:rPr>
              <a:t>Adopt a systemic perspective during the design process, to employ the right</a:t>
            </a:r>
            <a:endParaRPr sz="2100">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500"/>
              <a:buFont typeface="Arial"/>
              <a:buNone/>
            </a:pPr>
            <a:r>
              <a:rPr lang="en-US" sz="2100">
                <a:solidFill>
                  <a:schemeClr val="lt1"/>
                </a:solidFill>
                <a:latin typeface="Montserrat"/>
                <a:ea typeface="Montserrat"/>
                <a:cs typeface="Montserrat"/>
                <a:sym typeface="Montserrat"/>
              </a:rPr>
              <a:t>materials for appropriate lifetime and extended future use and optimal recovery.</a:t>
            </a:r>
            <a:r>
              <a:rPr lang="en-US" sz="1900">
                <a:latin typeface="Calibri"/>
                <a:ea typeface="Calibri"/>
                <a:cs typeface="Calibri"/>
                <a:sym typeface="Calibri"/>
              </a:rPr>
              <a:t>.</a:t>
            </a:r>
            <a:endParaRPr sz="1900">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p:txBody>
      </p:sp>
      <p:pic>
        <p:nvPicPr>
          <p:cNvPr id="739" name="Google Shape;739;g1d85f1c61b8_0_73"/>
          <p:cNvPicPr preferRelativeResize="0"/>
          <p:nvPr/>
        </p:nvPicPr>
        <p:blipFill rotWithShape="1">
          <a:blip r:embed="rId8">
            <a:alphaModFix/>
          </a:blip>
          <a:srcRect/>
          <a:stretch/>
        </p:blipFill>
        <p:spPr>
          <a:xfrm>
            <a:off x="10516951" y="432800"/>
            <a:ext cx="1073100" cy="433500"/>
          </a:xfrm>
          <a:prstGeom prst="rect">
            <a:avLst/>
          </a:prstGeom>
          <a:noFill/>
          <a:ln>
            <a:noFill/>
          </a:ln>
        </p:spPr>
      </p:pic>
      <p:sp>
        <p:nvSpPr>
          <p:cNvPr id="740" name="Google Shape;740;g1d85f1c61b8_0_73"/>
          <p:cNvSpPr txBox="1"/>
          <p:nvPr/>
        </p:nvSpPr>
        <p:spPr>
          <a:xfrm>
            <a:off x="606067" y="3032667"/>
            <a:ext cx="1642800" cy="8310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900">
                <a:latin typeface="Montserrat"/>
                <a:ea typeface="Montserrat"/>
                <a:cs typeface="Montserrat"/>
                <a:sym typeface="Montserrat"/>
              </a:rPr>
              <a:t>Temporary courthouse</a:t>
            </a:r>
            <a:endParaRPr sz="1900">
              <a:latin typeface="Montserrat"/>
              <a:ea typeface="Montserrat"/>
              <a:cs typeface="Montserrat"/>
              <a:sym typeface="Montserrat"/>
            </a:endParaRPr>
          </a:p>
        </p:txBody>
      </p:sp>
      <p:sp>
        <p:nvSpPr>
          <p:cNvPr id="741" name="Google Shape;741;g1d85f1c61b8_0_73"/>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pic>
        <p:nvPicPr>
          <p:cNvPr id="746" name="Google Shape;746;g1d85f1c61b8_0_89"/>
          <p:cNvPicPr preferRelativeResize="0"/>
          <p:nvPr/>
        </p:nvPicPr>
        <p:blipFill rotWithShape="1">
          <a:blip r:embed="rId3">
            <a:alphaModFix/>
          </a:blip>
          <a:srcRect l="10088" r="10096" b="2496"/>
          <a:stretch/>
        </p:blipFill>
        <p:spPr>
          <a:xfrm>
            <a:off x="-14225" y="1346100"/>
            <a:ext cx="5992451" cy="5511900"/>
          </a:xfrm>
          <a:prstGeom prst="rect">
            <a:avLst/>
          </a:prstGeom>
          <a:noFill/>
          <a:ln>
            <a:noFill/>
          </a:ln>
        </p:spPr>
      </p:pic>
      <p:sp>
        <p:nvSpPr>
          <p:cNvPr id="747" name="Google Shape;747;g1d85f1c61b8_0_89"/>
          <p:cNvSpPr/>
          <p:nvPr/>
        </p:nvSpPr>
        <p:spPr>
          <a:xfrm>
            <a:off x="6095998" y="4076581"/>
            <a:ext cx="6096000" cy="2061900"/>
          </a:xfrm>
          <a:prstGeom prst="rect">
            <a:avLst/>
          </a:prstGeom>
          <a:noFill/>
          <a:ln>
            <a:noFill/>
          </a:ln>
        </p:spPr>
        <p:txBody>
          <a:bodyPr spcFirstLastPara="1" wrap="square" lIns="121900" tIns="60925" rIns="121900" bIns="60925" anchor="t" anchorCtr="0">
            <a:noAutofit/>
          </a:bodyPr>
          <a:lstStyle/>
          <a:p>
            <a:pPr marL="0" marR="0" lvl="0" indent="0" algn="r" rtl="0">
              <a:lnSpc>
                <a:spcPct val="100000"/>
              </a:lnSpc>
              <a:spcBef>
                <a:spcPts val="0"/>
              </a:spcBef>
              <a:spcAft>
                <a:spcPts val="0"/>
              </a:spcAft>
              <a:buNone/>
            </a:pPr>
            <a:endParaRPr sz="1900"/>
          </a:p>
        </p:txBody>
      </p:sp>
      <p:pic>
        <p:nvPicPr>
          <p:cNvPr id="748" name="Google Shape;748;g1d85f1c61b8_0_89"/>
          <p:cNvPicPr preferRelativeResize="0"/>
          <p:nvPr/>
        </p:nvPicPr>
        <p:blipFill rotWithShape="1">
          <a:blip r:embed="rId4">
            <a:alphaModFix/>
          </a:blip>
          <a:srcRect/>
          <a:stretch/>
        </p:blipFill>
        <p:spPr>
          <a:xfrm>
            <a:off x="10456486" y="159687"/>
            <a:ext cx="1488365" cy="601413"/>
          </a:xfrm>
          <a:prstGeom prst="rect">
            <a:avLst/>
          </a:prstGeom>
          <a:noFill/>
          <a:ln>
            <a:noFill/>
          </a:ln>
        </p:spPr>
      </p:pic>
      <p:sp>
        <p:nvSpPr>
          <p:cNvPr id="749" name="Google Shape;749;g1d85f1c61b8_0_89"/>
          <p:cNvSpPr/>
          <p:nvPr/>
        </p:nvSpPr>
        <p:spPr>
          <a:xfrm>
            <a:off x="623636" y="3063451"/>
            <a:ext cx="1843500" cy="1843500"/>
          </a:xfrm>
          <a:prstGeom prst="ellipse">
            <a:avLst/>
          </a:prstGeom>
          <a:solidFill>
            <a:srgbClr val="FFFFFF"/>
          </a:solidFill>
          <a:ln w="9525" cap="flat" cmpd="sng">
            <a:solidFill>
              <a:schemeClr val="dk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sp>
        <p:nvSpPr>
          <p:cNvPr id="750" name="Google Shape;750;g1d85f1c61b8_0_89"/>
          <p:cNvSpPr txBox="1"/>
          <p:nvPr/>
        </p:nvSpPr>
        <p:spPr>
          <a:xfrm>
            <a:off x="449700" y="243600"/>
            <a:ext cx="8038500" cy="1105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3200" b="1">
                <a:solidFill>
                  <a:srgbClr val="FFFFFF"/>
                </a:solidFill>
                <a:latin typeface="Montserrat"/>
                <a:ea typeface="Montserrat"/>
                <a:cs typeface="Montserrat"/>
                <a:sym typeface="Montserrat"/>
              </a:rPr>
              <a:t>RETHINK THE BUSINESS MODEL</a:t>
            </a:r>
            <a:endParaRPr sz="3200" b="1">
              <a:solidFill>
                <a:srgbClr val="FFFFFF"/>
              </a:solidFill>
              <a:latin typeface="Montserrat"/>
              <a:ea typeface="Montserrat"/>
              <a:cs typeface="Montserrat"/>
              <a:sym typeface="Montserrat"/>
            </a:endParaRPr>
          </a:p>
          <a:p>
            <a:pPr marL="0" lvl="0" indent="0" algn="l" rtl="0">
              <a:spcBef>
                <a:spcPts val="0"/>
              </a:spcBef>
              <a:spcAft>
                <a:spcPts val="0"/>
              </a:spcAft>
              <a:buNone/>
            </a:pPr>
            <a:r>
              <a:rPr lang="en-US" sz="3200">
                <a:solidFill>
                  <a:srgbClr val="FFFFFF"/>
                </a:solidFill>
                <a:latin typeface="Montserrat"/>
                <a:ea typeface="Montserrat"/>
                <a:cs typeface="Montserrat"/>
                <a:sym typeface="Montserrat"/>
              </a:rPr>
              <a:t>RENTAL SUBSCRIPTION</a:t>
            </a:r>
            <a:endParaRPr sz="3200">
              <a:solidFill>
                <a:srgbClr val="FFFFFF"/>
              </a:solidFill>
              <a:latin typeface="Montserrat"/>
              <a:ea typeface="Montserrat"/>
              <a:cs typeface="Montserrat"/>
              <a:sym typeface="Montserrat"/>
            </a:endParaRPr>
          </a:p>
          <a:p>
            <a:pPr marL="0" lvl="0" indent="0" algn="l" rtl="0">
              <a:spcBef>
                <a:spcPts val="0"/>
              </a:spcBef>
              <a:spcAft>
                <a:spcPts val="0"/>
              </a:spcAft>
              <a:buNone/>
            </a:pPr>
            <a:endParaRPr sz="2400">
              <a:solidFill>
                <a:srgbClr val="FFFFFF"/>
              </a:solidFill>
              <a:latin typeface="Montserrat"/>
              <a:ea typeface="Montserrat"/>
              <a:cs typeface="Montserrat"/>
              <a:sym typeface="Montserrat"/>
            </a:endParaRPr>
          </a:p>
        </p:txBody>
      </p:sp>
      <p:pic>
        <p:nvPicPr>
          <p:cNvPr id="751" name="Google Shape;751;g1d85f1c61b8_0_89"/>
          <p:cNvPicPr preferRelativeResize="0"/>
          <p:nvPr/>
        </p:nvPicPr>
        <p:blipFill rotWithShape="1">
          <a:blip r:embed="rId5">
            <a:alphaModFix/>
          </a:blip>
          <a:srcRect l="7319" t="86450" r="13635"/>
          <a:stretch/>
        </p:blipFill>
        <p:spPr>
          <a:xfrm rot="10800000">
            <a:off x="0" y="-2"/>
            <a:ext cx="12192000" cy="2075284"/>
          </a:xfrm>
          <a:prstGeom prst="rect">
            <a:avLst/>
          </a:prstGeom>
          <a:noFill/>
          <a:ln>
            <a:noFill/>
          </a:ln>
        </p:spPr>
      </p:pic>
      <p:sp>
        <p:nvSpPr>
          <p:cNvPr id="752" name="Google Shape;752;g1d85f1c61b8_0_89"/>
          <p:cNvSpPr/>
          <p:nvPr/>
        </p:nvSpPr>
        <p:spPr>
          <a:xfrm>
            <a:off x="930926" y="424550"/>
            <a:ext cx="6635700" cy="73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1900" b="1">
                <a:solidFill>
                  <a:schemeClr val="lt1"/>
                </a:solidFill>
                <a:latin typeface="Montserrat"/>
                <a:ea typeface="Montserrat"/>
                <a:cs typeface="Montserrat"/>
                <a:sym typeface="Montserrat"/>
              </a:rPr>
              <a:t>INCORPORATE DIGITAL TECHNOLOGIES</a:t>
            </a:r>
            <a:endParaRPr sz="1900" b="1">
              <a:solidFill>
                <a:schemeClr val="lt1"/>
              </a:solidFill>
              <a:latin typeface="Montserrat"/>
              <a:ea typeface="Montserrat"/>
              <a:cs typeface="Montserrat"/>
              <a:sym typeface="Montserrat"/>
            </a:endParaRPr>
          </a:p>
          <a:p>
            <a:pPr marL="0" marR="0" lvl="0" indent="0" algn="l" rtl="0">
              <a:spcBef>
                <a:spcPts val="0"/>
              </a:spcBef>
              <a:spcAft>
                <a:spcPts val="0"/>
              </a:spcAft>
              <a:buNone/>
            </a:pPr>
            <a:endParaRPr sz="1900" b="1">
              <a:solidFill>
                <a:srgbClr val="FFFFFF"/>
              </a:solidFill>
              <a:latin typeface="Montserrat"/>
              <a:ea typeface="Montserrat"/>
              <a:cs typeface="Montserrat"/>
              <a:sym typeface="Montserrat"/>
            </a:endParaRPr>
          </a:p>
        </p:txBody>
      </p:sp>
      <p:sp>
        <p:nvSpPr>
          <p:cNvPr id="753" name="Google Shape;753;g1d85f1c61b8_0_89"/>
          <p:cNvSpPr/>
          <p:nvPr/>
        </p:nvSpPr>
        <p:spPr>
          <a:xfrm>
            <a:off x="381000" y="927123"/>
            <a:ext cx="11468100" cy="885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endParaRPr sz="1700">
              <a:solidFill>
                <a:srgbClr val="FFFFFF"/>
              </a:solidFill>
              <a:latin typeface="Montserrat"/>
              <a:ea typeface="Montserrat"/>
              <a:cs typeface="Montserrat"/>
              <a:sym typeface="Montserrat"/>
            </a:endParaRPr>
          </a:p>
        </p:txBody>
      </p:sp>
      <p:sp>
        <p:nvSpPr>
          <p:cNvPr id="754" name="Google Shape;754;g1d85f1c61b8_0_89"/>
          <p:cNvSpPr txBox="1"/>
          <p:nvPr/>
        </p:nvSpPr>
        <p:spPr>
          <a:xfrm>
            <a:off x="6858000" y="2342300"/>
            <a:ext cx="4950300" cy="44946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b="1">
                <a:solidFill>
                  <a:schemeClr val="dk1"/>
                </a:solidFill>
                <a:latin typeface="Montserrat"/>
                <a:ea typeface="Montserrat"/>
                <a:cs typeface="Montserrat"/>
                <a:sym typeface="Montserrat"/>
              </a:rPr>
              <a:t>Keywords:</a:t>
            </a:r>
            <a:endParaRPr sz="1900" b="1">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SzPts val="1500"/>
              <a:buFont typeface="Arial"/>
              <a:buNone/>
            </a:pPr>
            <a:r>
              <a:rPr lang="en-US" sz="1700">
                <a:solidFill>
                  <a:schemeClr val="dk1"/>
                </a:solidFill>
                <a:latin typeface="Montserrat"/>
                <a:ea typeface="Montserrat"/>
                <a:cs typeface="Montserrat"/>
                <a:sym typeface="Montserrat"/>
              </a:rPr>
              <a:t>data analytics ◦ data modelling ◦ internet enabled, connected operations ◦ sensors, monitoring systems ◦ additive manufacturing ◦ artificial intelligence ◦ online platforms ◦ peer-to-peer online marketplaces ◦ Material passports</a:t>
            </a:r>
            <a:endParaRPr sz="1700">
              <a:solidFill>
                <a:schemeClr val="dk1"/>
              </a:solidFill>
              <a:latin typeface="Montserrat"/>
              <a:ea typeface="Montserrat"/>
              <a:cs typeface="Montserrat"/>
              <a:sym typeface="Montserrat"/>
            </a:endParaRPr>
          </a:p>
          <a:p>
            <a:pPr marL="0" lvl="0" indent="0" algn="l" rtl="0">
              <a:spcBef>
                <a:spcPts val="0"/>
              </a:spcBef>
              <a:spcAft>
                <a:spcPts val="0"/>
              </a:spcAft>
              <a:buNone/>
            </a:pPr>
            <a:endParaRPr sz="1700">
              <a:solidFill>
                <a:schemeClr val="dk1"/>
              </a:solidFill>
              <a:latin typeface="Montserrat"/>
              <a:ea typeface="Montserrat"/>
              <a:cs typeface="Montserrat"/>
              <a:sym typeface="Montserrat"/>
            </a:endParaRPr>
          </a:p>
          <a:p>
            <a:pPr marL="0" lvl="0" indent="0" algn="l" rtl="0">
              <a:spcBef>
                <a:spcPts val="0"/>
              </a:spcBef>
              <a:spcAft>
                <a:spcPts val="0"/>
              </a:spcAft>
              <a:buNone/>
            </a:pPr>
            <a:r>
              <a:rPr lang="en-US" sz="1900" b="1">
                <a:solidFill>
                  <a:schemeClr val="dk1"/>
                </a:solidFill>
                <a:latin typeface="Montserrat"/>
                <a:ea typeface="Montserrat"/>
                <a:cs typeface="Montserrat"/>
                <a:sym typeface="Montserrat"/>
              </a:rPr>
              <a:t>Example on material passport:</a:t>
            </a:r>
            <a:endParaRPr sz="1900" b="1">
              <a:solidFill>
                <a:schemeClr val="dk1"/>
              </a:solidFill>
              <a:latin typeface="Montserrat"/>
              <a:ea typeface="Montserrat"/>
              <a:cs typeface="Montserrat"/>
              <a:sym typeface="Montserrat"/>
            </a:endParaRPr>
          </a:p>
          <a:p>
            <a:pPr marL="0" lvl="0" indent="0" algn="l" rtl="0">
              <a:spcBef>
                <a:spcPts val="0"/>
              </a:spcBef>
              <a:spcAft>
                <a:spcPts val="0"/>
              </a:spcAft>
              <a:buNone/>
            </a:pPr>
            <a:r>
              <a:rPr lang="en-US" sz="1700">
                <a:solidFill>
                  <a:schemeClr val="dk1"/>
                </a:solidFill>
                <a:latin typeface="Montserrat"/>
                <a:ea typeface="Montserrat"/>
                <a:cs typeface="Montserrat"/>
                <a:sym typeface="Montserrat"/>
              </a:rPr>
              <a:t>Madaster is the online library of information on materials and products that provides insight into the materials and products used and their location, as well as their impact on circularity and the environment. </a:t>
            </a:r>
            <a:endParaRPr sz="1700">
              <a:solidFill>
                <a:schemeClr val="dk1"/>
              </a:solidFill>
              <a:latin typeface="Montserrat"/>
              <a:ea typeface="Montserrat"/>
              <a:cs typeface="Montserrat"/>
              <a:sym typeface="Montserrat"/>
            </a:endParaRPr>
          </a:p>
          <a:p>
            <a:pPr marL="0" lvl="0" indent="0" algn="l" rtl="0">
              <a:spcBef>
                <a:spcPts val="0"/>
              </a:spcBef>
              <a:spcAft>
                <a:spcPts val="0"/>
              </a:spcAft>
              <a:buNone/>
            </a:pPr>
            <a:r>
              <a:rPr lang="en-US" sz="1700" u="sng">
                <a:solidFill>
                  <a:schemeClr val="dk1"/>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Find out more!</a:t>
            </a:r>
            <a:endParaRPr sz="1900">
              <a:solidFill>
                <a:schemeClr val="dk1"/>
              </a:solidFill>
            </a:endParaRPr>
          </a:p>
        </p:txBody>
      </p:sp>
      <p:sp>
        <p:nvSpPr>
          <p:cNvPr id="755" name="Google Shape;755;g1d85f1c61b8_0_89"/>
          <p:cNvSpPr txBox="1"/>
          <p:nvPr/>
        </p:nvSpPr>
        <p:spPr>
          <a:xfrm>
            <a:off x="290567" y="852933"/>
            <a:ext cx="10972800" cy="569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2100">
              <a:solidFill>
                <a:schemeClr val="lt1"/>
              </a:solidFill>
              <a:latin typeface="Open Sans"/>
              <a:ea typeface="Open Sans"/>
              <a:cs typeface="Open Sans"/>
              <a:sym typeface="Open Sans"/>
            </a:endParaRPr>
          </a:p>
        </p:txBody>
      </p:sp>
      <p:pic>
        <p:nvPicPr>
          <p:cNvPr id="756" name="Google Shape;756;g1d85f1c61b8_0_89"/>
          <p:cNvPicPr preferRelativeResize="0"/>
          <p:nvPr/>
        </p:nvPicPr>
        <p:blipFill rotWithShape="1">
          <a:blip r:embed="rId7">
            <a:alphaModFix/>
          </a:blip>
          <a:srcRect l="69223" t="42061" r="21612" b="39294"/>
          <a:stretch/>
        </p:blipFill>
        <p:spPr>
          <a:xfrm>
            <a:off x="385750" y="396775"/>
            <a:ext cx="523026" cy="503349"/>
          </a:xfrm>
          <a:prstGeom prst="rect">
            <a:avLst/>
          </a:prstGeom>
          <a:noFill/>
          <a:ln>
            <a:noFill/>
          </a:ln>
        </p:spPr>
      </p:pic>
      <p:sp>
        <p:nvSpPr>
          <p:cNvPr id="757" name="Google Shape;757;g1d85f1c61b8_0_89"/>
          <p:cNvSpPr txBox="1"/>
          <p:nvPr/>
        </p:nvSpPr>
        <p:spPr>
          <a:xfrm>
            <a:off x="290567" y="852933"/>
            <a:ext cx="10972800" cy="1215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Clr>
                <a:schemeClr val="dk1"/>
              </a:buClr>
              <a:buSzPts val="1500"/>
              <a:buFont typeface="Arial"/>
              <a:buNone/>
            </a:pPr>
            <a:r>
              <a:rPr lang="en-US" sz="2100">
                <a:solidFill>
                  <a:schemeClr val="lt1"/>
                </a:solidFill>
                <a:latin typeface="Open Sans"/>
                <a:ea typeface="Open Sans"/>
                <a:cs typeface="Open Sans"/>
                <a:sym typeface="Open Sans"/>
              </a:rPr>
              <a:t>Track and optimise resource use and strengthen connections between supply-chain</a:t>
            </a:r>
            <a:endParaRPr sz="2100">
              <a:solidFill>
                <a:schemeClr val="lt1"/>
              </a:solidFill>
              <a:latin typeface="Open Sans"/>
              <a:ea typeface="Open Sans"/>
              <a:cs typeface="Open Sans"/>
              <a:sym typeface="Open Sans"/>
            </a:endParaRPr>
          </a:p>
          <a:p>
            <a:pPr marL="0" lvl="0" indent="0" algn="l" rtl="0">
              <a:spcBef>
                <a:spcPts val="0"/>
              </a:spcBef>
              <a:spcAft>
                <a:spcPts val="0"/>
              </a:spcAft>
              <a:buClr>
                <a:schemeClr val="dk1"/>
              </a:buClr>
              <a:buSzPts val="1500"/>
              <a:buFont typeface="Arial"/>
              <a:buNone/>
            </a:pPr>
            <a:r>
              <a:rPr lang="en-US" sz="2100">
                <a:solidFill>
                  <a:schemeClr val="lt1"/>
                </a:solidFill>
                <a:latin typeface="Open Sans"/>
                <a:ea typeface="Open Sans"/>
                <a:cs typeface="Open Sans"/>
                <a:sym typeface="Open Sans"/>
              </a:rPr>
              <a:t>actors through digital, online platforms and technologies.</a:t>
            </a:r>
            <a:endParaRPr sz="2100">
              <a:solidFill>
                <a:schemeClr val="lt1"/>
              </a:solidFill>
              <a:latin typeface="Open Sans"/>
              <a:ea typeface="Open Sans"/>
              <a:cs typeface="Open Sans"/>
              <a:sym typeface="Open Sans"/>
            </a:endParaRPr>
          </a:p>
          <a:p>
            <a:pPr marL="0" lvl="0" indent="0" algn="l" rtl="0">
              <a:spcBef>
                <a:spcPts val="0"/>
              </a:spcBef>
              <a:spcAft>
                <a:spcPts val="0"/>
              </a:spcAft>
              <a:buNone/>
            </a:pPr>
            <a:endParaRPr sz="2100">
              <a:solidFill>
                <a:schemeClr val="lt1"/>
              </a:solidFill>
              <a:latin typeface="Open Sans"/>
              <a:ea typeface="Open Sans"/>
              <a:cs typeface="Open Sans"/>
              <a:sym typeface="Open Sans"/>
            </a:endParaRPr>
          </a:p>
        </p:txBody>
      </p:sp>
      <p:pic>
        <p:nvPicPr>
          <p:cNvPr id="758" name="Google Shape;758;g1d85f1c61b8_0_89"/>
          <p:cNvPicPr preferRelativeResize="0"/>
          <p:nvPr/>
        </p:nvPicPr>
        <p:blipFill rotWithShape="1">
          <a:blip r:embed="rId8">
            <a:alphaModFix/>
          </a:blip>
          <a:srcRect/>
          <a:stretch/>
        </p:blipFill>
        <p:spPr>
          <a:xfrm>
            <a:off x="10516951" y="432800"/>
            <a:ext cx="1073100" cy="433500"/>
          </a:xfrm>
          <a:prstGeom prst="rect">
            <a:avLst/>
          </a:prstGeom>
          <a:noFill/>
          <a:ln>
            <a:noFill/>
          </a:ln>
        </p:spPr>
      </p:pic>
      <p:pic>
        <p:nvPicPr>
          <p:cNvPr id="759" name="Google Shape;759;g1d85f1c61b8_0_89"/>
          <p:cNvPicPr preferRelativeResize="0"/>
          <p:nvPr/>
        </p:nvPicPr>
        <p:blipFill>
          <a:blip r:embed="rId9">
            <a:alphaModFix/>
          </a:blip>
          <a:stretch>
            <a:fillRect/>
          </a:stretch>
        </p:blipFill>
        <p:spPr>
          <a:xfrm>
            <a:off x="970036" y="3364662"/>
            <a:ext cx="1150811" cy="1105600"/>
          </a:xfrm>
          <a:prstGeom prst="rect">
            <a:avLst/>
          </a:prstGeom>
          <a:noFill/>
          <a:ln>
            <a:noFill/>
          </a:ln>
        </p:spPr>
      </p:pic>
      <p:sp>
        <p:nvSpPr>
          <p:cNvPr id="760" name="Google Shape;760;g1d85f1c61b8_0_89"/>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g1d85f1c61b8_0_106"/>
          <p:cNvPicPr preferRelativeResize="0"/>
          <p:nvPr/>
        </p:nvPicPr>
        <p:blipFill rotWithShape="1">
          <a:blip r:embed="rId3">
            <a:alphaModFix/>
          </a:blip>
          <a:srcRect l="16417" r="16410" b="24081"/>
          <a:stretch/>
        </p:blipFill>
        <p:spPr>
          <a:xfrm>
            <a:off x="0" y="1730702"/>
            <a:ext cx="6801423" cy="5127301"/>
          </a:xfrm>
          <a:prstGeom prst="rect">
            <a:avLst/>
          </a:prstGeom>
          <a:noFill/>
          <a:ln>
            <a:noFill/>
          </a:ln>
        </p:spPr>
      </p:pic>
      <p:sp>
        <p:nvSpPr>
          <p:cNvPr id="766" name="Google Shape;766;g1d85f1c61b8_0_106"/>
          <p:cNvSpPr/>
          <p:nvPr/>
        </p:nvSpPr>
        <p:spPr>
          <a:xfrm>
            <a:off x="6095998" y="4076581"/>
            <a:ext cx="6096000" cy="2061900"/>
          </a:xfrm>
          <a:prstGeom prst="rect">
            <a:avLst/>
          </a:prstGeom>
          <a:noFill/>
          <a:ln>
            <a:noFill/>
          </a:ln>
        </p:spPr>
        <p:txBody>
          <a:bodyPr spcFirstLastPara="1" wrap="square" lIns="121900" tIns="60925" rIns="121900" bIns="60925" anchor="t" anchorCtr="0">
            <a:noAutofit/>
          </a:bodyPr>
          <a:lstStyle/>
          <a:p>
            <a:pPr marL="0" marR="0" lvl="0" indent="0" algn="r" rtl="0">
              <a:lnSpc>
                <a:spcPct val="100000"/>
              </a:lnSpc>
              <a:spcBef>
                <a:spcPts val="0"/>
              </a:spcBef>
              <a:spcAft>
                <a:spcPts val="0"/>
              </a:spcAft>
              <a:buNone/>
            </a:pPr>
            <a:endParaRPr sz="1900"/>
          </a:p>
        </p:txBody>
      </p:sp>
      <p:pic>
        <p:nvPicPr>
          <p:cNvPr id="767" name="Google Shape;767;g1d85f1c61b8_0_106"/>
          <p:cNvPicPr preferRelativeResize="0"/>
          <p:nvPr/>
        </p:nvPicPr>
        <p:blipFill rotWithShape="1">
          <a:blip r:embed="rId4">
            <a:alphaModFix/>
          </a:blip>
          <a:srcRect/>
          <a:stretch/>
        </p:blipFill>
        <p:spPr>
          <a:xfrm>
            <a:off x="10456486" y="159687"/>
            <a:ext cx="1488365" cy="601413"/>
          </a:xfrm>
          <a:prstGeom prst="rect">
            <a:avLst/>
          </a:prstGeom>
          <a:noFill/>
          <a:ln>
            <a:noFill/>
          </a:ln>
        </p:spPr>
      </p:pic>
      <p:sp>
        <p:nvSpPr>
          <p:cNvPr id="768" name="Google Shape;768;g1d85f1c61b8_0_106"/>
          <p:cNvSpPr/>
          <p:nvPr/>
        </p:nvSpPr>
        <p:spPr>
          <a:xfrm>
            <a:off x="623636" y="3063451"/>
            <a:ext cx="1843500" cy="1843500"/>
          </a:xfrm>
          <a:prstGeom prst="ellipse">
            <a:avLst/>
          </a:prstGeom>
          <a:solidFill>
            <a:srgbClr val="FFFFFF"/>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Arial"/>
              <a:ea typeface="Arial"/>
              <a:cs typeface="Arial"/>
              <a:sym typeface="Arial"/>
            </a:endParaRPr>
          </a:p>
        </p:txBody>
      </p:sp>
      <p:sp>
        <p:nvSpPr>
          <p:cNvPr id="769" name="Google Shape;769;g1d85f1c61b8_0_106"/>
          <p:cNvSpPr txBox="1"/>
          <p:nvPr/>
        </p:nvSpPr>
        <p:spPr>
          <a:xfrm>
            <a:off x="449700" y="243600"/>
            <a:ext cx="8038500" cy="1105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3200" b="1">
                <a:solidFill>
                  <a:srgbClr val="FFFFFF"/>
                </a:solidFill>
                <a:latin typeface="Montserrat"/>
                <a:ea typeface="Montserrat"/>
                <a:cs typeface="Montserrat"/>
                <a:sym typeface="Montserrat"/>
              </a:rPr>
              <a:t>RETHINK THE BUSINESS MODEL</a:t>
            </a:r>
            <a:endParaRPr sz="3200" b="1">
              <a:solidFill>
                <a:srgbClr val="FFFFFF"/>
              </a:solidFill>
              <a:latin typeface="Montserrat"/>
              <a:ea typeface="Montserrat"/>
              <a:cs typeface="Montserrat"/>
              <a:sym typeface="Montserrat"/>
            </a:endParaRPr>
          </a:p>
          <a:p>
            <a:pPr marL="0" lvl="0" indent="0" algn="l" rtl="0">
              <a:spcBef>
                <a:spcPts val="0"/>
              </a:spcBef>
              <a:spcAft>
                <a:spcPts val="0"/>
              </a:spcAft>
              <a:buNone/>
            </a:pPr>
            <a:r>
              <a:rPr lang="en-US" sz="3200">
                <a:solidFill>
                  <a:srgbClr val="FFFFFF"/>
                </a:solidFill>
                <a:latin typeface="Montserrat"/>
                <a:ea typeface="Montserrat"/>
                <a:cs typeface="Montserrat"/>
                <a:sym typeface="Montserrat"/>
              </a:rPr>
              <a:t>RENTAL SUBSCRIPTION</a:t>
            </a:r>
            <a:endParaRPr sz="3200">
              <a:solidFill>
                <a:srgbClr val="FFFFFF"/>
              </a:solidFill>
              <a:latin typeface="Montserrat"/>
              <a:ea typeface="Montserrat"/>
              <a:cs typeface="Montserrat"/>
              <a:sym typeface="Montserrat"/>
            </a:endParaRPr>
          </a:p>
          <a:p>
            <a:pPr marL="0" lvl="0" indent="0" algn="l" rtl="0">
              <a:spcBef>
                <a:spcPts val="0"/>
              </a:spcBef>
              <a:spcAft>
                <a:spcPts val="0"/>
              </a:spcAft>
              <a:buNone/>
            </a:pPr>
            <a:endParaRPr sz="2400">
              <a:solidFill>
                <a:srgbClr val="FFFFFF"/>
              </a:solidFill>
              <a:latin typeface="Montserrat"/>
              <a:ea typeface="Montserrat"/>
              <a:cs typeface="Montserrat"/>
              <a:sym typeface="Montserrat"/>
            </a:endParaRPr>
          </a:p>
        </p:txBody>
      </p:sp>
      <p:pic>
        <p:nvPicPr>
          <p:cNvPr id="770" name="Google Shape;770;g1d85f1c61b8_0_106"/>
          <p:cNvPicPr preferRelativeResize="0"/>
          <p:nvPr/>
        </p:nvPicPr>
        <p:blipFill rotWithShape="1">
          <a:blip r:embed="rId5">
            <a:alphaModFix/>
          </a:blip>
          <a:srcRect l="7319" t="86450" r="13635"/>
          <a:stretch/>
        </p:blipFill>
        <p:spPr>
          <a:xfrm rot="10800000">
            <a:off x="0" y="-2"/>
            <a:ext cx="12192000" cy="2075284"/>
          </a:xfrm>
          <a:prstGeom prst="rect">
            <a:avLst/>
          </a:prstGeom>
          <a:noFill/>
          <a:ln>
            <a:noFill/>
          </a:ln>
        </p:spPr>
      </p:pic>
      <p:sp>
        <p:nvSpPr>
          <p:cNvPr id="771" name="Google Shape;771;g1d85f1c61b8_0_106"/>
          <p:cNvSpPr/>
          <p:nvPr/>
        </p:nvSpPr>
        <p:spPr>
          <a:xfrm>
            <a:off x="930926" y="424550"/>
            <a:ext cx="6635700" cy="732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b="1">
                <a:solidFill>
                  <a:srgbClr val="FFFFFF"/>
                </a:solidFill>
                <a:latin typeface="Montserrat"/>
                <a:ea typeface="Montserrat"/>
                <a:cs typeface="Montserrat"/>
                <a:sym typeface="Montserrat"/>
              </a:rPr>
              <a:t>RETHINK THE BUSINESS MODEL</a:t>
            </a:r>
            <a:endParaRPr sz="1900" b="1">
              <a:solidFill>
                <a:srgbClr val="FFFFFF"/>
              </a:solidFill>
              <a:latin typeface="Montserrat"/>
              <a:ea typeface="Montserrat"/>
              <a:cs typeface="Montserrat"/>
              <a:sym typeface="Montserrat"/>
            </a:endParaRPr>
          </a:p>
        </p:txBody>
      </p:sp>
      <p:sp>
        <p:nvSpPr>
          <p:cNvPr id="772" name="Google Shape;772;g1d85f1c61b8_0_106"/>
          <p:cNvSpPr/>
          <p:nvPr/>
        </p:nvSpPr>
        <p:spPr>
          <a:xfrm>
            <a:off x="381000" y="927123"/>
            <a:ext cx="11468100" cy="885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endParaRPr sz="1700">
              <a:solidFill>
                <a:srgbClr val="FFFFFF"/>
              </a:solidFill>
              <a:latin typeface="Montserrat"/>
              <a:ea typeface="Montserrat"/>
              <a:cs typeface="Montserrat"/>
              <a:sym typeface="Montserrat"/>
            </a:endParaRPr>
          </a:p>
        </p:txBody>
      </p:sp>
      <p:pic>
        <p:nvPicPr>
          <p:cNvPr id="773" name="Google Shape;773;g1d85f1c61b8_0_106"/>
          <p:cNvPicPr preferRelativeResize="0"/>
          <p:nvPr/>
        </p:nvPicPr>
        <p:blipFill rotWithShape="1">
          <a:blip r:embed="rId6">
            <a:alphaModFix/>
          </a:blip>
          <a:srcRect l="38339" t="41704" r="52469" b="39001"/>
          <a:stretch/>
        </p:blipFill>
        <p:spPr>
          <a:xfrm>
            <a:off x="324775" y="349810"/>
            <a:ext cx="526877" cy="523128"/>
          </a:xfrm>
          <a:prstGeom prst="rect">
            <a:avLst/>
          </a:prstGeom>
          <a:noFill/>
          <a:ln>
            <a:noFill/>
          </a:ln>
        </p:spPr>
      </p:pic>
      <p:sp>
        <p:nvSpPr>
          <p:cNvPr id="774" name="Google Shape;774;g1d85f1c61b8_0_106"/>
          <p:cNvSpPr txBox="1"/>
          <p:nvPr/>
        </p:nvSpPr>
        <p:spPr>
          <a:xfrm>
            <a:off x="6858000" y="2342300"/>
            <a:ext cx="4950300" cy="47871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b="1">
                <a:solidFill>
                  <a:schemeClr val="dk1"/>
                </a:solidFill>
                <a:latin typeface="Montserrat"/>
                <a:ea typeface="Montserrat"/>
                <a:cs typeface="Montserrat"/>
                <a:sym typeface="Montserrat"/>
              </a:rPr>
              <a:t>Keywords:</a:t>
            </a:r>
            <a:endParaRPr sz="1900" b="1">
              <a:solidFill>
                <a:schemeClr val="dk1"/>
              </a:solidFill>
              <a:latin typeface="Montserrat"/>
              <a:ea typeface="Montserrat"/>
              <a:cs typeface="Montserrat"/>
              <a:sym typeface="Montserrat"/>
            </a:endParaRPr>
          </a:p>
          <a:p>
            <a:pPr marL="0" lvl="0" indent="0" algn="ctr" rtl="0">
              <a:spcBef>
                <a:spcPts val="0"/>
              </a:spcBef>
              <a:spcAft>
                <a:spcPts val="0"/>
              </a:spcAft>
              <a:buNone/>
            </a:pPr>
            <a:r>
              <a:rPr lang="en-US" sz="1700">
                <a:solidFill>
                  <a:schemeClr val="dk1"/>
                </a:solidFill>
                <a:latin typeface="Montserrat"/>
                <a:ea typeface="Montserrat"/>
                <a:cs typeface="Montserrat"/>
                <a:sym typeface="Montserrat"/>
              </a:rPr>
              <a:t>sale of durable, long-lasting goods ◦ sale of exchangeable parts ◦ peer to peer sharing or resale ◦ leasing ◦ rental ◦ pay per use ◦ crowd-based services ◦ subscription based products and services</a:t>
            </a:r>
            <a:endParaRPr sz="1700">
              <a:solidFill>
                <a:schemeClr val="dk1"/>
              </a:solidFill>
              <a:latin typeface="Montserrat"/>
              <a:ea typeface="Montserrat"/>
              <a:cs typeface="Montserrat"/>
              <a:sym typeface="Montserrat"/>
            </a:endParaRPr>
          </a:p>
          <a:p>
            <a:pPr marL="0" lvl="0" indent="0" algn="l" rtl="0">
              <a:spcBef>
                <a:spcPts val="0"/>
              </a:spcBef>
              <a:spcAft>
                <a:spcPts val="0"/>
              </a:spcAft>
              <a:buNone/>
            </a:pPr>
            <a:endParaRPr sz="1700">
              <a:solidFill>
                <a:schemeClr val="dk1"/>
              </a:solidFill>
              <a:latin typeface="Montserrat"/>
              <a:ea typeface="Montserrat"/>
              <a:cs typeface="Montserrat"/>
              <a:sym typeface="Montserrat"/>
            </a:endParaRPr>
          </a:p>
          <a:p>
            <a:pPr marL="0" lvl="0" indent="0" algn="l" rtl="0">
              <a:spcBef>
                <a:spcPts val="0"/>
              </a:spcBef>
              <a:spcAft>
                <a:spcPts val="0"/>
              </a:spcAft>
              <a:buNone/>
            </a:pPr>
            <a:r>
              <a:rPr lang="en-US" sz="1900" b="1">
                <a:solidFill>
                  <a:schemeClr val="dk1"/>
                </a:solidFill>
                <a:latin typeface="Montserrat"/>
                <a:ea typeface="Montserrat"/>
                <a:cs typeface="Montserrat"/>
                <a:sym typeface="Montserrat"/>
              </a:rPr>
              <a:t>Example on product-as-a-service:</a:t>
            </a:r>
            <a:endParaRPr sz="1900" b="1">
              <a:solidFill>
                <a:schemeClr val="dk1"/>
              </a:solidFill>
              <a:latin typeface="Montserrat"/>
              <a:ea typeface="Montserrat"/>
              <a:cs typeface="Montserrat"/>
              <a:sym typeface="Montserrat"/>
            </a:endParaRPr>
          </a:p>
          <a:p>
            <a:pPr marL="0" lvl="0" indent="0" algn="l" rtl="0">
              <a:spcBef>
                <a:spcPts val="0"/>
              </a:spcBef>
              <a:spcAft>
                <a:spcPts val="0"/>
              </a:spcAft>
              <a:buNone/>
            </a:pPr>
            <a:r>
              <a:rPr lang="en-US" sz="1700">
                <a:solidFill>
                  <a:schemeClr val="dk1"/>
                </a:solidFill>
                <a:latin typeface="Montserrat"/>
                <a:ea typeface="Montserrat"/>
                <a:cs typeface="Montserrat"/>
                <a:sym typeface="Montserrat"/>
              </a:rPr>
              <a:t>Chainable supplies modular and circular kitchen for residential projects through a circular business model:  Kitchen-as-a-service to ensure a circular supply chain. </a:t>
            </a:r>
            <a:endParaRPr sz="1700">
              <a:solidFill>
                <a:schemeClr val="dk1"/>
              </a:solidFill>
              <a:latin typeface="Montserrat"/>
              <a:ea typeface="Montserrat"/>
              <a:cs typeface="Montserrat"/>
              <a:sym typeface="Montserrat"/>
            </a:endParaRPr>
          </a:p>
          <a:p>
            <a:pPr marL="0" lvl="0" indent="0" algn="l" rtl="0">
              <a:spcBef>
                <a:spcPts val="0"/>
              </a:spcBef>
              <a:spcAft>
                <a:spcPts val="0"/>
              </a:spcAft>
              <a:buNone/>
            </a:pPr>
            <a:endParaRPr sz="1700">
              <a:solidFill>
                <a:schemeClr val="dk1"/>
              </a:solidFill>
              <a:latin typeface="Montserrat"/>
              <a:ea typeface="Montserrat"/>
              <a:cs typeface="Montserrat"/>
              <a:sym typeface="Montserrat"/>
            </a:endParaRPr>
          </a:p>
          <a:p>
            <a:pPr marL="0" lvl="0" indent="0" algn="l" rtl="0">
              <a:spcBef>
                <a:spcPts val="0"/>
              </a:spcBef>
              <a:spcAft>
                <a:spcPts val="0"/>
              </a:spcAft>
              <a:buNone/>
            </a:pPr>
            <a:r>
              <a:rPr lang="en-US" sz="1700" u="sng">
                <a:solidFill>
                  <a:schemeClr val="dk1"/>
                </a:solidFill>
                <a:latin typeface="Montserrat"/>
                <a:ea typeface="Montserrat"/>
                <a:cs typeface="Montserrat"/>
                <a:sym typeface="Montserrat"/>
                <a:hlinkClick r:id="rId7">
                  <a:extLst>
                    <a:ext uri="{A12FA001-AC4F-418D-AE19-62706E023703}">
                      <ahyp:hlinkClr xmlns:ahyp="http://schemas.microsoft.com/office/drawing/2018/hyperlinkcolor" val="tx"/>
                    </a:ext>
                  </a:extLst>
                </a:hlinkClick>
              </a:rPr>
              <a:t>Find out more!</a:t>
            </a:r>
            <a:endParaRPr sz="1700">
              <a:solidFill>
                <a:schemeClr val="dk1"/>
              </a:solidFill>
              <a:latin typeface="Montserrat"/>
              <a:ea typeface="Montserrat"/>
              <a:cs typeface="Montserrat"/>
              <a:sym typeface="Montserrat"/>
            </a:endParaRPr>
          </a:p>
          <a:p>
            <a:pPr marL="0" lvl="0" indent="0" algn="ctr" rtl="0">
              <a:spcBef>
                <a:spcPts val="0"/>
              </a:spcBef>
              <a:spcAft>
                <a:spcPts val="0"/>
              </a:spcAft>
              <a:buNone/>
            </a:pPr>
            <a:endParaRPr sz="1700">
              <a:solidFill>
                <a:schemeClr val="dk1"/>
              </a:solidFill>
              <a:latin typeface="Montserrat"/>
              <a:ea typeface="Montserrat"/>
              <a:cs typeface="Montserrat"/>
              <a:sym typeface="Montserrat"/>
            </a:endParaRPr>
          </a:p>
          <a:p>
            <a:pPr marL="0" lvl="0" indent="0" algn="l" rtl="0">
              <a:spcBef>
                <a:spcPts val="0"/>
              </a:spcBef>
              <a:spcAft>
                <a:spcPts val="0"/>
              </a:spcAft>
              <a:buNone/>
            </a:pPr>
            <a:endParaRPr sz="1900">
              <a:solidFill>
                <a:schemeClr val="dk1"/>
              </a:solidFill>
            </a:endParaRPr>
          </a:p>
        </p:txBody>
      </p:sp>
      <p:sp>
        <p:nvSpPr>
          <p:cNvPr id="775" name="Google Shape;775;g1d85f1c61b8_0_106"/>
          <p:cNvSpPr txBox="1"/>
          <p:nvPr/>
        </p:nvSpPr>
        <p:spPr>
          <a:xfrm>
            <a:off x="290567" y="852933"/>
            <a:ext cx="10972800" cy="1215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100">
                <a:solidFill>
                  <a:schemeClr val="lt1"/>
                </a:solidFill>
                <a:latin typeface="Open Sans"/>
                <a:ea typeface="Open Sans"/>
                <a:cs typeface="Open Sans"/>
                <a:sym typeface="Open Sans"/>
              </a:rPr>
              <a:t>Consider opportunities to create greater value and align incentives through</a:t>
            </a:r>
            <a:endParaRPr sz="2100">
              <a:solidFill>
                <a:schemeClr val="lt1"/>
              </a:solidFill>
              <a:latin typeface="Open Sans"/>
              <a:ea typeface="Open Sans"/>
              <a:cs typeface="Open Sans"/>
              <a:sym typeface="Open Sans"/>
            </a:endParaRPr>
          </a:p>
          <a:p>
            <a:pPr marL="0" lvl="0" indent="0" algn="l" rtl="0">
              <a:spcBef>
                <a:spcPts val="0"/>
              </a:spcBef>
              <a:spcAft>
                <a:spcPts val="0"/>
              </a:spcAft>
              <a:buNone/>
            </a:pPr>
            <a:r>
              <a:rPr lang="en-US" sz="2100">
                <a:solidFill>
                  <a:schemeClr val="lt1"/>
                </a:solidFill>
                <a:latin typeface="Open Sans"/>
                <a:ea typeface="Open Sans"/>
                <a:cs typeface="Open Sans"/>
                <a:sym typeface="Open Sans"/>
              </a:rPr>
              <a:t>business models that build on the interaction between products and services.</a:t>
            </a:r>
            <a:endParaRPr sz="2100">
              <a:solidFill>
                <a:schemeClr val="lt1"/>
              </a:solidFill>
              <a:latin typeface="Open Sans"/>
              <a:ea typeface="Open Sans"/>
              <a:cs typeface="Open Sans"/>
              <a:sym typeface="Open Sans"/>
            </a:endParaRPr>
          </a:p>
          <a:p>
            <a:pPr marL="0" lvl="0" indent="0" algn="l" rtl="0">
              <a:spcBef>
                <a:spcPts val="0"/>
              </a:spcBef>
              <a:spcAft>
                <a:spcPts val="0"/>
              </a:spcAft>
              <a:buNone/>
            </a:pPr>
            <a:endParaRPr sz="2100">
              <a:solidFill>
                <a:schemeClr val="lt1"/>
              </a:solidFill>
              <a:latin typeface="Open Sans"/>
              <a:ea typeface="Open Sans"/>
              <a:cs typeface="Open Sans"/>
              <a:sym typeface="Open Sans"/>
            </a:endParaRPr>
          </a:p>
        </p:txBody>
      </p:sp>
      <p:pic>
        <p:nvPicPr>
          <p:cNvPr id="776" name="Google Shape;776;g1d85f1c61b8_0_106"/>
          <p:cNvPicPr preferRelativeResize="0"/>
          <p:nvPr/>
        </p:nvPicPr>
        <p:blipFill rotWithShape="1">
          <a:blip r:embed="rId8">
            <a:alphaModFix/>
          </a:blip>
          <a:srcRect/>
          <a:stretch/>
        </p:blipFill>
        <p:spPr>
          <a:xfrm>
            <a:off x="10516951" y="432800"/>
            <a:ext cx="1073100" cy="433500"/>
          </a:xfrm>
          <a:prstGeom prst="rect">
            <a:avLst/>
          </a:prstGeom>
          <a:noFill/>
          <a:ln>
            <a:noFill/>
          </a:ln>
        </p:spPr>
      </p:pic>
      <p:pic>
        <p:nvPicPr>
          <p:cNvPr id="777" name="Google Shape;777;g1d85f1c61b8_0_106"/>
          <p:cNvPicPr preferRelativeResize="0"/>
          <p:nvPr/>
        </p:nvPicPr>
        <p:blipFill>
          <a:blip r:embed="rId9">
            <a:alphaModFix/>
          </a:blip>
          <a:stretch>
            <a:fillRect/>
          </a:stretch>
        </p:blipFill>
        <p:spPr>
          <a:xfrm>
            <a:off x="854411" y="3466985"/>
            <a:ext cx="1382034" cy="1036567"/>
          </a:xfrm>
          <a:prstGeom prst="rect">
            <a:avLst/>
          </a:prstGeom>
          <a:noFill/>
          <a:ln>
            <a:noFill/>
          </a:ln>
        </p:spPr>
      </p:pic>
      <p:sp>
        <p:nvSpPr>
          <p:cNvPr id="778" name="Google Shape;778;g1d85f1c61b8_0_106"/>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1a6be771c57_0_0"/>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What is A Circular Economy? Overview</a:t>
            </a:r>
            <a:endParaRPr/>
          </a:p>
        </p:txBody>
      </p:sp>
      <p:sp>
        <p:nvSpPr>
          <p:cNvPr id="150" name="Google Shape;150;g1a6be771c57_0_0"/>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a:highlight>
                  <a:srgbClr val="FFFFFF"/>
                </a:highlight>
              </a:rPr>
              <a:t>In our current economy, we take materials from the Earth, make products from them, and then they become waste. In a Circular Economy, we try to stop waste being produced.</a:t>
            </a:r>
            <a:endParaRPr>
              <a:highlight>
                <a:srgbClr val="FFFFFF"/>
              </a:highlight>
            </a:endParaRPr>
          </a:p>
          <a:p>
            <a:pPr marL="0" lvl="0" indent="0" algn="l" rtl="0">
              <a:lnSpc>
                <a:spcPct val="115000"/>
              </a:lnSpc>
              <a:spcBef>
                <a:spcPts val="1000"/>
              </a:spcBef>
              <a:spcAft>
                <a:spcPts val="0"/>
              </a:spcAft>
              <a:buNone/>
            </a:pPr>
            <a:r>
              <a:rPr lang="en-US" b="1">
                <a:highlight>
                  <a:srgbClr val="FFFFFF"/>
                </a:highlight>
              </a:rPr>
              <a:t>The circular economy is based on three principles, driven by design:</a:t>
            </a:r>
            <a:endParaRPr b="1">
              <a:highlight>
                <a:srgbClr val="FFFFFF"/>
              </a:highlight>
            </a:endParaRPr>
          </a:p>
          <a:p>
            <a:pPr marL="457200" lvl="0" indent="-330200" algn="l" rtl="0">
              <a:lnSpc>
                <a:spcPct val="115000"/>
              </a:lnSpc>
              <a:spcBef>
                <a:spcPts val="1000"/>
              </a:spcBef>
              <a:spcAft>
                <a:spcPts val="0"/>
              </a:spcAft>
              <a:buSzPts val="1600"/>
              <a:buChar char="•"/>
            </a:pPr>
            <a:r>
              <a:rPr lang="en-US">
                <a:highlight>
                  <a:srgbClr val="FFFFFF"/>
                </a:highlight>
              </a:rPr>
              <a:t>Eliminate waste and pollution</a:t>
            </a:r>
            <a:endParaRPr/>
          </a:p>
          <a:p>
            <a:pPr marL="457200" lvl="0" indent="-330200" algn="l" rtl="0">
              <a:lnSpc>
                <a:spcPct val="115000"/>
              </a:lnSpc>
              <a:spcBef>
                <a:spcPts val="1000"/>
              </a:spcBef>
              <a:spcAft>
                <a:spcPts val="0"/>
              </a:spcAft>
              <a:buSzPts val="1600"/>
              <a:buChar char="•"/>
            </a:pPr>
            <a:r>
              <a:rPr lang="en-US">
                <a:highlight>
                  <a:srgbClr val="FFFFFF"/>
                </a:highlight>
              </a:rPr>
              <a:t>Circulate products and materials (at their highest value)</a:t>
            </a:r>
            <a:endParaRPr/>
          </a:p>
          <a:p>
            <a:pPr marL="457200" lvl="0" indent="-330200" algn="l" rtl="0">
              <a:lnSpc>
                <a:spcPct val="115000"/>
              </a:lnSpc>
              <a:spcBef>
                <a:spcPts val="1000"/>
              </a:spcBef>
              <a:spcAft>
                <a:spcPts val="0"/>
              </a:spcAft>
              <a:buSzPts val="1600"/>
              <a:buChar char="•"/>
            </a:pPr>
            <a:r>
              <a:rPr lang="en-US">
                <a:highlight>
                  <a:srgbClr val="FFFFFF"/>
                </a:highlight>
              </a:rPr>
              <a:t>Regenerate nature</a:t>
            </a:r>
            <a:endParaRPr u="sng">
              <a:highlight>
                <a:srgbClr val="FFFFFF"/>
              </a:highlight>
            </a:endParaRPr>
          </a:p>
          <a:p>
            <a:pPr marL="0" lvl="0" indent="0" algn="l" rtl="0">
              <a:lnSpc>
                <a:spcPct val="115000"/>
              </a:lnSpc>
              <a:spcBef>
                <a:spcPts val="1000"/>
              </a:spcBef>
              <a:spcAft>
                <a:spcPts val="0"/>
              </a:spcAft>
              <a:buNone/>
            </a:pPr>
            <a:r>
              <a:rPr lang="en-US">
                <a:highlight>
                  <a:srgbClr val="FFFFFF"/>
                </a:highlight>
              </a:rPr>
              <a:t>It is underpinned by a transition to renewable energy and materials. A circular economy decouples or brakes the link between economic activity and the consumption of finite resources. It is a resilient system that is good for business, people and the </a:t>
            </a:r>
            <a:r>
              <a:rPr lang="en-US">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environment</a:t>
            </a:r>
            <a:r>
              <a:rPr lang="en-US">
                <a:highlight>
                  <a:srgbClr val="FFFFFF"/>
                </a:highlight>
              </a:rPr>
              <a:t>.</a:t>
            </a:r>
            <a:endParaRPr/>
          </a:p>
        </p:txBody>
      </p:sp>
      <p:sp>
        <p:nvSpPr>
          <p:cNvPr id="151" name="Google Shape;151;g1a6be771c57_0_0"/>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6</a:t>
            </a:fld>
            <a:endParaRPr/>
          </a:p>
        </p:txBody>
      </p:sp>
      <p:sp>
        <p:nvSpPr>
          <p:cNvPr id="152" name="Google Shape;152;g1a6be771c57_0_0"/>
          <p:cNvSpPr txBox="1"/>
          <p:nvPr/>
        </p:nvSpPr>
        <p:spPr>
          <a:xfrm>
            <a:off x="1837700" y="6136250"/>
            <a:ext cx="54633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i="1" u="sng">
                <a:solidFill>
                  <a:schemeClr val="hlink"/>
                </a:solidFill>
                <a:hlinkClick r:id="rId3"/>
              </a:rPr>
              <a:t>https://ellenmacarthurfoundation.org/topics/circular-economy-introduction/overview</a:t>
            </a:r>
            <a:r>
              <a:rPr lang="en-US" sz="1000" i="1"/>
              <a:t> </a:t>
            </a:r>
            <a:endParaRPr sz="1000" i="1"/>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pic>
        <p:nvPicPr>
          <p:cNvPr id="783" name="Google Shape;783;g1d85f1c61b8_0_122"/>
          <p:cNvPicPr preferRelativeResize="0"/>
          <p:nvPr/>
        </p:nvPicPr>
        <p:blipFill rotWithShape="1">
          <a:blip r:embed="rId3">
            <a:alphaModFix/>
          </a:blip>
          <a:srcRect t="7526" r="23739" b="7526"/>
          <a:stretch/>
        </p:blipFill>
        <p:spPr>
          <a:xfrm>
            <a:off x="56981" y="2338367"/>
            <a:ext cx="6084516" cy="4519633"/>
          </a:xfrm>
          <a:prstGeom prst="rect">
            <a:avLst/>
          </a:prstGeom>
          <a:noFill/>
          <a:ln>
            <a:noFill/>
          </a:ln>
        </p:spPr>
      </p:pic>
      <p:sp>
        <p:nvSpPr>
          <p:cNvPr id="784" name="Google Shape;784;g1d85f1c61b8_0_122"/>
          <p:cNvSpPr/>
          <p:nvPr/>
        </p:nvSpPr>
        <p:spPr>
          <a:xfrm>
            <a:off x="760714" y="2593713"/>
            <a:ext cx="1844100" cy="18441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pic>
        <p:nvPicPr>
          <p:cNvPr id="785" name="Google Shape;785;g1d85f1c61b8_0_122"/>
          <p:cNvPicPr preferRelativeResize="0"/>
          <p:nvPr/>
        </p:nvPicPr>
        <p:blipFill rotWithShape="1">
          <a:blip r:embed="rId4">
            <a:alphaModFix/>
          </a:blip>
          <a:srcRect/>
          <a:stretch/>
        </p:blipFill>
        <p:spPr>
          <a:xfrm>
            <a:off x="10505139" y="271538"/>
            <a:ext cx="1488365" cy="601413"/>
          </a:xfrm>
          <a:prstGeom prst="rect">
            <a:avLst/>
          </a:prstGeom>
          <a:noFill/>
          <a:ln>
            <a:noFill/>
          </a:ln>
        </p:spPr>
      </p:pic>
      <p:sp>
        <p:nvSpPr>
          <p:cNvPr id="786" name="Google Shape;786;g1d85f1c61b8_0_122"/>
          <p:cNvSpPr txBox="1"/>
          <p:nvPr/>
        </p:nvSpPr>
        <p:spPr>
          <a:xfrm>
            <a:off x="449700" y="243600"/>
            <a:ext cx="8038500" cy="1105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3200" b="1">
                <a:solidFill>
                  <a:srgbClr val="FFFFFF"/>
                </a:solidFill>
                <a:latin typeface="Montserrat"/>
                <a:ea typeface="Montserrat"/>
                <a:cs typeface="Montserrat"/>
                <a:sym typeface="Montserrat"/>
              </a:rPr>
              <a:t>TEAM UP TO CREATE JOINT VALUE</a:t>
            </a:r>
            <a:endParaRPr sz="3200" b="1">
              <a:solidFill>
                <a:srgbClr val="FFFFFF"/>
              </a:solidFill>
              <a:latin typeface="Montserrat"/>
              <a:ea typeface="Montserrat"/>
              <a:cs typeface="Montserrat"/>
              <a:sym typeface="Montserrat"/>
            </a:endParaRPr>
          </a:p>
          <a:p>
            <a:pPr marL="0" lvl="0" indent="0" algn="l" rtl="0">
              <a:spcBef>
                <a:spcPts val="0"/>
              </a:spcBef>
              <a:spcAft>
                <a:spcPts val="0"/>
              </a:spcAft>
              <a:buNone/>
            </a:pPr>
            <a:r>
              <a:rPr lang="en-US" sz="3200">
                <a:solidFill>
                  <a:srgbClr val="FFFFFF"/>
                </a:solidFill>
                <a:latin typeface="Montserrat"/>
                <a:ea typeface="Montserrat"/>
                <a:cs typeface="Montserrat"/>
                <a:sym typeface="Montserrat"/>
              </a:rPr>
              <a:t>SHARING RESOURCES</a:t>
            </a:r>
            <a:endParaRPr sz="3200">
              <a:solidFill>
                <a:srgbClr val="FFFFFF"/>
              </a:solidFill>
              <a:latin typeface="Montserrat"/>
              <a:ea typeface="Montserrat"/>
              <a:cs typeface="Montserrat"/>
              <a:sym typeface="Montserrat"/>
            </a:endParaRPr>
          </a:p>
          <a:p>
            <a:pPr marL="0" lvl="0" indent="0" algn="l" rtl="0">
              <a:spcBef>
                <a:spcPts val="0"/>
              </a:spcBef>
              <a:spcAft>
                <a:spcPts val="0"/>
              </a:spcAft>
              <a:buNone/>
            </a:pPr>
            <a:endParaRPr sz="2400">
              <a:solidFill>
                <a:srgbClr val="FFFFFF"/>
              </a:solidFill>
              <a:latin typeface="Montserrat"/>
              <a:ea typeface="Montserrat"/>
              <a:cs typeface="Montserrat"/>
              <a:sym typeface="Montserrat"/>
            </a:endParaRPr>
          </a:p>
        </p:txBody>
      </p:sp>
      <p:pic>
        <p:nvPicPr>
          <p:cNvPr id="787" name="Google Shape;787;g1d85f1c61b8_0_122"/>
          <p:cNvPicPr preferRelativeResize="0"/>
          <p:nvPr/>
        </p:nvPicPr>
        <p:blipFill rotWithShape="1">
          <a:blip r:embed="rId5">
            <a:alphaModFix/>
          </a:blip>
          <a:srcRect l="7319" t="86450" r="13635"/>
          <a:stretch/>
        </p:blipFill>
        <p:spPr>
          <a:xfrm rot="10800000">
            <a:off x="0" y="-2"/>
            <a:ext cx="12192000" cy="2075284"/>
          </a:xfrm>
          <a:prstGeom prst="rect">
            <a:avLst/>
          </a:prstGeom>
          <a:noFill/>
          <a:ln>
            <a:noFill/>
          </a:ln>
        </p:spPr>
      </p:pic>
      <p:sp>
        <p:nvSpPr>
          <p:cNvPr id="788" name="Google Shape;788;g1d85f1c61b8_0_122"/>
          <p:cNvSpPr/>
          <p:nvPr/>
        </p:nvSpPr>
        <p:spPr>
          <a:xfrm>
            <a:off x="930926" y="424550"/>
            <a:ext cx="6635700" cy="732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b="1">
                <a:solidFill>
                  <a:srgbClr val="FFFFFF"/>
                </a:solidFill>
                <a:latin typeface="Montserrat"/>
                <a:ea typeface="Montserrat"/>
                <a:cs typeface="Montserrat"/>
                <a:sym typeface="Montserrat"/>
              </a:rPr>
              <a:t>TEAM UP TO CREATE JOINT VALUE</a:t>
            </a:r>
            <a:endParaRPr sz="1900" b="1">
              <a:solidFill>
                <a:srgbClr val="FFFFFF"/>
              </a:solidFill>
              <a:latin typeface="Montserrat"/>
              <a:ea typeface="Montserrat"/>
              <a:cs typeface="Montserrat"/>
              <a:sym typeface="Montserrat"/>
            </a:endParaRPr>
          </a:p>
        </p:txBody>
      </p:sp>
      <p:sp>
        <p:nvSpPr>
          <p:cNvPr id="789" name="Google Shape;789;g1d85f1c61b8_0_122"/>
          <p:cNvSpPr/>
          <p:nvPr/>
        </p:nvSpPr>
        <p:spPr>
          <a:xfrm>
            <a:off x="381000" y="927123"/>
            <a:ext cx="11468100" cy="8856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1500"/>
              <a:buFont typeface="Arial"/>
              <a:buNone/>
            </a:pPr>
            <a:r>
              <a:rPr lang="en-US" sz="2100">
                <a:solidFill>
                  <a:schemeClr val="lt1"/>
                </a:solidFill>
                <a:latin typeface="Open Sans"/>
                <a:ea typeface="Open Sans"/>
                <a:cs typeface="Open Sans"/>
                <a:sym typeface="Open Sans"/>
              </a:rPr>
              <a:t>Work together throughout the supply chain, internally within organisations and</a:t>
            </a:r>
            <a:endParaRPr sz="2100">
              <a:solidFill>
                <a:schemeClr val="lt1"/>
              </a:solidFill>
              <a:latin typeface="Open Sans"/>
              <a:ea typeface="Open Sans"/>
              <a:cs typeface="Open Sans"/>
              <a:sym typeface="Open Sans"/>
            </a:endParaRPr>
          </a:p>
          <a:p>
            <a:pPr marL="0" lvl="0" indent="0" algn="l" rtl="0">
              <a:spcBef>
                <a:spcPts val="0"/>
              </a:spcBef>
              <a:spcAft>
                <a:spcPts val="0"/>
              </a:spcAft>
              <a:buSzPts val="1500"/>
              <a:buNone/>
            </a:pPr>
            <a:r>
              <a:rPr lang="en-US" sz="2100">
                <a:solidFill>
                  <a:schemeClr val="lt1"/>
                </a:solidFill>
                <a:latin typeface="Open Sans"/>
                <a:ea typeface="Open Sans"/>
                <a:cs typeface="Open Sans"/>
                <a:sym typeface="Open Sans"/>
              </a:rPr>
              <a:t>with the public sector to increase transparency and create shared value.</a:t>
            </a:r>
            <a:endParaRPr sz="2100">
              <a:solidFill>
                <a:schemeClr val="lt1"/>
              </a:solidFill>
              <a:latin typeface="Open Sans"/>
              <a:ea typeface="Open Sans"/>
              <a:cs typeface="Open Sans"/>
              <a:sym typeface="Open Sans"/>
            </a:endParaRPr>
          </a:p>
        </p:txBody>
      </p:sp>
      <p:pic>
        <p:nvPicPr>
          <p:cNvPr id="790" name="Google Shape;790;g1d85f1c61b8_0_122"/>
          <p:cNvPicPr preferRelativeResize="0"/>
          <p:nvPr/>
        </p:nvPicPr>
        <p:blipFill rotWithShape="1">
          <a:blip r:embed="rId6">
            <a:alphaModFix/>
          </a:blip>
          <a:srcRect l="53552" t="70959" r="37542" b="9932"/>
          <a:stretch/>
        </p:blipFill>
        <p:spPr>
          <a:xfrm>
            <a:off x="324775" y="338250"/>
            <a:ext cx="526877" cy="534700"/>
          </a:xfrm>
          <a:prstGeom prst="rect">
            <a:avLst/>
          </a:prstGeom>
          <a:noFill/>
          <a:ln>
            <a:noFill/>
          </a:ln>
        </p:spPr>
      </p:pic>
      <p:sp>
        <p:nvSpPr>
          <p:cNvPr id="791" name="Google Shape;791;g1d85f1c61b8_0_122"/>
          <p:cNvSpPr txBox="1"/>
          <p:nvPr/>
        </p:nvSpPr>
        <p:spPr>
          <a:xfrm>
            <a:off x="6858000" y="2342300"/>
            <a:ext cx="4883700" cy="42330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b="1">
                <a:solidFill>
                  <a:schemeClr val="dk1"/>
                </a:solidFill>
                <a:latin typeface="Montserrat"/>
                <a:ea typeface="Montserrat"/>
                <a:cs typeface="Montserrat"/>
                <a:sym typeface="Montserrat"/>
              </a:rPr>
              <a:t>Keywords:</a:t>
            </a:r>
            <a:endParaRPr sz="1900" b="1">
              <a:solidFill>
                <a:schemeClr val="dk1"/>
              </a:solidFill>
              <a:latin typeface="Montserrat"/>
              <a:ea typeface="Montserrat"/>
              <a:cs typeface="Montserrat"/>
              <a:sym typeface="Montserrat"/>
            </a:endParaRPr>
          </a:p>
          <a:p>
            <a:pPr marL="0" lvl="0" indent="0" algn="ctr" rtl="0">
              <a:spcBef>
                <a:spcPts val="0"/>
              </a:spcBef>
              <a:spcAft>
                <a:spcPts val="0"/>
              </a:spcAft>
              <a:buNone/>
            </a:pPr>
            <a:r>
              <a:rPr lang="en-US" sz="1700">
                <a:solidFill>
                  <a:schemeClr val="dk1"/>
                </a:solidFill>
                <a:latin typeface="Montserrat"/>
                <a:ea typeface="Montserrat"/>
                <a:cs typeface="Montserrat"/>
                <a:sym typeface="Montserrat"/>
              </a:rPr>
              <a:t>Internal collaboration ◦ industry collaboration ◦ government collaboration ◦ community collaboration ◦ industrial symbiosis</a:t>
            </a:r>
            <a:endParaRPr sz="1700">
              <a:solidFill>
                <a:schemeClr val="dk1"/>
              </a:solidFill>
              <a:latin typeface="Montserrat"/>
              <a:ea typeface="Montserrat"/>
              <a:cs typeface="Montserrat"/>
              <a:sym typeface="Montserrat"/>
            </a:endParaRPr>
          </a:p>
          <a:p>
            <a:pPr marL="0" lvl="0" indent="0" algn="ctr" rtl="0">
              <a:spcBef>
                <a:spcPts val="0"/>
              </a:spcBef>
              <a:spcAft>
                <a:spcPts val="0"/>
              </a:spcAft>
              <a:buNone/>
            </a:pPr>
            <a:endParaRPr sz="1700">
              <a:solidFill>
                <a:schemeClr val="dk1"/>
              </a:solidFill>
              <a:latin typeface="Montserrat"/>
              <a:ea typeface="Montserrat"/>
              <a:cs typeface="Montserrat"/>
              <a:sym typeface="Montserrat"/>
            </a:endParaRPr>
          </a:p>
          <a:p>
            <a:pPr marL="0" lvl="0" indent="0" algn="l" rtl="0">
              <a:spcBef>
                <a:spcPts val="0"/>
              </a:spcBef>
              <a:spcAft>
                <a:spcPts val="0"/>
              </a:spcAft>
              <a:buNone/>
            </a:pPr>
            <a:r>
              <a:rPr lang="en-US" sz="1900" b="1">
                <a:solidFill>
                  <a:schemeClr val="dk1"/>
                </a:solidFill>
                <a:latin typeface="Montserrat"/>
                <a:ea typeface="Montserrat"/>
                <a:cs typeface="Montserrat"/>
                <a:sym typeface="Montserrat"/>
              </a:rPr>
              <a:t>Example on industrial symbiosis:</a:t>
            </a:r>
            <a:endParaRPr sz="1900" b="1">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500"/>
              <a:buFont typeface="Arial"/>
              <a:buNone/>
            </a:pPr>
            <a:r>
              <a:rPr lang="en-US" sz="1700">
                <a:solidFill>
                  <a:schemeClr val="dk1"/>
                </a:solidFill>
                <a:latin typeface="Montserrat"/>
                <a:ea typeface="Montserrat"/>
                <a:cs typeface="Montserrat"/>
                <a:sym typeface="Montserrat"/>
              </a:rPr>
              <a:t>The 30 meters of plastic bike path contain recycled plastic equivalent to more than 218.000 plastic cups or 500.000 plastic bottle caps. An example of collaboration between bottle and construction supply chain. </a:t>
            </a:r>
            <a:endParaRPr sz="17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500"/>
              <a:buFont typeface="Arial"/>
              <a:buNone/>
            </a:pPr>
            <a:endParaRPr sz="1700">
              <a:solidFill>
                <a:schemeClr val="dk1"/>
              </a:solidFill>
              <a:latin typeface="Montserrat"/>
              <a:ea typeface="Montserrat"/>
              <a:cs typeface="Montserrat"/>
              <a:sym typeface="Montserrat"/>
            </a:endParaRPr>
          </a:p>
          <a:p>
            <a:pPr marL="0" lvl="0" indent="0" algn="l" rtl="0">
              <a:spcBef>
                <a:spcPts val="0"/>
              </a:spcBef>
              <a:spcAft>
                <a:spcPts val="0"/>
              </a:spcAft>
              <a:buNone/>
            </a:pPr>
            <a:r>
              <a:rPr lang="en-US" sz="1700" u="sng">
                <a:solidFill>
                  <a:schemeClr val="dk1"/>
                </a:solidFill>
                <a:latin typeface="Montserrat"/>
                <a:ea typeface="Montserrat"/>
                <a:cs typeface="Montserrat"/>
                <a:sym typeface="Montserrat"/>
                <a:hlinkClick r:id="rId7">
                  <a:extLst>
                    <a:ext uri="{A12FA001-AC4F-418D-AE19-62706E023703}">
                      <ahyp:hlinkClr xmlns:ahyp="http://schemas.microsoft.com/office/drawing/2018/hyperlinkcolor" val="tx"/>
                    </a:ext>
                  </a:extLst>
                </a:hlinkClick>
              </a:rPr>
              <a:t>Find out more!</a:t>
            </a:r>
            <a:endParaRPr sz="1900">
              <a:solidFill>
                <a:schemeClr val="dk1"/>
              </a:solidFill>
            </a:endParaRPr>
          </a:p>
        </p:txBody>
      </p:sp>
      <p:pic>
        <p:nvPicPr>
          <p:cNvPr id="792" name="Google Shape;792;g1d85f1c61b8_0_122"/>
          <p:cNvPicPr preferRelativeResize="0"/>
          <p:nvPr/>
        </p:nvPicPr>
        <p:blipFill rotWithShape="1">
          <a:blip r:embed="rId8">
            <a:alphaModFix/>
          </a:blip>
          <a:srcRect/>
          <a:stretch/>
        </p:blipFill>
        <p:spPr>
          <a:xfrm>
            <a:off x="10516951" y="432800"/>
            <a:ext cx="1073100" cy="433500"/>
          </a:xfrm>
          <a:prstGeom prst="rect">
            <a:avLst/>
          </a:prstGeom>
          <a:noFill/>
          <a:ln>
            <a:noFill/>
          </a:ln>
        </p:spPr>
      </p:pic>
      <p:sp>
        <p:nvSpPr>
          <p:cNvPr id="793" name="Google Shape;793;g1d85f1c61b8_0_122"/>
          <p:cNvSpPr txBox="1"/>
          <p:nvPr/>
        </p:nvSpPr>
        <p:spPr>
          <a:xfrm>
            <a:off x="1028700" y="3173800"/>
            <a:ext cx="1308000" cy="8310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900"/>
              <a:t>Plastic Road</a:t>
            </a:r>
            <a:endParaRPr sz="1900"/>
          </a:p>
        </p:txBody>
      </p:sp>
      <p:sp>
        <p:nvSpPr>
          <p:cNvPr id="794" name="Google Shape;794;g1d85f1c61b8_0_122"/>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pic>
        <p:nvPicPr>
          <p:cNvPr id="799" name="Google Shape;799;g1d85f1c61b8_0_136"/>
          <p:cNvPicPr preferRelativeResize="0"/>
          <p:nvPr/>
        </p:nvPicPr>
        <p:blipFill rotWithShape="1">
          <a:blip r:embed="rId3">
            <a:alphaModFix/>
          </a:blip>
          <a:srcRect l="7319" t="86450" r="13635"/>
          <a:stretch/>
        </p:blipFill>
        <p:spPr>
          <a:xfrm rot="10800000">
            <a:off x="0" y="-2"/>
            <a:ext cx="12192000" cy="2075284"/>
          </a:xfrm>
          <a:prstGeom prst="rect">
            <a:avLst/>
          </a:prstGeom>
          <a:noFill/>
          <a:ln>
            <a:noFill/>
          </a:ln>
        </p:spPr>
      </p:pic>
      <p:pic>
        <p:nvPicPr>
          <p:cNvPr id="800" name="Google Shape;800;g1d85f1c61b8_0_136"/>
          <p:cNvPicPr preferRelativeResize="0"/>
          <p:nvPr/>
        </p:nvPicPr>
        <p:blipFill rotWithShape="1">
          <a:blip r:embed="rId4">
            <a:alphaModFix/>
          </a:blip>
          <a:srcRect/>
          <a:stretch/>
        </p:blipFill>
        <p:spPr>
          <a:xfrm>
            <a:off x="10505139" y="271538"/>
            <a:ext cx="1488365" cy="601413"/>
          </a:xfrm>
          <a:prstGeom prst="rect">
            <a:avLst/>
          </a:prstGeom>
          <a:noFill/>
          <a:ln>
            <a:noFill/>
          </a:ln>
        </p:spPr>
      </p:pic>
      <p:sp>
        <p:nvSpPr>
          <p:cNvPr id="801" name="Google Shape;801;g1d85f1c61b8_0_136"/>
          <p:cNvSpPr/>
          <p:nvPr/>
        </p:nvSpPr>
        <p:spPr>
          <a:xfrm>
            <a:off x="930926" y="424550"/>
            <a:ext cx="6635700" cy="732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b="1">
                <a:solidFill>
                  <a:srgbClr val="FFFFFF"/>
                </a:solidFill>
                <a:latin typeface="Montserrat"/>
                <a:ea typeface="Montserrat"/>
                <a:cs typeface="Montserrat"/>
                <a:sym typeface="Montserrat"/>
              </a:rPr>
              <a:t>STRENGTHEN AND ADVANCE KNOWLEDGE</a:t>
            </a:r>
            <a:endParaRPr sz="1900" b="1">
              <a:solidFill>
                <a:srgbClr val="FFFFFF"/>
              </a:solidFill>
              <a:latin typeface="Montserrat"/>
              <a:ea typeface="Montserrat"/>
              <a:cs typeface="Montserrat"/>
              <a:sym typeface="Montserrat"/>
            </a:endParaRPr>
          </a:p>
        </p:txBody>
      </p:sp>
      <p:sp>
        <p:nvSpPr>
          <p:cNvPr id="802" name="Google Shape;802;g1d85f1c61b8_0_136"/>
          <p:cNvSpPr/>
          <p:nvPr/>
        </p:nvSpPr>
        <p:spPr>
          <a:xfrm>
            <a:off x="381000" y="927123"/>
            <a:ext cx="11468100" cy="885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500"/>
              <a:buFont typeface="Arial"/>
              <a:buNone/>
            </a:pPr>
            <a:r>
              <a:rPr lang="en-US" sz="2100">
                <a:solidFill>
                  <a:schemeClr val="lt1"/>
                </a:solidFill>
                <a:latin typeface="Open Sans"/>
                <a:ea typeface="Open Sans"/>
                <a:cs typeface="Open Sans"/>
                <a:sym typeface="Open Sans"/>
              </a:rPr>
              <a:t>Develop research, encourage innovation networks, structure and disseminate</a:t>
            </a:r>
            <a:endParaRPr sz="2100">
              <a:solidFill>
                <a:schemeClr val="lt1"/>
              </a:solidFill>
              <a:latin typeface="Open Sans"/>
              <a:ea typeface="Open Sans"/>
              <a:cs typeface="Open Sans"/>
              <a:sym typeface="Open Sans"/>
            </a:endParaRPr>
          </a:p>
          <a:p>
            <a:pPr marL="0" lvl="0" indent="0" algn="l" rtl="0">
              <a:spcBef>
                <a:spcPts val="0"/>
              </a:spcBef>
              <a:spcAft>
                <a:spcPts val="0"/>
              </a:spcAft>
              <a:buClr>
                <a:schemeClr val="dk1"/>
              </a:buClr>
              <a:buSzPts val="1500"/>
              <a:buFont typeface="Arial"/>
              <a:buNone/>
            </a:pPr>
            <a:r>
              <a:rPr lang="en-US" sz="2100">
                <a:solidFill>
                  <a:schemeClr val="lt1"/>
                </a:solidFill>
                <a:latin typeface="Open Sans"/>
                <a:ea typeface="Open Sans"/>
                <a:cs typeface="Open Sans"/>
                <a:sym typeface="Open Sans"/>
              </a:rPr>
              <a:t>information with integrity.</a:t>
            </a:r>
            <a:endParaRPr sz="2100">
              <a:solidFill>
                <a:schemeClr val="lt1"/>
              </a:solidFill>
              <a:latin typeface="Open Sans"/>
              <a:ea typeface="Open Sans"/>
              <a:cs typeface="Open Sans"/>
              <a:sym typeface="Open Sans"/>
            </a:endParaRPr>
          </a:p>
          <a:p>
            <a:pPr marL="0" lvl="0" indent="0" algn="l" rtl="0">
              <a:spcBef>
                <a:spcPts val="0"/>
              </a:spcBef>
              <a:spcAft>
                <a:spcPts val="0"/>
              </a:spcAft>
              <a:buNone/>
            </a:pPr>
            <a:endParaRPr sz="1600">
              <a:solidFill>
                <a:srgbClr val="999999"/>
              </a:solidFill>
              <a:latin typeface="Montserrat"/>
              <a:ea typeface="Montserrat"/>
              <a:cs typeface="Montserrat"/>
              <a:sym typeface="Montserrat"/>
            </a:endParaRPr>
          </a:p>
        </p:txBody>
      </p:sp>
      <p:pic>
        <p:nvPicPr>
          <p:cNvPr id="803" name="Google Shape;803;g1d85f1c61b8_0_136"/>
          <p:cNvPicPr preferRelativeResize="0"/>
          <p:nvPr/>
        </p:nvPicPr>
        <p:blipFill rotWithShape="1">
          <a:blip r:embed="rId5">
            <a:alphaModFix/>
          </a:blip>
          <a:srcRect l="53552" t="70959" r="37542" b="9932"/>
          <a:stretch/>
        </p:blipFill>
        <p:spPr>
          <a:xfrm>
            <a:off x="324775" y="338250"/>
            <a:ext cx="526877" cy="534700"/>
          </a:xfrm>
          <a:prstGeom prst="rect">
            <a:avLst/>
          </a:prstGeom>
          <a:noFill/>
          <a:ln>
            <a:noFill/>
          </a:ln>
        </p:spPr>
      </p:pic>
      <p:sp>
        <p:nvSpPr>
          <p:cNvPr id="804" name="Google Shape;804;g1d85f1c61b8_0_136"/>
          <p:cNvSpPr txBox="1"/>
          <p:nvPr/>
        </p:nvSpPr>
        <p:spPr>
          <a:xfrm>
            <a:off x="6858000" y="2342300"/>
            <a:ext cx="4883700" cy="47871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Clr>
                <a:schemeClr val="dk1"/>
              </a:buClr>
              <a:buFont typeface="Arial"/>
              <a:buNone/>
            </a:pPr>
            <a:r>
              <a:rPr lang="en-US" sz="1900" b="1">
                <a:solidFill>
                  <a:schemeClr val="dk1"/>
                </a:solidFill>
                <a:latin typeface="Montserrat"/>
                <a:ea typeface="Montserrat"/>
                <a:cs typeface="Montserrat"/>
                <a:sym typeface="Montserrat"/>
              </a:rPr>
              <a:t>Keywords:</a:t>
            </a:r>
            <a:endParaRPr sz="1900" b="1">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Font typeface="Arial"/>
              <a:buNone/>
            </a:pPr>
            <a:r>
              <a:rPr lang="en-US" sz="1700">
                <a:solidFill>
                  <a:schemeClr val="dk1"/>
                </a:solidFill>
                <a:latin typeface="Montserrat"/>
                <a:ea typeface="Montserrat"/>
                <a:cs typeface="Montserrat"/>
                <a:sym typeface="Montserrat"/>
              </a:rPr>
              <a:t>education ◦ curriculum ◦ knowledge management ◦ research and development ◦ communication and awareness ◦ co-creation ◦ living labs</a:t>
            </a:r>
            <a:endParaRPr sz="1700">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Font typeface="Arial"/>
              <a:buNone/>
            </a:pPr>
            <a:endParaRPr sz="17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Font typeface="Arial"/>
              <a:buNone/>
            </a:pPr>
            <a:r>
              <a:rPr lang="en-US" sz="1900" b="1">
                <a:solidFill>
                  <a:schemeClr val="dk1"/>
                </a:solidFill>
                <a:latin typeface="Montserrat"/>
                <a:ea typeface="Montserrat"/>
                <a:cs typeface="Montserrat"/>
                <a:sym typeface="Montserrat"/>
              </a:rPr>
              <a:t>Example on co-creation:</a:t>
            </a:r>
            <a:endParaRPr sz="1900" b="1">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Font typeface="Arial"/>
              <a:buNone/>
            </a:pPr>
            <a:r>
              <a:rPr lang="en-US" sz="1700">
                <a:solidFill>
                  <a:schemeClr val="dk1"/>
                </a:solidFill>
                <a:latin typeface="Montserrat"/>
                <a:ea typeface="Montserrat"/>
                <a:cs typeface="Montserrat"/>
                <a:sym typeface="Montserrat"/>
              </a:rPr>
              <a:t>Digital solutions for smart urban mobility, energy efficiency, sustainable housing, digital public services, and civic-led governance. Through co-creation with citizens, the aim is to bring the economic and social benefits of this transformation to all local communities. </a:t>
            </a:r>
            <a:endParaRPr sz="17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Font typeface="Arial"/>
              <a:buNone/>
            </a:pPr>
            <a:r>
              <a:rPr lang="en-US" sz="1700" u="sng">
                <a:solidFill>
                  <a:schemeClr val="dk1"/>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Find out more!</a:t>
            </a:r>
            <a:endParaRPr sz="1700">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Font typeface="Arial"/>
              <a:buNone/>
            </a:pPr>
            <a:endParaRPr sz="1700">
              <a:solidFill>
                <a:schemeClr val="dk1"/>
              </a:solidFill>
              <a:latin typeface="Montserrat"/>
              <a:ea typeface="Montserrat"/>
              <a:cs typeface="Montserrat"/>
              <a:sym typeface="Montserrat"/>
            </a:endParaRPr>
          </a:p>
          <a:p>
            <a:pPr marL="0" lvl="0" indent="0" algn="l" rtl="0">
              <a:spcBef>
                <a:spcPts val="0"/>
              </a:spcBef>
              <a:spcAft>
                <a:spcPts val="0"/>
              </a:spcAft>
              <a:buNone/>
            </a:pPr>
            <a:endParaRPr sz="1900">
              <a:solidFill>
                <a:schemeClr val="dk1"/>
              </a:solidFill>
            </a:endParaRPr>
          </a:p>
        </p:txBody>
      </p:sp>
      <p:pic>
        <p:nvPicPr>
          <p:cNvPr id="805" name="Google Shape;805;g1d85f1c61b8_0_136"/>
          <p:cNvPicPr preferRelativeResize="0"/>
          <p:nvPr/>
        </p:nvPicPr>
        <p:blipFill rotWithShape="1">
          <a:blip r:embed="rId7">
            <a:alphaModFix/>
          </a:blip>
          <a:srcRect l="18386" r="15497" b="1166"/>
          <a:stretch/>
        </p:blipFill>
        <p:spPr>
          <a:xfrm>
            <a:off x="0" y="2075275"/>
            <a:ext cx="6613474" cy="4787100"/>
          </a:xfrm>
          <a:prstGeom prst="rect">
            <a:avLst/>
          </a:prstGeom>
          <a:noFill/>
          <a:ln>
            <a:noFill/>
          </a:ln>
        </p:spPr>
      </p:pic>
      <p:sp>
        <p:nvSpPr>
          <p:cNvPr id="806" name="Google Shape;806;g1d85f1c61b8_0_136"/>
          <p:cNvSpPr/>
          <p:nvPr/>
        </p:nvSpPr>
        <p:spPr>
          <a:xfrm>
            <a:off x="760714" y="2593713"/>
            <a:ext cx="1844100" cy="18441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pic>
        <p:nvPicPr>
          <p:cNvPr id="807" name="Google Shape;807;g1d85f1c61b8_0_136"/>
          <p:cNvPicPr preferRelativeResize="0"/>
          <p:nvPr/>
        </p:nvPicPr>
        <p:blipFill>
          <a:blip r:embed="rId8">
            <a:alphaModFix/>
          </a:blip>
          <a:stretch>
            <a:fillRect/>
          </a:stretch>
        </p:blipFill>
        <p:spPr>
          <a:xfrm>
            <a:off x="449700" y="3248334"/>
            <a:ext cx="2756340" cy="534733"/>
          </a:xfrm>
          <a:prstGeom prst="rect">
            <a:avLst/>
          </a:prstGeom>
          <a:noFill/>
          <a:ln>
            <a:noFill/>
          </a:ln>
        </p:spPr>
      </p:pic>
      <p:sp>
        <p:nvSpPr>
          <p:cNvPr id="808" name="Google Shape;808;g1d85f1c61b8_0_136"/>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3"/>
        <p:cNvGrpSpPr/>
        <p:nvPr/>
      </p:nvGrpSpPr>
      <p:grpSpPr>
        <a:xfrm>
          <a:off x="0" y="0"/>
          <a:ext cx="0" cy="0"/>
          <a:chOff x="0" y="0"/>
          <a:chExt cx="0" cy="0"/>
        </a:xfrm>
      </p:grpSpPr>
      <p:sp>
        <p:nvSpPr>
          <p:cNvPr id="814" name="Google Shape;814;p11"/>
          <p:cNvSpPr txBox="1">
            <a:spLocks noGrp="1"/>
          </p:cNvSpPr>
          <p:nvPr>
            <p:ph type="title"/>
          </p:nvPr>
        </p:nvSpPr>
        <p:spPr>
          <a:xfrm>
            <a:off x="1262627" y="2768600"/>
            <a:ext cx="54987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t>M</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6"/>
                  </a:ext>
                </a:extLst>
              </a:rPr>
              <a:t>GRFIE</a:t>
            </a:r>
            <a:r>
              <a:rPr lang="en-US"/>
              <a:t> - Multifunctional Green Roofs Facades and Interior Elements</a:t>
            </a:r>
            <a:endParaRPr/>
          </a:p>
        </p:txBody>
      </p:sp>
      <p:sp>
        <p:nvSpPr>
          <p:cNvPr id="815" name="Google Shape;815;p11"/>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62</a:t>
            </a:fld>
            <a:endParaRPr/>
          </a:p>
        </p:txBody>
      </p:sp>
      <p:pic>
        <p:nvPicPr>
          <p:cNvPr id="816" name="Google Shape;816;p11" descr="Chart&#10;&#10;Description automatically generated"/>
          <p:cNvPicPr preferRelativeResize="0"/>
          <p:nvPr/>
        </p:nvPicPr>
        <p:blipFill rotWithShape="1">
          <a:blip r:embed="rId3">
            <a:alphaModFix/>
          </a:blip>
          <a:srcRect l="15258" t="12855" r="12660" b="18826"/>
          <a:stretch/>
        </p:blipFill>
        <p:spPr>
          <a:xfrm>
            <a:off x="7582487" y="1908992"/>
            <a:ext cx="3207433" cy="304001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g1fb2f093e2f_0_690"/>
          <p:cNvSpPr txBox="1">
            <a:spLocks noGrp="1"/>
          </p:cNvSpPr>
          <p:nvPr>
            <p:ph type="body" idx="2"/>
          </p:nvPr>
        </p:nvSpPr>
        <p:spPr>
          <a:xfrm>
            <a:off x="6666807" y="1930488"/>
            <a:ext cx="4356000" cy="3880800"/>
          </a:xfrm>
          <a:prstGeom prst="rect">
            <a:avLst/>
          </a:prstGeom>
        </p:spPr>
        <p:txBody>
          <a:bodyPr spcFirstLastPara="1" wrap="square" lIns="91425" tIns="45700" rIns="91425" bIns="45700" anchor="ctr" anchorCtr="0">
            <a:normAutofit/>
          </a:bodyPr>
          <a:lstStyle/>
          <a:p>
            <a:pPr marL="0" lvl="0" indent="0" algn="l" rtl="0">
              <a:lnSpc>
                <a:spcPct val="115000"/>
              </a:lnSpc>
              <a:spcBef>
                <a:spcPts val="0"/>
              </a:spcBef>
              <a:spcAft>
                <a:spcPts val="0"/>
              </a:spcAft>
              <a:buNone/>
            </a:pPr>
            <a:r>
              <a:rPr lang="en-US" sz="1900">
                <a:highlight>
                  <a:srgbClr val="FFFFFF"/>
                </a:highlight>
              </a:rPr>
              <a:t>A green roof or living roof is a roof of a building that is partially or completely covered with vegetation and a growing medium, planted over a waterproofing membrane. MGRFIE encompases green roofs, facades and interior elements that can involve several other uses such as, energy and water collection and storage and accessibility for public and private use. </a:t>
            </a:r>
            <a:endParaRPr sz="1900">
              <a:highlight>
                <a:srgbClr val="FFFFFF"/>
              </a:highlight>
            </a:endParaRPr>
          </a:p>
          <a:p>
            <a:pPr marL="0" lvl="0" indent="0" algn="l" rtl="0">
              <a:lnSpc>
                <a:spcPct val="115000"/>
              </a:lnSpc>
              <a:spcBef>
                <a:spcPts val="0"/>
              </a:spcBef>
              <a:spcAft>
                <a:spcPts val="0"/>
              </a:spcAft>
              <a:buNone/>
            </a:pPr>
            <a:endParaRPr sz="1900"/>
          </a:p>
        </p:txBody>
      </p:sp>
      <p:sp>
        <p:nvSpPr>
          <p:cNvPr id="823" name="Google Shape;823;g1fb2f093e2f_0_690"/>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What are MGRFIE</a:t>
            </a:r>
            <a:endParaRPr/>
          </a:p>
        </p:txBody>
      </p:sp>
      <p:sp>
        <p:nvSpPr>
          <p:cNvPr id="824" name="Google Shape;824;g1fb2f093e2f_0_690"/>
          <p:cNvSpPr txBox="1">
            <a:spLocks noGrp="1"/>
          </p:cNvSpPr>
          <p:nvPr>
            <p:ph type="body" idx="1"/>
          </p:nvPr>
        </p:nvSpPr>
        <p:spPr>
          <a:xfrm>
            <a:off x="2056706" y="1930489"/>
            <a:ext cx="4455600" cy="38808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None/>
            </a:pPr>
            <a:r>
              <a:rPr lang="en-US" sz="1900">
                <a:solidFill>
                  <a:srgbClr val="548135"/>
                </a:solidFill>
              </a:rPr>
              <a:t>MGRFIE - Multifunctional Green Roofs Facades and Interior Elements</a:t>
            </a:r>
            <a:endParaRPr sz="1900">
              <a:solidFill>
                <a:srgbClr val="548135"/>
              </a:solidFill>
            </a:endParaRPr>
          </a:p>
          <a:p>
            <a:pPr marL="0" lvl="0" indent="0" algn="ctr" rtl="0">
              <a:spcBef>
                <a:spcPts val="1000"/>
              </a:spcBef>
              <a:spcAft>
                <a:spcPts val="0"/>
              </a:spcAft>
              <a:buNone/>
            </a:pPr>
            <a:endParaRPr sz="1900">
              <a:solidFill>
                <a:srgbClr val="548135"/>
              </a:solidFill>
            </a:endParaRPr>
          </a:p>
          <a:p>
            <a:pPr marL="0" lvl="0" indent="0" algn="ctr" rtl="0">
              <a:spcBef>
                <a:spcPts val="1000"/>
              </a:spcBef>
              <a:spcAft>
                <a:spcPts val="0"/>
              </a:spcAft>
              <a:buNone/>
            </a:pPr>
            <a:endParaRPr sz="1900">
              <a:solidFill>
                <a:srgbClr val="548135"/>
              </a:solidFill>
            </a:endParaRPr>
          </a:p>
        </p:txBody>
      </p:sp>
      <p:sp>
        <p:nvSpPr>
          <p:cNvPr id="825" name="Google Shape;825;g1fb2f093e2f_0_690"/>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g1fb2f093e2f_0_698"/>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What are Green Roofs?</a:t>
            </a:r>
            <a:endParaRPr/>
          </a:p>
        </p:txBody>
      </p:sp>
      <p:sp>
        <p:nvSpPr>
          <p:cNvPr id="832" name="Google Shape;832;g1fb2f093e2f_0_698"/>
          <p:cNvSpPr txBox="1">
            <a:spLocks noGrp="1"/>
          </p:cNvSpPr>
          <p:nvPr>
            <p:ph type="body" idx="1"/>
          </p:nvPr>
        </p:nvSpPr>
        <p:spPr>
          <a:xfrm>
            <a:off x="2078175" y="1930499"/>
            <a:ext cx="4455600" cy="3691800"/>
          </a:xfrm>
          <a:prstGeom prst="rect">
            <a:avLst/>
          </a:prstGeom>
        </p:spPr>
        <p:txBody>
          <a:bodyPr spcFirstLastPara="1" wrap="square" lIns="91425" tIns="45700" rIns="91425" bIns="45700" anchor="ctr" anchorCtr="0">
            <a:normAutofit/>
          </a:bodyPr>
          <a:lstStyle/>
          <a:p>
            <a:pPr marL="0" lvl="0" indent="0" algn="l" rtl="0">
              <a:lnSpc>
                <a:spcPct val="150000"/>
              </a:lnSpc>
              <a:spcBef>
                <a:spcPts val="1000"/>
              </a:spcBef>
              <a:spcAft>
                <a:spcPts val="0"/>
              </a:spcAft>
              <a:buNone/>
            </a:pPr>
            <a:r>
              <a:rPr lang="en-US" sz="1600"/>
              <a:t>Green Roofs are made up of layers that create an environment suitable for vegetation to grow. They are becoming increasingly important as a mechanism in attenuating stormwater run-off from sites.</a:t>
            </a:r>
            <a:endParaRPr sz="1600"/>
          </a:p>
        </p:txBody>
      </p:sp>
      <p:sp>
        <p:nvSpPr>
          <p:cNvPr id="833" name="Google Shape;833;g1fb2f093e2f_0_698"/>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64</a:t>
            </a:fld>
            <a:endParaRPr/>
          </a:p>
        </p:txBody>
      </p:sp>
      <p:pic>
        <p:nvPicPr>
          <p:cNvPr id="834" name="Google Shape;834;g1fb2f093e2f_0_698"/>
          <p:cNvPicPr preferRelativeResize="0"/>
          <p:nvPr/>
        </p:nvPicPr>
        <p:blipFill>
          <a:blip r:embed="rId3">
            <a:alphaModFix/>
          </a:blip>
          <a:stretch>
            <a:fillRect/>
          </a:stretch>
        </p:blipFill>
        <p:spPr>
          <a:xfrm>
            <a:off x="6837800" y="1930500"/>
            <a:ext cx="3319175" cy="3933225"/>
          </a:xfrm>
          <a:prstGeom prst="rect">
            <a:avLst/>
          </a:prstGeom>
          <a:noFill/>
          <a:ln>
            <a:noFill/>
          </a:ln>
        </p:spPr>
      </p:pic>
      <p:sp>
        <p:nvSpPr>
          <p:cNvPr id="835" name="Google Shape;835;g1fb2f093e2f_0_698"/>
          <p:cNvSpPr txBox="1"/>
          <p:nvPr/>
        </p:nvSpPr>
        <p:spPr>
          <a:xfrm>
            <a:off x="1837700" y="6136250"/>
            <a:ext cx="64734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u="sng">
                <a:solidFill>
                  <a:schemeClr val="hlink"/>
                </a:solidFill>
                <a:hlinkClick r:id="rId4"/>
              </a:rPr>
              <a:t>https://www.dlrcoco.ie/sites/default/files/atoms/files/appendix16.pdf</a:t>
            </a:r>
            <a:r>
              <a:rPr lang="en-US" sz="1000"/>
              <a:t> </a:t>
            </a:r>
            <a:endParaRPr sz="1000" i="1"/>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g1a4650be9c2_1_21"/>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Types of Green Roofs</a:t>
            </a:r>
            <a:endParaRPr/>
          </a:p>
        </p:txBody>
      </p:sp>
      <p:sp>
        <p:nvSpPr>
          <p:cNvPr id="842" name="Google Shape;842;g1a4650be9c2_1_21"/>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a:t>There are two main types of Green Roof – Intensive and Extensive. </a:t>
            </a:r>
            <a:endParaRPr/>
          </a:p>
          <a:p>
            <a:pPr marL="457200" lvl="0" indent="-330200" algn="l" rtl="0">
              <a:lnSpc>
                <a:spcPct val="115000"/>
              </a:lnSpc>
              <a:spcBef>
                <a:spcPts val="1000"/>
              </a:spcBef>
              <a:spcAft>
                <a:spcPts val="0"/>
              </a:spcAft>
              <a:buSzPts val="1600"/>
              <a:buChar char="•"/>
            </a:pPr>
            <a:r>
              <a:rPr lang="en-US"/>
              <a:t>Intensive Green Roofs or Roof gardens provide similar benefits as a small urban park. They have a deep layer of soil, which can support a range of plants, trees and shrubs. Native species (plants which would grow naturally in the local area) can provide a rich habitat for wildlife. Intensive Green Roofs are designed to include access for people. These Roofs may require regular maintenance. </a:t>
            </a:r>
            <a:endParaRPr sz="1200"/>
          </a:p>
        </p:txBody>
      </p:sp>
      <p:sp>
        <p:nvSpPr>
          <p:cNvPr id="843" name="Google Shape;843;g1a4650be9c2_1_21"/>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65</a:t>
            </a:fld>
            <a:endParaRPr/>
          </a:p>
        </p:txBody>
      </p:sp>
      <p:sp>
        <p:nvSpPr>
          <p:cNvPr id="844" name="Google Shape;844;g1a4650be9c2_1_21"/>
          <p:cNvSpPr txBox="1"/>
          <p:nvPr/>
        </p:nvSpPr>
        <p:spPr>
          <a:xfrm>
            <a:off x="1837700" y="6136250"/>
            <a:ext cx="64734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u="sng">
                <a:solidFill>
                  <a:schemeClr val="hlink"/>
                </a:solidFill>
                <a:hlinkClick r:id="rId3"/>
              </a:rPr>
              <a:t>https://www.dlrcoco.ie/sites/default/files/atoms/files/appendix16.pdf</a:t>
            </a:r>
            <a:r>
              <a:rPr lang="en-US" sz="1000"/>
              <a:t> </a:t>
            </a:r>
            <a:endParaRPr sz="1000" i="1"/>
          </a:p>
        </p:txBody>
      </p:sp>
      <p:pic>
        <p:nvPicPr>
          <p:cNvPr id="845" name="Google Shape;845;g1a4650be9c2_1_21"/>
          <p:cNvPicPr preferRelativeResize="0"/>
          <p:nvPr/>
        </p:nvPicPr>
        <p:blipFill rotWithShape="1">
          <a:blip r:embed="rId4">
            <a:alphaModFix/>
          </a:blip>
          <a:srcRect l="71129" t="5418" b="53656"/>
          <a:stretch/>
        </p:blipFill>
        <p:spPr>
          <a:xfrm>
            <a:off x="7518325" y="1930500"/>
            <a:ext cx="3150273" cy="38808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g1fc5bd3fd0c_0_12"/>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Types of Green Roofs</a:t>
            </a:r>
            <a:endParaRPr/>
          </a:p>
        </p:txBody>
      </p:sp>
      <p:sp>
        <p:nvSpPr>
          <p:cNvPr id="852" name="Google Shape;852;g1fc5bd3fd0c_0_12"/>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457200" lvl="0" indent="-330200" algn="l" rtl="0">
              <a:lnSpc>
                <a:spcPct val="115000"/>
              </a:lnSpc>
              <a:spcBef>
                <a:spcPts val="1000"/>
              </a:spcBef>
              <a:spcAft>
                <a:spcPts val="0"/>
              </a:spcAft>
              <a:buSzPts val="1600"/>
              <a:buChar char="•"/>
            </a:pPr>
            <a:r>
              <a:rPr lang="en-US"/>
              <a:t>Extensive Green Roofs are more lightweight with a shallow soil layer and are not normally designed to provide access for people. They need little maintenance. There are three main types of Extensive Green Roof.  </a:t>
            </a:r>
            <a:endParaRPr/>
          </a:p>
          <a:p>
            <a:pPr marL="914400" lvl="1" indent="-330200" algn="l" rtl="0">
              <a:lnSpc>
                <a:spcPct val="115000"/>
              </a:lnSpc>
              <a:spcBef>
                <a:spcPts val="0"/>
              </a:spcBef>
              <a:spcAft>
                <a:spcPts val="0"/>
              </a:spcAft>
              <a:buSzPts val="1600"/>
              <a:buChar char="•"/>
            </a:pPr>
            <a:r>
              <a:rPr lang="en-US"/>
              <a:t>Extensive Green Roofs, which are made up of sedum or vegetated mats – fabric mats that are prepared before the Green Roof is built. The mats are sprinkled with sedum cuttings. These are then left in appropriate conditions to grow into the fabric mat. Once the mats are ready, they are rolled up and delivered to the construction site and laid down on to the roof. </a:t>
            </a:r>
            <a:endParaRPr/>
          </a:p>
          <a:p>
            <a:pPr marL="914400" lvl="1" indent="-330200" algn="l" rtl="0">
              <a:spcBef>
                <a:spcPts val="0"/>
              </a:spcBef>
              <a:spcAft>
                <a:spcPts val="0"/>
              </a:spcAft>
              <a:buSzPts val="1600"/>
              <a:buChar char="•"/>
            </a:pPr>
            <a:r>
              <a:rPr lang="en-US"/>
              <a:t>Extensive Green Roofs where a soil layer is laid down and then planted directly with small plants. These plants (often sedum) will have been grown in small pots. They are often known as plug plants.  </a:t>
            </a:r>
            <a:endParaRPr/>
          </a:p>
          <a:p>
            <a:pPr marL="914400" lvl="1" indent="-330200" algn="l" rtl="0">
              <a:spcBef>
                <a:spcPts val="0"/>
              </a:spcBef>
              <a:spcAft>
                <a:spcPts val="0"/>
              </a:spcAft>
              <a:buSzPts val="1600"/>
              <a:buChar char="•"/>
            </a:pPr>
            <a:r>
              <a:rPr lang="en-US"/>
              <a:t>Extensive Green Roofs where the soil layer is laid down and then planted with seeds (which are suitable for the local environment), this type of roof is often known as a biodiverse or Brown Roof.</a:t>
            </a:r>
            <a:endParaRPr/>
          </a:p>
        </p:txBody>
      </p:sp>
      <p:sp>
        <p:nvSpPr>
          <p:cNvPr id="853" name="Google Shape;853;g1fc5bd3fd0c_0_12"/>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66</a:t>
            </a:fld>
            <a:endParaRPr/>
          </a:p>
        </p:txBody>
      </p:sp>
      <p:sp>
        <p:nvSpPr>
          <p:cNvPr id="854" name="Google Shape;854;g1fc5bd3fd0c_0_12"/>
          <p:cNvSpPr txBox="1"/>
          <p:nvPr/>
        </p:nvSpPr>
        <p:spPr>
          <a:xfrm>
            <a:off x="1837700" y="6136250"/>
            <a:ext cx="64734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u="sng">
                <a:solidFill>
                  <a:schemeClr val="hlink"/>
                </a:solidFill>
                <a:hlinkClick r:id="rId3"/>
              </a:rPr>
              <a:t>https://www.dlrcoco.ie/sites/default/files/atoms/files/appendix16.pdf</a:t>
            </a:r>
            <a:r>
              <a:rPr lang="en-US" sz="1000"/>
              <a:t> </a:t>
            </a:r>
            <a:endParaRPr sz="1000" i="1"/>
          </a:p>
        </p:txBody>
      </p:sp>
      <p:pic>
        <p:nvPicPr>
          <p:cNvPr id="855" name="Google Shape;855;g1fc5bd3fd0c_0_12"/>
          <p:cNvPicPr preferRelativeResize="0"/>
          <p:nvPr/>
        </p:nvPicPr>
        <p:blipFill rotWithShape="1">
          <a:blip r:embed="rId4">
            <a:alphaModFix/>
          </a:blip>
          <a:srcRect l="16394" t="22880" r="29064" b="53102"/>
          <a:stretch/>
        </p:blipFill>
        <p:spPr>
          <a:xfrm>
            <a:off x="6791775" y="5427275"/>
            <a:ext cx="3738851" cy="14307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pic>
        <p:nvPicPr>
          <p:cNvPr id="861" name="Google Shape;861;g1fb2f093e2f_0_474"/>
          <p:cNvPicPr preferRelativeResize="0"/>
          <p:nvPr/>
        </p:nvPicPr>
        <p:blipFill rotWithShape="1">
          <a:blip r:embed="rId3">
            <a:alphaModFix/>
          </a:blip>
          <a:srcRect l="16394" t="6590" b="53103"/>
          <a:stretch/>
        </p:blipFill>
        <p:spPr>
          <a:xfrm>
            <a:off x="2679050" y="253125"/>
            <a:ext cx="6829900" cy="2861451"/>
          </a:xfrm>
          <a:prstGeom prst="rect">
            <a:avLst/>
          </a:prstGeom>
          <a:noFill/>
          <a:ln>
            <a:noFill/>
          </a:ln>
        </p:spPr>
      </p:pic>
      <p:sp>
        <p:nvSpPr>
          <p:cNvPr id="862" name="Google Shape;862;g1fb2f093e2f_0_474"/>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Green Roofs</a:t>
            </a:r>
            <a:endParaRPr/>
          </a:p>
        </p:txBody>
      </p:sp>
      <p:sp>
        <p:nvSpPr>
          <p:cNvPr id="863" name="Google Shape;863;g1fb2f093e2f_0_474"/>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67</a:t>
            </a:fld>
            <a:endParaRPr/>
          </a:p>
        </p:txBody>
      </p:sp>
      <p:pic>
        <p:nvPicPr>
          <p:cNvPr id="864" name="Google Shape;864;g1fb2f093e2f_0_474"/>
          <p:cNvPicPr preferRelativeResize="0"/>
          <p:nvPr/>
        </p:nvPicPr>
        <p:blipFill rotWithShape="1">
          <a:blip r:embed="rId3">
            <a:alphaModFix/>
          </a:blip>
          <a:srcRect t="46129"/>
          <a:stretch/>
        </p:blipFill>
        <p:spPr>
          <a:xfrm>
            <a:off x="1847838" y="3114575"/>
            <a:ext cx="7891464" cy="369438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pic>
        <p:nvPicPr>
          <p:cNvPr id="870" name="Google Shape;870;g1fb2f093e2f_0_482"/>
          <p:cNvPicPr preferRelativeResize="0"/>
          <p:nvPr/>
        </p:nvPicPr>
        <p:blipFill rotWithShape="1">
          <a:blip r:embed="rId3">
            <a:alphaModFix/>
          </a:blip>
          <a:srcRect l="40833" t="22994" r="41901" b="11362"/>
          <a:stretch/>
        </p:blipFill>
        <p:spPr>
          <a:xfrm>
            <a:off x="3150800" y="1420150"/>
            <a:ext cx="6179953" cy="4894925"/>
          </a:xfrm>
          <a:prstGeom prst="rect">
            <a:avLst/>
          </a:prstGeom>
          <a:noFill/>
          <a:ln>
            <a:noFill/>
          </a:ln>
        </p:spPr>
      </p:pic>
      <p:sp>
        <p:nvSpPr>
          <p:cNvPr id="871" name="Google Shape;871;g1fb2f093e2f_0_482"/>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68</a:t>
            </a:fld>
            <a:endParaRPr/>
          </a:p>
        </p:txBody>
      </p:sp>
      <p:sp>
        <p:nvSpPr>
          <p:cNvPr id="872" name="Google Shape;872;g1fb2f093e2f_0_482"/>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Clr>
                <a:srgbClr val="000000"/>
              </a:buClr>
              <a:buSzPts val="3600"/>
              <a:buFont typeface="Arial"/>
              <a:buNone/>
            </a:pPr>
            <a:r>
              <a:rPr lang="en-US"/>
              <a:t>Green walls</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g1fb2f093e2f_0_488"/>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Green roof/facades benefits</a:t>
            </a:r>
            <a:br>
              <a:rPr lang="en-US"/>
            </a:br>
            <a:endParaRPr/>
          </a:p>
        </p:txBody>
      </p:sp>
      <p:pic>
        <p:nvPicPr>
          <p:cNvPr id="879" name="Google Shape;879;g1fb2f093e2f_0_488"/>
          <p:cNvPicPr preferRelativeResize="0"/>
          <p:nvPr/>
        </p:nvPicPr>
        <p:blipFill rotWithShape="1">
          <a:blip r:embed="rId3">
            <a:alphaModFix/>
          </a:blip>
          <a:srcRect l="4116" t="15903" r="55090" b="13852"/>
          <a:stretch/>
        </p:blipFill>
        <p:spPr>
          <a:xfrm>
            <a:off x="6150500" y="3763325"/>
            <a:ext cx="5312798" cy="2858907"/>
          </a:xfrm>
          <a:prstGeom prst="rect">
            <a:avLst/>
          </a:prstGeom>
          <a:noFill/>
          <a:ln>
            <a:noFill/>
          </a:ln>
        </p:spPr>
      </p:pic>
      <p:sp>
        <p:nvSpPr>
          <p:cNvPr id="880" name="Google Shape;880;g1fb2f093e2f_0_488"/>
          <p:cNvSpPr txBox="1"/>
          <p:nvPr/>
        </p:nvSpPr>
        <p:spPr>
          <a:xfrm>
            <a:off x="8558336" y="3429007"/>
            <a:ext cx="3153300" cy="21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Source: Bez názvu-1 (zivestavby.cz)</a:t>
            </a:r>
            <a:endParaRPr sz="800">
              <a:solidFill>
                <a:schemeClr val="dk1"/>
              </a:solidFill>
              <a:latin typeface="Arial"/>
              <a:ea typeface="Arial"/>
              <a:cs typeface="Arial"/>
              <a:sym typeface="Arial"/>
            </a:endParaRPr>
          </a:p>
        </p:txBody>
      </p:sp>
      <p:grpSp>
        <p:nvGrpSpPr>
          <p:cNvPr id="881" name="Google Shape;881;g1fb2f093e2f_0_488"/>
          <p:cNvGrpSpPr/>
          <p:nvPr/>
        </p:nvGrpSpPr>
        <p:grpSpPr>
          <a:xfrm>
            <a:off x="6150500" y="2000512"/>
            <a:ext cx="4895875" cy="1485775"/>
            <a:chOff x="6886225" y="1496029"/>
            <a:chExt cx="4895875" cy="1485775"/>
          </a:xfrm>
        </p:grpSpPr>
        <p:pic>
          <p:nvPicPr>
            <p:cNvPr id="882" name="Google Shape;882;g1fb2f093e2f_0_488"/>
            <p:cNvPicPr preferRelativeResize="0"/>
            <p:nvPr/>
          </p:nvPicPr>
          <p:blipFill rotWithShape="1">
            <a:blip r:embed="rId5">
              <a:alphaModFix/>
            </a:blip>
            <a:srcRect l="51724" t="28980" r="5689" b="33518"/>
            <a:stretch/>
          </p:blipFill>
          <p:spPr>
            <a:xfrm>
              <a:off x="6886225" y="1704568"/>
              <a:ext cx="4895875" cy="1277236"/>
            </a:xfrm>
            <a:prstGeom prst="rect">
              <a:avLst/>
            </a:prstGeom>
            <a:noFill/>
            <a:ln>
              <a:noFill/>
            </a:ln>
          </p:spPr>
        </p:pic>
        <p:sp>
          <p:nvSpPr>
            <p:cNvPr id="883" name="Google Shape;883;g1fb2f093e2f_0_488"/>
            <p:cNvSpPr txBox="1"/>
            <p:nvPr/>
          </p:nvSpPr>
          <p:spPr>
            <a:xfrm>
              <a:off x="6915956" y="1496029"/>
              <a:ext cx="1806600" cy="6465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METAL FACADE</a:t>
              </a:r>
              <a:endParaRPr sz="1800">
                <a:solidFill>
                  <a:schemeClr val="dk1"/>
                </a:solidFill>
                <a:latin typeface="Arial"/>
                <a:ea typeface="Arial"/>
                <a:cs typeface="Arial"/>
                <a:sym typeface="Arial"/>
              </a:endParaRPr>
            </a:p>
          </p:txBody>
        </p:sp>
        <p:sp>
          <p:nvSpPr>
            <p:cNvPr id="884" name="Google Shape;884;g1fb2f093e2f_0_488"/>
            <p:cNvSpPr txBox="1"/>
            <p:nvPr/>
          </p:nvSpPr>
          <p:spPr>
            <a:xfrm>
              <a:off x="9816842" y="1497924"/>
              <a:ext cx="1879200" cy="6465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GREEN FACADE</a:t>
              </a:r>
              <a:endParaRPr sz="1800">
                <a:solidFill>
                  <a:schemeClr val="dk1"/>
                </a:solidFill>
                <a:latin typeface="Arial"/>
                <a:ea typeface="Arial"/>
                <a:cs typeface="Arial"/>
                <a:sym typeface="Arial"/>
              </a:endParaRPr>
            </a:p>
          </p:txBody>
        </p:sp>
      </p:grpSp>
      <p:sp>
        <p:nvSpPr>
          <p:cNvPr id="885" name="Google Shape;885;g1fb2f093e2f_0_488"/>
          <p:cNvSpPr txBox="1"/>
          <p:nvPr/>
        </p:nvSpPr>
        <p:spPr>
          <a:xfrm>
            <a:off x="4254493" y="5667584"/>
            <a:ext cx="18960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EFB | European Federation of Green Roof Associations (efb-greenroof.eu)</a:t>
            </a:r>
            <a:endParaRPr sz="800">
              <a:solidFill>
                <a:schemeClr val="dk1"/>
              </a:solidFill>
              <a:latin typeface="Arial"/>
              <a:ea typeface="Arial"/>
              <a:cs typeface="Arial"/>
              <a:sym typeface="Arial"/>
            </a:endParaRPr>
          </a:p>
        </p:txBody>
      </p:sp>
      <p:sp>
        <p:nvSpPr>
          <p:cNvPr id="886" name="Google Shape;886;g1fb2f093e2f_0_488"/>
          <p:cNvSpPr txBox="1">
            <a:spLocks noGrp="1"/>
          </p:cNvSpPr>
          <p:nvPr>
            <p:ph type="body" idx="1"/>
          </p:nvPr>
        </p:nvSpPr>
        <p:spPr>
          <a:xfrm>
            <a:off x="2078175" y="1930500"/>
            <a:ext cx="4455600" cy="3899400"/>
          </a:xfrm>
          <a:prstGeom prst="rect">
            <a:avLst/>
          </a:prstGeom>
        </p:spPr>
        <p:txBody>
          <a:bodyPr spcFirstLastPara="1" wrap="square" lIns="91425" tIns="45700" rIns="91425" bIns="45700" anchor="t" anchorCtr="0">
            <a:normAutofit lnSpcReduction="10000"/>
          </a:bodyPr>
          <a:lstStyle/>
          <a:p>
            <a:pPr marL="457200" lvl="0" indent="-330200" algn="l" rtl="0">
              <a:spcBef>
                <a:spcPts val="1000"/>
              </a:spcBef>
              <a:spcAft>
                <a:spcPts val="0"/>
              </a:spcAft>
              <a:buSzPts val="1600"/>
              <a:buChar char="•"/>
            </a:pPr>
            <a:r>
              <a:rPr lang="en-US"/>
              <a:t>Reduction of Urban Heat Island and improvement of urban microclimate</a:t>
            </a:r>
            <a:endParaRPr/>
          </a:p>
          <a:p>
            <a:pPr marL="457200" lvl="0" indent="-330200" algn="l" rtl="0">
              <a:spcBef>
                <a:spcPts val="1000"/>
              </a:spcBef>
              <a:spcAft>
                <a:spcPts val="0"/>
              </a:spcAft>
              <a:buSzPts val="1600"/>
              <a:buChar char="•"/>
            </a:pPr>
            <a:r>
              <a:rPr lang="en-US"/>
              <a:t>Water retention</a:t>
            </a:r>
            <a:endParaRPr/>
          </a:p>
          <a:p>
            <a:pPr marL="457200" lvl="0" indent="-330200" algn="l" rtl="0">
              <a:spcBef>
                <a:spcPts val="1000"/>
              </a:spcBef>
              <a:spcAft>
                <a:spcPts val="0"/>
              </a:spcAft>
              <a:buSzPts val="1600"/>
              <a:buChar char="•"/>
            </a:pPr>
            <a:r>
              <a:rPr lang="en-US"/>
              <a:t>Thermal Performance</a:t>
            </a:r>
            <a:endParaRPr/>
          </a:p>
          <a:p>
            <a:pPr marL="457200" lvl="0" indent="-330200" algn="l" rtl="0">
              <a:spcBef>
                <a:spcPts val="1000"/>
              </a:spcBef>
              <a:spcAft>
                <a:spcPts val="0"/>
              </a:spcAft>
              <a:buSzPts val="1600"/>
              <a:buChar char="•"/>
            </a:pPr>
            <a:r>
              <a:rPr lang="en-US"/>
              <a:t>Air Quality</a:t>
            </a:r>
            <a:endParaRPr/>
          </a:p>
          <a:p>
            <a:pPr marL="457200" lvl="0" indent="-330200" algn="l" rtl="0">
              <a:spcBef>
                <a:spcPts val="1000"/>
              </a:spcBef>
              <a:spcAft>
                <a:spcPts val="0"/>
              </a:spcAft>
              <a:buSzPts val="1600"/>
              <a:buChar char="•"/>
            </a:pPr>
            <a:r>
              <a:rPr lang="en-US"/>
              <a:t>Sound Insulation</a:t>
            </a:r>
            <a:endParaRPr/>
          </a:p>
          <a:p>
            <a:pPr marL="457200" lvl="0" indent="-330200" algn="l" rtl="0">
              <a:spcBef>
                <a:spcPts val="1000"/>
              </a:spcBef>
              <a:spcAft>
                <a:spcPts val="0"/>
              </a:spcAft>
              <a:buSzPts val="1600"/>
              <a:buChar char="•"/>
            </a:pPr>
            <a:r>
              <a:rPr lang="en-US"/>
              <a:t>Biodiversity</a:t>
            </a:r>
            <a:endParaRPr/>
          </a:p>
          <a:p>
            <a:pPr marL="457200" lvl="0" indent="-330200" algn="l" rtl="0">
              <a:spcBef>
                <a:spcPts val="1000"/>
              </a:spcBef>
              <a:spcAft>
                <a:spcPts val="0"/>
              </a:spcAft>
              <a:buSzPts val="1600"/>
              <a:buChar char="•"/>
            </a:pPr>
            <a:r>
              <a:rPr lang="en-US"/>
              <a:t>Amenity Space</a:t>
            </a:r>
            <a:endParaRPr/>
          </a:p>
          <a:p>
            <a:pPr marL="457200" lvl="0" indent="-330200" algn="l" rtl="0">
              <a:spcBef>
                <a:spcPts val="1000"/>
              </a:spcBef>
              <a:spcAft>
                <a:spcPts val="0"/>
              </a:spcAft>
              <a:buSzPts val="1600"/>
              <a:buChar char="•"/>
            </a:pPr>
            <a:r>
              <a:rPr lang="en-US"/>
              <a:t>Urban Agriculture</a:t>
            </a:r>
            <a:endParaRPr/>
          </a:p>
          <a:p>
            <a:pPr marL="457200" lvl="0" indent="-330200" algn="l" rtl="0">
              <a:spcBef>
                <a:spcPts val="1000"/>
              </a:spcBef>
              <a:spcAft>
                <a:spcPts val="0"/>
              </a:spcAft>
              <a:buSzPts val="1600"/>
              <a:buChar char="•"/>
            </a:pPr>
            <a:r>
              <a:rPr lang="en-US"/>
              <a:t>Protection of Waterproofing</a:t>
            </a:r>
            <a:endParaRPr/>
          </a:p>
          <a:p>
            <a:pPr marL="457200" lvl="0" indent="-330200" algn="l" rtl="0">
              <a:spcBef>
                <a:spcPts val="1000"/>
              </a:spcBef>
              <a:spcAft>
                <a:spcPts val="0"/>
              </a:spcAft>
              <a:buSzPts val="1600"/>
              <a:buChar char="•"/>
            </a:pPr>
            <a:r>
              <a:rPr lang="en-US"/>
              <a:t>Protection of Building Stock</a:t>
            </a:r>
            <a:endParaRPr/>
          </a:p>
        </p:txBody>
      </p:sp>
      <p:sp>
        <p:nvSpPr>
          <p:cNvPr id="887" name="Google Shape;887;g1fb2f093e2f_0_488"/>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1dcb3c4fee0_0_1"/>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7</a:t>
            </a:fld>
            <a:endParaRPr/>
          </a:p>
        </p:txBody>
      </p:sp>
      <p:sp>
        <p:nvSpPr>
          <p:cNvPr id="159" name="Google Shape;159;g1dcb3c4fee0_0_1"/>
          <p:cNvSpPr txBox="1"/>
          <p:nvPr/>
        </p:nvSpPr>
        <p:spPr>
          <a:xfrm>
            <a:off x="1837700" y="6136250"/>
            <a:ext cx="54633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i="1" u="sng">
                <a:solidFill>
                  <a:schemeClr val="hlink"/>
                </a:solidFill>
                <a:hlinkClick r:id="rId3"/>
              </a:rPr>
              <a:t>https://ellenmacarthurfoundation.org/topics/circular-economy-introduction/overview</a:t>
            </a:r>
            <a:r>
              <a:rPr lang="en-US" sz="1000" i="1"/>
              <a:t> </a:t>
            </a:r>
            <a:endParaRPr sz="1000" i="1"/>
          </a:p>
        </p:txBody>
      </p:sp>
      <p:pic>
        <p:nvPicPr>
          <p:cNvPr id="160" name="Google Shape;160;g1dcb3c4fee0_0_1"/>
          <p:cNvPicPr preferRelativeResize="0"/>
          <p:nvPr/>
        </p:nvPicPr>
        <p:blipFill>
          <a:blip r:embed="rId4">
            <a:alphaModFix/>
          </a:blip>
          <a:stretch>
            <a:fillRect/>
          </a:stretch>
        </p:blipFill>
        <p:spPr>
          <a:xfrm>
            <a:off x="1970928" y="289100"/>
            <a:ext cx="7152776" cy="58471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g1fb2f093e2f_0_436"/>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Clr>
                <a:srgbClr val="000000"/>
              </a:buClr>
              <a:buFont typeface="Arial"/>
              <a:buNone/>
            </a:pPr>
            <a:r>
              <a:rPr lang="en-US"/>
              <a:t>Types of Multifunctional green roofs, façades, and interior elements</a:t>
            </a:r>
            <a:endParaRPr/>
          </a:p>
        </p:txBody>
      </p:sp>
      <p:sp>
        <p:nvSpPr>
          <p:cNvPr id="894" name="Google Shape;894;g1fb2f093e2f_0_436"/>
          <p:cNvSpPr/>
          <p:nvPr/>
        </p:nvSpPr>
        <p:spPr>
          <a:xfrm>
            <a:off x="7804045" y="1963867"/>
            <a:ext cx="2049300" cy="4632900"/>
          </a:xfrm>
          <a:prstGeom prst="rect">
            <a:avLst/>
          </a:prstGeom>
          <a:solidFill>
            <a:srgbClr val="FF0000">
              <a:alpha val="14900"/>
            </a:srgbClr>
          </a:solid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895" name="Google Shape;895;g1fb2f093e2f_0_436"/>
          <p:cNvPicPr preferRelativeResize="0"/>
          <p:nvPr/>
        </p:nvPicPr>
        <p:blipFill rotWithShape="1">
          <a:blip r:embed="rId3">
            <a:alphaModFix/>
          </a:blip>
          <a:srcRect r="6820" b="5473"/>
          <a:stretch/>
        </p:blipFill>
        <p:spPr>
          <a:xfrm>
            <a:off x="7861066" y="5205871"/>
            <a:ext cx="1946963" cy="1305393"/>
          </a:xfrm>
          <a:prstGeom prst="rect">
            <a:avLst/>
          </a:prstGeom>
          <a:noFill/>
          <a:ln>
            <a:noFill/>
          </a:ln>
        </p:spPr>
      </p:pic>
      <p:pic>
        <p:nvPicPr>
          <p:cNvPr id="896" name="Google Shape;896;g1fb2f093e2f_0_436"/>
          <p:cNvPicPr preferRelativeResize="0"/>
          <p:nvPr/>
        </p:nvPicPr>
        <p:blipFill rotWithShape="1">
          <a:blip r:embed="rId4">
            <a:alphaModFix/>
          </a:blip>
          <a:srcRect/>
          <a:stretch/>
        </p:blipFill>
        <p:spPr>
          <a:xfrm>
            <a:off x="7858277" y="2649042"/>
            <a:ext cx="1970043" cy="1361434"/>
          </a:xfrm>
          <a:prstGeom prst="rect">
            <a:avLst/>
          </a:prstGeom>
          <a:noFill/>
          <a:ln>
            <a:noFill/>
          </a:ln>
        </p:spPr>
      </p:pic>
      <p:pic>
        <p:nvPicPr>
          <p:cNvPr id="897" name="Google Shape;897;g1fb2f093e2f_0_436"/>
          <p:cNvPicPr preferRelativeResize="0"/>
          <p:nvPr/>
        </p:nvPicPr>
        <p:blipFill rotWithShape="1">
          <a:blip r:embed="rId5">
            <a:alphaModFix/>
          </a:blip>
          <a:srcRect/>
          <a:stretch/>
        </p:blipFill>
        <p:spPr>
          <a:xfrm>
            <a:off x="10114533" y="5174233"/>
            <a:ext cx="1827683" cy="1151528"/>
          </a:xfrm>
          <a:prstGeom prst="rect">
            <a:avLst/>
          </a:prstGeom>
          <a:noFill/>
          <a:ln>
            <a:noFill/>
          </a:ln>
        </p:spPr>
      </p:pic>
      <p:sp>
        <p:nvSpPr>
          <p:cNvPr id="898" name="Google Shape;898;g1fb2f093e2f_0_436"/>
          <p:cNvSpPr/>
          <p:nvPr/>
        </p:nvSpPr>
        <p:spPr>
          <a:xfrm>
            <a:off x="9979946" y="1963867"/>
            <a:ext cx="2049300" cy="4632900"/>
          </a:xfrm>
          <a:prstGeom prst="rect">
            <a:avLst/>
          </a:prstGeom>
          <a:solidFill>
            <a:srgbClr val="7F7F7F">
              <a:alpha val="14900"/>
            </a:srgbClr>
          </a:solidFill>
          <a:ln w="28575"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99" name="Google Shape;899;g1fb2f093e2f_0_436"/>
          <p:cNvSpPr/>
          <p:nvPr/>
        </p:nvSpPr>
        <p:spPr>
          <a:xfrm>
            <a:off x="4923582" y="1963867"/>
            <a:ext cx="2725800" cy="4632900"/>
          </a:xfrm>
          <a:prstGeom prst="rect">
            <a:avLst/>
          </a:prstGeom>
          <a:solidFill>
            <a:srgbClr val="FFC000">
              <a:alpha val="14900"/>
            </a:srgbClr>
          </a:solidFill>
          <a:ln w="2857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00" name="Google Shape;900;g1fb2f093e2f_0_436"/>
          <p:cNvSpPr/>
          <p:nvPr/>
        </p:nvSpPr>
        <p:spPr>
          <a:xfrm>
            <a:off x="2524127" y="1963867"/>
            <a:ext cx="2247900" cy="4632900"/>
          </a:xfrm>
          <a:prstGeom prst="rect">
            <a:avLst/>
          </a:prstGeom>
          <a:solidFill>
            <a:schemeClr val="accent1">
              <a:alpha val="14900"/>
            </a:schemeClr>
          </a:solidFill>
          <a:ln w="28575"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01" name="Google Shape;901;g1fb2f093e2f_0_436"/>
          <p:cNvSpPr/>
          <p:nvPr/>
        </p:nvSpPr>
        <p:spPr>
          <a:xfrm>
            <a:off x="152397" y="1963867"/>
            <a:ext cx="2199000" cy="4632900"/>
          </a:xfrm>
          <a:prstGeom prst="rect">
            <a:avLst/>
          </a:prstGeom>
          <a:solidFill>
            <a:srgbClr val="92D050">
              <a:alpha val="14900"/>
            </a:srgbClr>
          </a:solidFill>
          <a:ln w="28575"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02" name="Google Shape;902;g1fb2f093e2f_0_436"/>
          <p:cNvSpPr txBox="1"/>
          <p:nvPr/>
        </p:nvSpPr>
        <p:spPr>
          <a:xfrm>
            <a:off x="340275" y="1963875"/>
            <a:ext cx="18072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rgbClr val="141718"/>
                </a:solidFill>
                <a:latin typeface="Sen"/>
                <a:ea typeface="Sen"/>
                <a:cs typeface="Sen"/>
                <a:sym typeface="Sen"/>
              </a:rPr>
              <a:t>GREEN</a:t>
            </a:r>
            <a:endParaRPr/>
          </a:p>
        </p:txBody>
      </p:sp>
      <p:sp>
        <p:nvSpPr>
          <p:cNvPr id="903" name="Google Shape;903;g1fb2f093e2f_0_436"/>
          <p:cNvSpPr txBox="1"/>
          <p:nvPr/>
        </p:nvSpPr>
        <p:spPr>
          <a:xfrm>
            <a:off x="2852101" y="1963875"/>
            <a:ext cx="13905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141718"/>
                </a:solidFill>
                <a:latin typeface="Sen"/>
                <a:ea typeface="Sen"/>
                <a:cs typeface="Sen"/>
                <a:sym typeface="Sen"/>
              </a:rPr>
              <a:t>BLUE</a:t>
            </a:r>
            <a:endParaRPr/>
          </a:p>
        </p:txBody>
      </p:sp>
      <p:sp>
        <p:nvSpPr>
          <p:cNvPr id="904" name="Google Shape;904;g1fb2f093e2f_0_436"/>
          <p:cNvSpPr txBox="1"/>
          <p:nvPr/>
        </p:nvSpPr>
        <p:spPr>
          <a:xfrm>
            <a:off x="5408449" y="1963875"/>
            <a:ext cx="18072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141718"/>
                </a:solidFill>
                <a:latin typeface="Sen"/>
                <a:ea typeface="Sen"/>
                <a:cs typeface="Sen"/>
                <a:sym typeface="Sen"/>
              </a:rPr>
              <a:t>YELLOW</a:t>
            </a:r>
            <a:endParaRPr/>
          </a:p>
        </p:txBody>
      </p:sp>
      <p:sp>
        <p:nvSpPr>
          <p:cNvPr id="905" name="Google Shape;905;g1fb2f093e2f_0_436"/>
          <p:cNvSpPr txBox="1"/>
          <p:nvPr/>
        </p:nvSpPr>
        <p:spPr>
          <a:xfrm>
            <a:off x="8003154" y="1963875"/>
            <a:ext cx="12768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141718"/>
                </a:solidFill>
                <a:latin typeface="Sen"/>
                <a:ea typeface="Sen"/>
                <a:cs typeface="Sen"/>
                <a:sym typeface="Sen"/>
              </a:rPr>
              <a:t>RED</a:t>
            </a:r>
            <a:endParaRPr/>
          </a:p>
        </p:txBody>
      </p:sp>
      <p:sp>
        <p:nvSpPr>
          <p:cNvPr id="906" name="Google Shape;906;g1fb2f093e2f_0_436"/>
          <p:cNvSpPr txBox="1"/>
          <p:nvPr/>
        </p:nvSpPr>
        <p:spPr>
          <a:xfrm>
            <a:off x="10141359" y="1963867"/>
            <a:ext cx="11115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141718"/>
                </a:solidFill>
                <a:latin typeface="Sen"/>
                <a:ea typeface="Sen"/>
                <a:cs typeface="Sen"/>
                <a:sym typeface="Sen"/>
              </a:rPr>
              <a:t>GREY</a:t>
            </a:r>
            <a:endParaRPr/>
          </a:p>
        </p:txBody>
      </p:sp>
      <p:sp>
        <p:nvSpPr>
          <p:cNvPr id="907" name="Google Shape;907;g1fb2f093e2f_0_436"/>
          <p:cNvSpPr/>
          <p:nvPr/>
        </p:nvSpPr>
        <p:spPr>
          <a:xfrm>
            <a:off x="-242283" y="2518201"/>
            <a:ext cx="2593500" cy="1354200"/>
          </a:xfrm>
          <a:prstGeom prst="rect">
            <a:avLst/>
          </a:prstGeom>
          <a:noFill/>
          <a:ln>
            <a:noFill/>
          </a:ln>
        </p:spPr>
        <p:txBody>
          <a:bodyPr spcFirstLastPara="1" wrap="square" lIns="91425" tIns="45700" rIns="91425" bIns="45700" anchor="t" anchorCtr="0">
            <a:noAutofit/>
          </a:bodyPr>
          <a:lstStyle/>
          <a:p>
            <a:pPr marL="457200" marR="0" lvl="0" indent="0" algn="l" rtl="0">
              <a:spcBef>
                <a:spcPts val="0"/>
              </a:spcBef>
              <a:spcAft>
                <a:spcPts val="0"/>
              </a:spcAft>
              <a:buNone/>
            </a:pPr>
            <a:r>
              <a:rPr lang="en-US" sz="1400" b="0" i="0" u="none" strike="noStrike">
                <a:solidFill>
                  <a:srgbClr val="000000"/>
                </a:solidFill>
                <a:latin typeface="Arial"/>
                <a:ea typeface="Arial"/>
                <a:cs typeface="Arial"/>
                <a:sym typeface="Arial"/>
              </a:rPr>
              <a:t>Vegetation (from moss, grass to trees) and horticulture</a:t>
            </a:r>
            <a:endParaRPr/>
          </a:p>
          <a:p>
            <a:pPr marL="457200" marR="0" lvl="0" indent="0" algn="l" rtl="0">
              <a:spcBef>
                <a:spcPts val="600"/>
              </a:spcBef>
              <a:spcAft>
                <a:spcPts val="0"/>
              </a:spcAft>
              <a:buClr>
                <a:schemeClr val="dk1"/>
              </a:buClr>
              <a:buSzPts val="1600"/>
              <a:buFont typeface="Arial"/>
              <a:buNone/>
            </a:pPr>
            <a:endParaRPr sz="1600">
              <a:solidFill>
                <a:srgbClr val="000000"/>
              </a:solidFill>
              <a:latin typeface="Arial"/>
              <a:ea typeface="Arial"/>
              <a:cs typeface="Arial"/>
              <a:sym typeface="Arial"/>
            </a:endParaRPr>
          </a:p>
          <a:p>
            <a:pPr marL="457200" marR="0" lvl="0" indent="0" algn="l" rtl="0">
              <a:spcBef>
                <a:spcPts val="600"/>
              </a:spcBef>
              <a:spcAft>
                <a:spcPts val="0"/>
              </a:spcAft>
              <a:buNone/>
            </a:pPr>
            <a:endParaRPr sz="1400" b="0" i="0" u="none" strike="noStrike">
              <a:solidFill>
                <a:srgbClr val="000000"/>
              </a:solidFill>
              <a:latin typeface="Arial"/>
              <a:ea typeface="Arial"/>
              <a:cs typeface="Arial"/>
              <a:sym typeface="Arial"/>
            </a:endParaRPr>
          </a:p>
        </p:txBody>
      </p:sp>
      <p:sp>
        <p:nvSpPr>
          <p:cNvPr id="908" name="Google Shape;908;g1fb2f093e2f_0_436"/>
          <p:cNvSpPr/>
          <p:nvPr/>
        </p:nvSpPr>
        <p:spPr>
          <a:xfrm>
            <a:off x="2082946" y="2518199"/>
            <a:ext cx="2780400" cy="815700"/>
          </a:xfrm>
          <a:prstGeom prst="rect">
            <a:avLst/>
          </a:prstGeom>
          <a:noFill/>
          <a:ln>
            <a:noFill/>
          </a:ln>
        </p:spPr>
        <p:txBody>
          <a:bodyPr spcFirstLastPara="1" wrap="square" lIns="91425" tIns="45700" rIns="91425" bIns="45700" anchor="t" anchorCtr="0">
            <a:noAutofit/>
          </a:bodyPr>
          <a:lstStyle/>
          <a:p>
            <a:pPr marL="457200" marR="0" lvl="0" indent="0" algn="l" rtl="0">
              <a:spcBef>
                <a:spcPts val="0"/>
              </a:spcBef>
              <a:spcAft>
                <a:spcPts val="0"/>
              </a:spcAft>
              <a:buNone/>
            </a:pPr>
            <a:r>
              <a:rPr lang="en-US" sz="1400">
                <a:solidFill>
                  <a:srgbClr val="000000"/>
                </a:solidFill>
                <a:latin typeface="Arial"/>
                <a:ea typeface="Arial"/>
                <a:cs typeface="Arial"/>
                <a:sym typeface="Arial"/>
              </a:rPr>
              <a:t>W</a:t>
            </a:r>
            <a:r>
              <a:rPr lang="en-US" sz="1400" b="0" i="0" u="none" strike="noStrike">
                <a:solidFill>
                  <a:srgbClr val="000000"/>
                </a:solidFill>
                <a:latin typeface="Arial"/>
                <a:ea typeface="Arial"/>
                <a:cs typeface="Arial"/>
                <a:sym typeface="Arial"/>
              </a:rPr>
              <a:t>ater retention and harvesting </a:t>
            </a:r>
            <a:endParaRPr/>
          </a:p>
          <a:p>
            <a:pPr marL="457200" marR="0" lvl="0" indent="0" algn="l" rtl="0">
              <a:spcBef>
                <a:spcPts val="600"/>
              </a:spcBef>
              <a:spcAft>
                <a:spcPts val="0"/>
              </a:spcAft>
              <a:buNone/>
            </a:pPr>
            <a:endParaRPr sz="1400" b="0" i="0" u="none" strike="noStrike">
              <a:solidFill>
                <a:srgbClr val="000000"/>
              </a:solidFill>
              <a:latin typeface="Arial"/>
              <a:ea typeface="Arial"/>
              <a:cs typeface="Arial"/>
              <a:sym typeface="Arial"/>
            </a:endParaRPr>
          </a:p>
        </p:txBody>
      </p:sp>
      <p:sp>
        <p:nvSpPr>
          <p:cNvPr id="909" name="Google Shape;909;g1fb2f093e2f_0_436"/>
          <p:cNvSpPr/>
          <p:nvPr/>
        </p:nvSpPr>
        <p:spPr>
          <a:xfrm>
            <a:off x="4556180" y="2518199"/>
            <a:ext cx="3071400" cy="1400400"/>
          </a:xfrm>
          <a:prstGeom prst="rect">
            <a:avLst/>
          </a:prstGeom>
          <a:noFill/>
          <a:ln>
            <a:noFill/>
          </a:ln>
        </p:spPr>
        <p:txBody>
          <a:bodyPr spcFirstLastPara="1" wrap="square" lIns="91425" tIns="45700" rIns="91425" bIns="45700" anchor="t" anchorCtr="0">
            <a:noAutofit/>
          </a:bodyPr>
          <a:lstStyle/>
          <a:p>
            <a:pPr marL="457200" marR="0" lvl="0" indent="0" algn="l" rtl="0">
              <a:spcBef>
                <a:spcPts val="0"/>
              </a:spcBef>
              <a:spcAft>
                <a:spcPts val="0"/>
              </a:spcAft>
              <a:buNone/>
            </a:pPr>
            <a:r>
              <a:rPr lang="en-US" sz="1400" b="0" i="0" u="none" strike="noStrike">
                <a:solidFill>
                  <a:srgbClr val="000000"/>
                </a:solidFill>
                <a:latin typeface="Arial"/>
                <a:ea typeface="Arial"/>
                <a:cs typeface="Arial"/>
                <a:sym typeface="Arial"/>
              </a:rPr>
              <a:t>Generate sustainable energy (power or heat)</a:t>
            </a:r>
            <a:endParaRPr/>
          </a:p>
          <a:p>
            <a:pPr marL="457200" marR="0" lvl="0" indent="0" algn="l" rtl="0">
              <a:spcBef>
                <a:spcPts val="600"/>
              </a:spcBef>
              <a:spcAft>
                <a:spcPts val="0"/>
              </a:spcAft>
              <a:buNone/>
            </a:pPr>
            <a:endParaRPr sz="1400">
              <a:solidFill>
                <a:srgbClr val="000000"/>
              </a:solidFill>
              <a:latin typeface="Arial"/>
              <a:ea typeface="Arial"/>
              <a:cs typeface="Arial"/>
              <a:sym typeface="Arial"/>
            </a:endParaRPr>
          </a:p>
          <a:p>
            <a:pPr marL="742950" marR="0" lvl="0" indent="-196850" algn="l" rtl="0">
              <a:spcBef>
                <a:spcPts val="600"/>
              </a:spcBef>
              <a:spcAft>
                <a:spcPts val="0"/>
              </a:spcAft>
              <a:buClr>
                <a:schemeClr val="dk1"/>
              </a:buClr>
              <a:buSzPts val="1400"/>
              <a:buFont typeface="Arial"/>
              <a:buNone/>
            </a:pPr>
            <a:endParaRPr sz="1400" b="0" i="0" u="none" strike="noStrike">
              <a:solidFill>
                <a:srgbClr val="000000"/>
              </a:solidFill>
              <a:latin typeface="Arial"/>
              <a:ea typeface="Arial"/>
              <a:cs typeface="Arial"/>
              <a:sym typeface="Arial"/>
            </a:endParaRPr>
          </a:p>
          <a:p>
            <a:pPr marL="742950" marR="0" lvl="0" indent="-196850" algn="l" rtl="0">
              <a:spcBef>
                <a:spcPts val="600"/>
              </a:spcBef>
              <a:spcAft>
                <a:spcPts val="0"/>
              </a:spcAft>
              <a:buClr>
                <a:schemeClr val="dk1"/>
              </a:buClr>
              <a:buSzPts val="1400"/>
              <a:buFont typeface="Arial"/>
              <a:buNone/>
            </a:pPr>
            <a:endParaRPr sz="1400" b="0" i="0" u="none" strike="noStrike">
              <a:solidFill>
                <a:srgbClr val="000000"/>
              </a:solidFill>
              <a:latin typeface="Arial"/>
              <a:ea typeface="Arial"/>
              <a:cs typeface="Arial"/>
              <a:sym typeface="Arial"/>
            </a:endParaRPr>
          </a:p>
        </p:txBody>
      </p:sp>
      <p:sp>
        <p:nvSpPr>
          <p:cNvPr id="910" name="Google Shape;910;g1fb2f093e2f_0_436"/>
          <p:cNvSpPr/>
          <p:nvPr/>
        </p:nvSpPr>
        <p:spPr>
          <a:xfrm>
            <a:off x="7325547" y="2405180"/>
            <a:ext cx="2496000" cy="892500"/>
          </a:xfrm>
          <a:prstGeom prst="rect">
            <a:avLst/>
          </a:prstGeom>
          <a:noFill/>
          <a:ln>
            <a:noFill/>
          </a:ln>
        </p:spPr>
        <p:txBody>
          <a:bodyPr spcFirstLastPara="1" wrap="square" lIns="91425" tIns="45700" rIns="91425" bIns="45700" anchor="t" anchorCtr="0">
            <a:noAutofit/>
          </a:bodyPr>
          <a:lstStyle/>
          <a:p>
            <a:pPr marL="457200" marR="0" lvl="0" indent="0" algn="l" rtl="0">
              <a:spcBef>
                <a:spcPts val="0"/>
              </a:spcBef>
              <a:spcAft>
                <a:spcPts val="0"/>
              </a:spcAft>
              <a:buNone/>
            </a:pPr>
            <a:r>
              <a:rPr lang="en-US" sz="1400">
                <a:solidFill>
                  <a:srgbClr val="000000"/>
                </a:solidFill>
                <a:latin typeface="Arial"/>
                <a:ea typeface="Arial"/>
                <a:cs typeface="Arial"/>
                <a:sym typeface="Arial"/>
              </a:rPr>
              <a:t>Used for social functions</a:t>
            </a:r>
            <a:endParaRPr sz="1400" b="0" i="0" u="none" strike="noStrike">
              <a:solidFill>
                <a:srgbClr val="000000"/>
              </a:solidFill>
              <a:latin typeface="Arial"/>
              <a:ea typeface="Arial"/>
              <a:cs typeface="Arial"/>
              <a:sym typeface="Arial"/>
            </a:endParaRPr>
          </a:p>
          <a:p>
            <a:pPr marL="457200" marR="0" lvl="0" indent="0" algn="l" rtl="0">
              <a:spcBef>
                <a:spcPts val="600"/>
              </a:spcBef>
              <a:spcAft>
                <a:spcPts val="0"/>
              </a:spcAft>
              <a:buNone/>
            </a:pPr>
            <a:endParaRPr sz="1400" b="0" i="0" u="none" strike="noStrike">
              <a:solidFill>
                <a:srgbClr val="000000"/>
              </a:solidFill>
              <a:latin typeface="Arial"/>
              <a:ea typeface="Arial"/>
              <a:cs typeface="Arial"/>
              <a:sym typeface="Arial"/>
            </a:endParaRPr>
          </a:p>
          <a:p>
            <a:pPr marL="457200" marR="0" lvl="0" indent="0" algn="l" rtl="0">
              <a:spcBef>
                <a:spcPts val="600"/>
              </a:spcBef>
              <a:spcAft>
                <a:spcPts val="0"/>
              </a:spcAft>
              <a:buNone/>
            </a:pPr>
            <a:endParaRPr sz="1400">
              <a:solidFill>
                <a:srgbClr val="000000"/>
              </a:solidFill>
              <a:latin typeface="Arial"/>
              <a:ea typeface="Arial"/>
              <a:cs typeface="Arial"/>
              <a:sym typeface="Arial"/>
            </a:endParaRPr>
          </a:p>
        </p:txBody>
      </p:sp>
      <p:sp>
        <p:nvSpPr>
          <p:cNvPr id="911" name="Google Shape;911;g1fb2f093e2f_0_436"/>
          <p:cNvSpPr/>
          <p:nvPr/>
        </p:nvSpPr>
        <p:spPr>
          <a:xfrm>
            <a:off x="9536473" y="2425532"/>
            <a:ext cx="2405700" cy="815700"/>
          </a:xfrm>
          <a:prstGeom prst="rect">
            <a:avLst/>
          </a:prstGeom>
          <a:noFill/>
          <a:ln>
            <a:noFill/>
          </a:ln>
        </p:spPr>
        <p:txBody>
          <a:bodyPr spcFirstLastPara="1" wrap="square" lIns="91425" tIns="45700" rIns="91425" bIns="45700" anchor="t" anchorCtr="0">
            <a:noAutofit/>
          </a:bodyPr>
          <a:lstStyle/>
          <a:p>
            <a:pPr marL="457200" marR="0" lvl="0" indent="0" algn="l" rtl="0">
              <a:spcBef>
                <a:spcPts val="0"/>
              </a:spcBef>
              <a:spcAft>
                <a:spcPts val="0"/>
              </a:spcAft>
              <a:buNone/>
            </a:pPr>
            <a:r>
              <a:rPr lang="en-US" sz="1400" b="0" i="0" u="none" strike="noStrike">
                <a:solidFill>
                  <a:srgbClr val="000000"/>
                </a:solidFill>
                <a:latin typeface="Arial"/>
                <a:ea typeface="Arial"/>
                <a:cs typeface="Arial"/>
                <a:sym typeface="Arial"/>
              </a:rPr>
              <a:t>Host technical functions</a:t>
            </a:r>
            <a:endParaRPr/>
          </a:p>
          <a:p>
            <a:pPr marL="457200" marR="0" lvl="0" indent="0" algn="l" rtl="0">
              <a:spcBef>
                <a:spcPts val="600"/>
              </a:spcBef>
              <a:spcAft>
                <a:spcPts val="0"/>
              </a:spcAft>
              <a:buNone/>
            </a:pPr>
            <a:endParaRPr sz="1400" b="0" i="0" u="none" strike="noStrike">
              <a:solidFill>
                <a:srgbClr val="000000"/>
              </a:solidFill>
              <a:latin typeface="Arial"/>
              <a:ea typeface="Arial"/>
              <a:cs typeface="Arial"/>
              <a:sym typeface="Arial"/>
            </a:endParaRPr>
          </a:p>
        </p:txBody>
      </p:sp>
      <p:sp>
        <p:nvSpPr>
          <p:cNvPr id="912" name="Google Shape;912;g1fb2f093e2f_0_436"/>
          <p:cNvSpPr/>
          <p:nvPr/>
        </p:nvSpPr>
        <p:spPr>
          <a:xfrm>
            <a:off x="4141727" y="1449598"/>
            <a:ext cx="1377300" cy="3693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800" b="1">
                <a:solidFill>
                  <a:srgbClr val="000000"/>
                </a:solidFill>
                <a:latin typeface="Arial"/>
                <a:ea typeface="Arial"/>
                <a:cs typeface="Arial"/>
                <a:sym typeface="Arial"/>
              </a:rPr>
              <a:t>F</a:t>
            </a:r>
            <a:r>
              <a:rPr lang="en-US" sz="1800" b="1" i="0" u="none" strike="noStrike">
                <a:solidFill>
                  <a:srgbClr val="000000"/>
                </a:solidFill>
                <a:latin typeface="Arial"/>
                <a:ea typeface="Arial"/>
                <a:cs typeface="Arial"/>
                <a:sym typeface="Arial"/>
              </a:rPr>
              <a:t>UNCTION</a:t>
            </a:r>
            <a:endParaRPr sz="1800" b="1">
              <a:solidFill>
                <a:schemeClr val="dk1"/>
              </a:solidFill>
              <a:latin typeface="Arial"/>
              <a:ea typeface="Arial"/>
              <a:cs typeface="Arial"/>
              <a:sym typeface="Arial"/>
            </a:endParaRPr>
          </a:p>
        </p:txBody>
      </p:sp>
      <p:sp>
        <p:nvSpPr>
          <p:cNvPr id="913" name="Google Shape;913;g1fb2f093e2f_0_436"/>
          <p:cNvSpPr/>
          <p:nvPr/>
        </p:nvSpPr>
        <p:spPr>
          <a:xfrm>
            <a:off x="6750590" y="1461121"/>
            <a:ext cx="2604300" cy="3693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800" b="1" i="0" u="none" strike="noStrike">
                <a:solidFill>
                  <a:srgbClr val="000000"/>
                </a:solidFill>
                <a:latin typeface="Arial"/>
                <a:ea typeface="Arial"/>
                <a:cs typeface="Arial"/>
                <a:sym typeface="Arial"/>
              </a:rPr>
              <a:t>BY COLOUR - CODE</a:t>
            </a:r>
            <a:endParaRPr sz="1800" b="1">
              <a:solidFill>
                <a:schemeClr val="dk1"/>
              </a:solidFill>
              <a:latin typeface="Arial"/>
              <a:ea typeface="Arial"/>
              <a:cs typeface="Arial"/>
              <a:sym typeface="Arial"/>
            </a:endParaRPr>
          </a:p>
        </p:txBody>
      </p:sp>
      <p:sp>
        <p:nvSpPr>
          <p:cNvPr id="914" name="Google Shape;914;g1fb2f093e2f_0_436"/>
          <p:cNvSpPr/>
          <p:nvPr/>
        </p:nvSpPr>
        <p:spPr>
          <a:xfrm>
            <a:off x="5761780" y="1472645"/>
            <a:ext cx="641700" cy="346200"/>
          </a:xfrm>
          <a:prstGeom prst="rightArrow">
            <a:avLst>
              <a:gd name="adj1" fmla="val 50000"/>
              <a:gd name="adj2" fmla="val 50000"/>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915" name="Google Shape;915;g1fb2f093e2f_0_436" descr="About Green Roofs — Green Roofs for Healthy Cities"/>
          <p:cNvPicPr preferRelativeResize="0"/>
          <p:nvPr/>
        </p:nvPicPr>
        <p:blipFill rotWithShape="1">
          <a:blip r:embed="rId6">
            <a:alphaModFix/>
          </a:blip>
          <a:srcRect l="30444"/>
          <a:stretch/>
        </p:blipFill>
        <p:spPr>
          <a:xfrm>
            <a:off x="348319" y="3306088"/>
            <a:ext cx="1807069" cy="1708312"/>
          </a:xfrm>
          <a:prstGeom prst="rect">
            <a:avLst/>
          </a:prstGeom>
          <a:noFill/>
          <a:ln>
            <a:noFill/>
          </a:ln>
        </p:spPr>
      </p:pic>
      <p:pic>
        <p:nvPicPr>
          <p:cNvPr id="916" name="Google Shape;916;g1fb2f093e2f_0_436"/>
          <p:cNvPicPr preferRelativeResize="0"/>
          <p:nvPr/>
        </p:nvPicPr>
        <p:blipFill rotWithShape="1">
          <a:blip r:embed="rId7">
            <a:alphaModFix/>
          </a:blip>
          <a:srcRect l="12242"/>
          <a:stretch/>
        </p:blipFill>
        <p:spPr>
          <a:xfrm>
            <a:off x="10097974" y="3314271"/>
            <a:ext cx="1866777" cy="1488394"/>
          </a:xfrm>
          <a:prstGeom prst="rect">
            <a:avLst/>
          </a:prstGeom>
          <a:noFill/>
          <a:ln>
            <a:noFill/>
          </a:ln>
        </p:spPr>
      </p:pic>
      <p:pic>
        <p:nvPicPr>
          <p:cNvPr id="917" name="Google Shape;917;g1fb2f093e2f_0_436"/>
          <p:cNvPicPr preferRelativeResize="0"/>
          <p:nvPr/>
        </p:nvPicPr>
        <p:blipFill rotWithShape="1">
          <a:blip r:embed="rId8">
            <a:alphaModFix/>
          </a:blip>
          <a:srcRect l="6735" r="12502"/>
          <a:stretch/>
        </p:blipFill>
        <p:spPr>
          <a:xfrm>
            <a:off x="340275" y="5090709"/>
            <a:ext cx="1825983" cy="1422258"/>
          </a:xfrm>
          <a:prstGeom prst="rect">
            <a:avLst/>
          </a:prstGeom>
          <a:noFill/>
          <a:ln>
            <a:noFill/>
          </a:ln>
        </p:spPr>
      </p:pic>
      <p:pic>
        <p:nvPicPr>
          <p:cNvPr id="918" name="Google Shape;918;g1fb2f093e2f_0_436"/>
          <p:cNvPicPr preferRelativeResize="0"/>
          <p:nvPr/>
        </p:nvPicPr>
        <p:blipFill rotWithShape="1">
          <a:blip r:embed="rId9">
            <a:alphaModFix/>
          </a:blip>
          <a:srcRect r="1361" b="3232"/>
          <a:stretch/>
        </p:blipFill>
        <p:spPr>
          <a:xfrm>
            <a:off x="2597934" y="3314271"/>
            <a:ext cx="2105147" cy="1453672"/>
          </a:xfrm>
          <a:prstGeom prst="rect">
            <a:avLst/>
          </a:prstGeom>
          <a:noFill/>
          <a:ln>
            <a:noFill/>
          </a:ln>
        </p:spPr>
      </p:pic>
      <p:pic>
        <p:nvPicPr>
          <p:cNvPr id="919" name="Google Shape;919;g1fb2f093e2f_0_436"/>
          <p:cNvPicPr preferRelativeResize="0"/>
          <p:nvPr/>
        </p:nvPicPr>
        <p:blipFill rotWithShape="1">
          <a:blip r:embed="rId10">
            <a:alphaModFix/>
          </a:blip>
          <a:srcRect r="28596"/>
          <a:stretch/>
        </p:blipFill>
        <p:spPr>
          <a:xfrm>
            <a:off x="2594807" y="4973283"/>
            <a:ext cx="2066538" cy="1460174"/>
          </a:xfrm>
          <a:prstGeom prst="rect">
            <a:avLst/>
          </a:prstGeom>
          <a:noFill/>
          <a:ln>
            <a:noFill/>
          </a:ln>
        </p:spPr>
      </p:pic>
      <p:pic>
        <p:nvPicPr>
          <p:cNvPr id="920" name="Google Shape;920;g1fb2f093e2f_0_436"/>
          <p:cNvPicPr preferRelativeResize="0"/>
          <p:nvPr/>
        </p:nvPicPr>
        <p:blipFill rotWithShape="1">
          <a:blip r:embed="rId11">
            <a:alphaModFix/>
          </a:blip>
          <a:srcRect/>
          <a:stretch/>
        </p:blipFill>
        <p:spPr>
          <a:xfrm>
            <a:off x="2567644" y="5092575"/>
            <a:ext cx="2093701" cy="1314844"/>
          </a:xfrm>
          <a:prstGeom prst="rect">
            <a:avLst/>
          </a:prstGeom>
          <a:noFill/>
          <a:ln>
            <a:noFill/>
          </a:ln>
        </p:spPr>
      </p:pic>
      <p:pic>
        <p:nvPicPr>
          <p:cNvPr id="921" name="Google Shape;921;g1fb2f093e2f_0_436"/>
          <p:cNvPicPr preferRelativeResize="0"/>
          <p:nvPr/>
        </p:nvPicPr>
        <p:blipFill rotWithShape="1">
          <a:blip r:embed="rId12">
            <a:alphaModFix/>
          </a:blip>
          <a:srcRect/>
          <a:stretch/>
        </p:blipFill>
        <p:spPr>
          <a:xfrm>
            <a:off x="5014704" y="3306088"/>
            <a:ext cx="2517651" cy="1786061"/>
          </a:xfrm>
          <a:prstGeom prst="rect">
            <a:avLst/>
          </a:prstGeom>
          <a:noFill/>
          <a:ln>
            <a:noFill/>
          </a:ln>
        </p:spPr>
      </p:pic>
      <p:pic>
        <p:nvPicPr>
          <p:cNvPr id="922" name="Google Shape;922;g1fb2f093e2f_0_436"/>
          <p:cNvPicPr preferRelativeResize="0"/>
          <p:nvPr/>
        </p:nvPicPr>
        <p:blipFill rotWithShape="1">
          <a:blip r:embed="rId13">
            <a:alphaModFix/>
          </a:blip>
          <a:srcRect l="4187"/>
          <a:stretch/>
        </p:blipFill>
        <p:spPr>
          <a:xfrm>
            <a:off x="5013356" y="5048821"/>
            <a:ext cx="2518999" cy="1506034"/>
          </a:xfrm>
          <a:prstGeom prst="rect">
            <a:avLst/>
          </a:prstGeom>
          <a:noFill/>
          <a:ln>
            <a:noFill/>
          </a:ln>
        </p:spPr>
      </p:pic>
      <p:pic>
        <p:nvPicPr>
          <p:cNvPr id="923" name="Google Shape;923;g1fb2f093e2f_0_436"/>
          <p:cNvPicPr preferRelativeResize="0"/>
          <p:nvPr/>
        </p:nvPicPr>
        <p:blipFill rotWithShape="1">
          <a:blip r:embed="rId14">
            <a:alphaModFix/>
          </a:blip>
          <a:srcRect t="6828" b="18376"/>
          <a:stretch/>
        </p:blipFill>
        <p:spPr>
          <a:xfrm>
            <a:off x="4992038" y="5006933"/>
            <a:ext cx="2519000" cy="1536191"/>
          </a:xfrm>
          <a:prstGeom prst="rect">
            <a:avLst/>
          </a:prstGeom>
          <a:noFill/>
          <a:ln>
            <a:noFill/>
          </a:ln>
        </p:spPr>
      </p:pic>
      <p:pic>
        <p:nvPicPr>
          <p:cNvPr id="924" name="Google Shape;924;g1fb2f093e2f_0_436"/>
          <p:cNvPicPr preferRelativeResize="0"/>
          <p:nvPr/>
        </p:nvPicPr>
        <p:blipFill rotWithShape="1">
          <a:blip r:embed="rId15">
            <a:alphaModFix/>
          </a:blip>
          <a:srcRect/>
          <a:stretch/>
        </p:blipFill>
        <p:spPr>
          <a:xfrm>
            <a:off x="10097974" y="4973283"/>
            <a:ext cx="1844241" cy="1421222"/>
          </a:xfrm>
          <a:prstGeom prst="rect">
            <a:avLst/>
          </a:prstGeom>
          <a:noFill/>
          <a:ln>
            <a:noFill/>
          </a:ln>
        </p:spPr>
      </p:pic>
      <p:pic>
        <p:nvPicPr>
          <p:cNvPr id="925" name="Google Shape;925;g1fb2f093e2f_0_436"/>
          <p:cNvPicPr preferRelativeResize="0"/>
          <p:nvPr/>
        </p:nvPicPr>
        <p:blipFill rotWithShape="1">
          <a:blip r:embed="rId16">
            <a:alphaModFix/>
          </a:blip>
          <a:srcRect/>
          <a:stretch/>
        </p:blipFill>
        <p:spPr>
          <a:xfrm>
            <a:off x="7874898" y="3306088"/>
            <a:ext cx="1907651" cy="1368470"/>
          </a:xfrm>
          <a:prstGeom prst="rect">
            <a:avLst/>
          </a:prstGeom>
          <a:noFill/>
          <a:ln>
            <a:noFill/>
          </a:ln>
        </p:spPr>
      </p:pic>
      <p:pic>
        <p:nvPicPr>
          <p:cNvPr id="926" name="Google Shape;926;g1fb2f093e2f_0_436"/>
          <p:cNvPicPr preferRelativeResize="0"/>
          <p:nvPr/>
        </p:nvPicPr>
        <p:blipFill rotWithShape="1">
          <a:blip r:embed="rId17">
            <a:alphaModFix/>
          </a:blip>
          <a:srcRect/>
          <a:stretch/>
        </p:blipFill>
        <p:spPr>
          <a:xfrm>
            <a:off x="7858277" y="3872418"/>
            <a:ext cx="1943847" cy="1300254"/>
          </a:xfrm>
          <a:prstGeom prst="rect">
            <a:avLst/>
          </a:prstGeom>
          <a:noFill/>
          <a:ln>
            <a:noFill/>
          </a:ln>
        </p:spPr>
      </p:pic>
      <p:sp>
        <p:nvSpPr>
          <p:cNvPr id="927" name="Google Shape;927;g1fb2f093e2f_0_436"/>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g1fb2f093e2f_0_501"/>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71</a:t>
            </a:fld>
            <a:endParaRPr/>
          </a:p>
        </p:txBody>
      </p:sp>
      <p:pic>
        <p:nvPicPr>
          <p:cNvPr id="934" name="Google Shape;934;g1fb2f093e2f_0_501" descr="roof garden increase real estate value"/>
          <p:cNvPicPr preferRelativeResize="0"/>
          <p:nvPr/>
        </p:nvPicPr>
        <p:blipFill rotWithShape="1">
          <a:blip r:embed="rId3">
            <a:alphaModFix/>
          </a:blip>
          <a:srcRect/>
          <a:stretch/>
        </p:blipFill>
        <p:spPr>
          <a:xfrm>
            <a:off x="4136955" y="3615897"/>
            <a:ext cx="3815325" cy="2537191"/>
          </a:xfrm>
          <a:prstGeom prst="rect">
            <a:avLst/>
          </a:prstGeom>
          <a:noFill/>
          <a:ln>
            <a:noFill/>
          </a:ln>
        </p:spPr>
      </p:pic>
      <p:sp>
        <p:nvSpPr>
          <p:cNvPr id="935" name="Google Shape;935;g1fb2f093e2f_0_501"/>
          <p:cNvSpPr txBox="1"/>
          <p:nvPr/>
        </p:nvSpPr>
        <p:spPr>
          <a:xfrm>
            <a:off x="4136940" y="6162965"/>
            <a:ext cx="35040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10 KEY BENEFITS OF ROOF GARDENS — Todd Haiman Landscape Design</a:t>
            </a:r>
            <a:endParaRPr sz="800">
              <a:solidFill>
                <a:schemeClr val="dk1"/>
              </a:solidFill>
              <a:latin typeface="Arial"/>
              <a:ea typeface="Arial"/>
              <a:cs typeface="Arial"/>
              <a:sym typeface="Arial"/>
            </a:endParaRPr>
          </a:p>
        </p:txBody>
      </p:sp>
      <p:pic>
        <p:nvPicPr>
          <p:cNvPr id="936" name="Google Shape;936;g1fb2f093e2f_0_501" descr="In 1991 As part of an EPA study and initiative to combat the urban heat island effect and to improve urban air quality, Mayor Richard M. Daley and the City of Chicago used City Hall as a showcase to promote green roofs."/>
          <p:cNvPicPr preferRelativeResize="0"/>
          <p:nvPr/>
        </p:nvPicPr>
        <p:blipFill rotWithShape="1">
          <a:blip r:embed="rId5">
            <a:alphaModFix/>
          </a:blip>
          <a:srcRect/>
          <a:stretch/>
        </p:blipFill>
        <p:spPr>
          <a:xfrm>
            <a:off x="4267156" y="680968"/>
            <a:ext cx="3348975" cy="2220369"/>
          </a:xfrm>
          <a:prstGeom prst="rect">
            <a:avLst/>
          </a:prstGeom>
          <a:noFill/>
          <a:ln>
            <a:noFill/>
          </a:ln>
        </p:spPr>
      </p:pic>
      <p:pic>
        <p:nvPicPr>
          <p:cNvPr id="937" name="Google Shape;937;g1fb2f093e2f_0_501" descr="Rooftop garden"/>
          <p:cNvPicPr preferRelativeResize="0"/>
          <p:nvPr/>
        </p:nvPicPr>
        <p:blipFill rotWithShape="1">
          <a:blip r:embed="rId6">
            <a:alphaModFix/>
          </a:blip>
          <a:srcRect/>
          <a:stretch/>
        </p:blipFill>
        <p:spPr>
          <a:xfrm>
            <a:off x="185353" y="713375"/>
            <a:ext cx="3860528" cy="2196640"/>
          </a:xfrm>
          <a:prstGeom prst="rect">
            <a:avLst/>
          </a:prstGeom>
          <a:noFill/>
          <a:ln>
            <a:noFill/>
          </a:ln>
        </p:spPr>
      </p:pic>
      <p:sp>
        <p:nvSpPr>
          <p:cNvPr id="938" name="Google Shape;938;g1fb2f093e2f_0_501"/>
          <p:cNvSpPr txBox="1"/>
          <p:nvPr/>
        </p:nvSpPr>
        <p:spPr>
          <a:xfrm>
            <a:off x="185342" y="2910025"/>
            <a:ext cx="3140100" cy="21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u="sng">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Rooftop garden - Green Conceptors</a:t>
            </a:r>
            <a:endParaRPr sz="800">
              <a:solidFill>
                <a:schemeClr val="dk1"/>
              </a:solidFill>
              <a:latin typeface="Arial"/>
              <a:ea typeface="Arial"/>
              <a:cs typeface="Arial"/>
              <a:sym typeface="Arial"/>
            </a:endParaRPr>
          </a:p>
        </p:txBody>
      </p:sp>
      <p:pic>
        <p:nvPicPr>
          <p:cNvPr id="939" name="Google Shape;939;g1fb2f093e2f_0_501" descr="Wildlife wet play area at Tampines 1 | Free water play in Singapore"/>
          <p:cNvPicPr preferRelativeResize="0"/>
          <p:nvPr/>
        </p:nvPicPr>
        <p:blipFill rotWithShape="1">
          <a:blip r:embed="rId8">
            <a:alphaModFix/>
          </a:blip>
          <a:srcRect/>
          <a:stretch/>
        </p:blipFill>
        <p:spPr>
          <a:xfrm>
            <a:off x="294571" y="3617108"/>
            <a:ext cx="3511620" cy="2508857"/>
          </a:xfrm>
          <a:prstGeom prst="rect">
            <a:avLst/>
          </a:prstGeom>
          <a:noFill/>
          <a:ln>
            <a:noFill/>
          </a:ln>
        </p:spPr>
      </p:pic>
      <p:sp>
        <p:nvSpPr>
          <p:cNvPr id="940" name="Google Shape;940;g1fb2f093e2f_0_501"/>
          <p:cNvSpPr txBox="1"/>
          <p:nvPr/>
        </p:nvSpPr>
        <p:spPr>
          <a:xfrm>
            <a:off x="1272615" y="6123061"/>
            <a:ext cx="29058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u="sng">
                <a:solidFill>
                  <a:schemeClr val="dk1"/>
                </a:solidFill>
                <a:latin typeface="Arial"/>
                <a:ea typeface="Arial"/>
                <a:cs typeface="Arial"/>
                <a:sym typeface="Arial"/>
                <a:hlinkClick r:id="rId9">
                  <a:extLst>
                    <a:ext uri="{A12FA001-AC4F-418D-AE19-62706E023703}">
                      <ahyp:hlinkClr xmlns:ahyp="http://schemas.microsoft.com/office/drawing/2018/hyperlinkcolor" val="tx"/>
                    </a:ext>
                  </a:extLst>
                </a:hlinkClick>
              </a:rPr>
              <a:t>The best FREE water play spots in Singapore! | HoneyKids Asia</a:t>
            </a:r>
            <a:endParaRPr sz="800">
              <a:solidFill>
                <a:schemeClr val="dk1"/>
              </a:solidFill>
              <a:latin typeface="Arial"/>
              <a:ea typeface="Arial"/>
              <a:cs typeface="Arial"/>
              <a:sym typeface="Arial"/>
            </a:endParaRPr>
          </a:p>
        </p:txBody>
      </p:sp>
      <p:sp>
        <p:nvSpPr>
          <p:cNvPr id="941" name="Google Shape;941;g1fb2f093e2f_0_501"/>
          <p:cNvSpPr txBox="1">
            <a:spLocks noGrp="1"/>
          </p:cNvSpPr>
          <p:nvPr>
            <p:ph type="title"/>
          </p:nvPr>
        </p:nvSpPr>
        <p:spPr>
          <a:xfrm>
            <a:off x="230425" y="150925"/>
            <a:ext cx="3815400" cy="568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3600"/>
              <a:buNone/>
            </a:pPr>
            <a:r>
              <a:rPr lang="en-US"/>
              <a:t>Green + Red</a:t>
            </a:r>
            <a:endParaRPr/>
          </a:p>
        </p:txBody>
      </p:sp>
      <p:sp>
        <p:nvSpPr>
          <p:cNvPr id="942" name="Google Shape;942;g1fb2f093e2f_0_501"/>
          <p:cNvSpPr txBox="1"/>
          <p:nvPr/>
        </p:nvSpPr>
        <p:spPr>
          <a:xfrm>
            <a:off x="4267150" y="27475"/>
            <a:ext cx="3348900" cy="65340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rgbClr val="011855"/>
              </a:buClr>
              <a:buSzPts val="3600"/>
              <a:buFont typeface="Arial"/>
              <a:buNone/>
            </a:pPr>
            <a:r>
              <a:rPr lang="en-US" sz="3000" i="0" u="none" strike="noStrike" cap="none">
                <a:solidFill>
                  <a:srgbClr val="011855"/>
                </a:solidFill>
              </a:rPr>
              <a:t>Green + Grey</a:t>
            </a:r>
            <a:endParaRPr sz="3000" i="0" u="none" strike="noStrike" cap="none">
              <a:solidFill>
                <a:srgbClr val="011855"/>
              </a:solidFill>
            </a:endParaRPr>
          </a:p>
        </p:txBody>
      </p:sp>
      <p:sp>
        <p:nvSpPr>
          <p:cNvPr id="943" name="Google Shape;943;g1fb2f093e2f_0_501"/>
          <p:cNvSpPr txBox="1"/>
          <p:nvPr/>
        </p:nvSpPr>
        <p:spPr>
          <a:xfrm>
            <a:off x="294499" y="3069250"/>
            <a:ext cx="3511500" cy="568800"/>
          </a:xfrm>
          <a:prstGeom prst="rect">
            <a:avLst/>
          </a:prstGeom>
          <a:noFill/>
          <a:ln>
            <a:noFill/>
          </a:ln>
        </p:spPr>
        <p:txBody>
          <a:bodyPr spcFirstLastPara="1" wrap="square" lIns="91425" tIns="45700" rIns="91425" bIns="45700" anchor="b" anchorCtr="0">
            <a:normAutofit fontScale="92500"/>
          </a:bodyPr>
          <a:lstStyle/>
          <a:p>
            <a:pPr marL="0" marR="0" lvl="0" indent="0" algn="ctr" rtl="0">
              <a:lnSpc>
                <a:spcPct val="100000"/>
              </a:lnSpc>
              <a:spcBef>
                <a:spcPts val="0"/>
              </a:spcBef>
              <a:spcAft>
                <a:spcPts val="0"/>
              </a:spcAft>
              <a:buClr>
                <a:srgbClr val="011855"/>
              </a:buClr>
              <a:buSzPct val="120000"/>
              <a:buFont typeface="Arial"/>
              <a:buNone/>
            </a:pPr>
            <a:r>
              <a:rPr lang="en-US" sz="3000" i="0" u="none" strike="noStrike" cap="none">
                <a:solidFill>
                  <a:srgbClr val="011855"/>
                </a:solidFill>
              </a:rPr>
              <a:t>Green + Grey + Red</a:t>
            </a:r>
            <a:endParaRPr sz="3000" i="0" u="none" strike="noStrike" cap="none">
              <a:solidFill>
                <a:srgbClr val="011855"/>
              </a:solidFill>
            </a:endParaRPr>
          </a:p>
        </p:txBody>
      </p:sp>
      <p:sp>
        <p:nvSpPr>
          <p:cNvPr id="944" name="Google Shape;944;g1fb2f093e2f_0_501"/>
          <p:cNvSpPr txBox="1"/>
          <p:nvPr/>
        </p:nvSpPr>
        <p:spPr>
          <a:xfrm>
            <a:off x="4136951" y="2952625"/>
            <a:ext cx="3794700" cy="65340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rgbClr val="011855"/>
              </a:buClr>
              <a:buSzPts val="3600"/>
              <a:buFont typeface="Arial"/>
              <a:buNone/>
            </a:pPr>
            <a:r>
              <a:rPr lang="en-US" sz="3000" i="0" u="none" strike="noStrike" cap="none">
                <a:solidFill>
                  <a:srgbClr val="011855"/>
                </a:solidFill>
              </a:rPr>
              <a:t>Green + Red</a:t>
            </a:r>
            <a:endParaRPr sz="3000" i="0" u="none" strike="noStrike" cap="none">
              <a:solidFill>
                <a:srgbClr val="011855"/>
              </a:solidFill>
            </a:endParaRPr>
          </a:p>
        </p:txBody>
      </p:sp>
      <p:pic>
        <p:nvPicPr>
          <p:cNvPr id="945" name="Google Shape;945;g1fb2f093e2f_0_501"/>
          <p:cNvPicPr preferRelativeResize="0"/>
          <p:nvPr/>
        </p:nvPicPr>
        <p:blipFill rotWithShape="1">
          <a:blip r:embed="rId10">
            <a:alphaModFix/>
          </a:blip>
          <a:srcRect/>
          <a:stretch/>
        </p:blipFill>
        <p:spPr>
          <a:xfrm>
            <a:off x="8215128" y="4008474"/>
            <a:ext cx="3919699" cy="2205721"/>
          </a:xfrm>
          <a:prstGeom prst="rect">
            <a:avLst/>
          </a:prstGeom>
          <a:noFill/>
          <a:ln>
            <a:noFill/>
          </a:ln>
        </p:spPr>
      </p:pic>
      <p:sp>
        <p:nvSpPr>
          <p:cNvPr id="946" name="Google Shape;946;g1fb2f093e2f_0_501"/>
          <p:cNvSpPr txBox="1"/>
          <p:nvPr/>
        </p:nvSpPr>
        <p:spPr>
          <a:xfrm>
            <a:off x="8215115" y="6224628"/>
            <a:ext cx="3097800" cy="21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u="sng">
                <a:solidFill>
                  <a:schemeClr val="dk1"/>
                </a:solidFill>
                <a:latin typeface="Arial"/>
                <a:ea typeface="Arial"/>
                <a:cs typeface="Arial"/>
                <a:sym typeface="Arial"/>
                <a:hlinkClick r:id="rId11">
                  <a:extLst>
                    <a:ext uri="{A12FA001-AC4F-418D-AE19-62706E023703}">
                      <ahyp:hlinkClr xmlns:ahyp="http://schemas.microsoft.com/office/drawing/2018/hyperlinkcolor" val="tx"/>
                    </a:ext>
                  </a:extLst>
                </a:hlinkClick>
              </a:rPr>
              <a:t>Rooftop Farming Is Getting Off The Ground : The Salt : NPR</a:t>
            </a:r>
            <a:endParaRPr sz="800">
              <a:solidFill>
                <a:schemeClr val="dk1"/>
              </a:solidFill>
              <a:latin typeface="Arial"/>
              <a:ea typeface="Arial"/>
              <a:cs typeface="Arial"/>
              <a:sym typeface="Arial"/>
            </a:endParaRPr>
          </a:p>
        </p:txBody>
      </p:sp>
      <p:sp>
        <p:nvSpPr>
          <p:cNvPr id="947" name="Google Shape;947;g1fb2f093e2f_0_501"/>
          <p:cNvSpPr txBox="1"/>
          <p:nvPr/>
        </p:nvSpPr>
        <p:spPr>
          <a:xfrm>
            <a:off x="8215126" y="3316300"/>
            <a:ext cx="3919800" cy="69210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rgbClr val="011855"/>
              </a:buClr>
              <a:buSzPts val="3600"/>
              <a:buFont typeface="Arial"/>
              <a:buNone/>
            </a:pPr>
            <a:r>
              <a:rPr lang="en-US" sz="3000" i="0" u="none" strike="noStrike" cap="none">
                <a:solidFill>
                  <a:srgbClr val="011855"/>
                </a:solidFill>
              </a:rPr>
              <a:t>Green roof gardens</a:t>
            </a:r>
            <a:endParaRPr sz="3000" i="0" u="none" strike="noStrike" cap="none">
              <a:solidFill>
                <a:srgbClr val="011855"/>
              </a:solidFill>
            </a:endParaRPr>
          </a:p>
        </p:txBody>
      </p:sp>
      <p:sp>
        <p:nvSpPr>
          <p:cNvPr id="948" name="Google Shape;948;g1fb2f093e2f_0_501"/>
          <p:cNvSpPr txBox="1"/>
          <p:nvPr/>
        </p:nvSpPr>
        <p:spPr>
          <a:xfrm>
            <a:off x="7896175" y="55700"/>
            <a:ext cx="3983400" cy="65340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rgbClr val="011855"/>
              </a:buClr>
              <a:buSzPts val="3600"/>
              <a:buFont typeface="Arial"/>
              <a:buNone/>
            </a:pPr>
            <a:r>
              <a:rPr lang="en-US" sz="3000" i="0" u="none" strike="noStrike" cap="none">
                <a:solidFill>
                  <a:srgbClr val="011855"/>
                </a:solidFill>
              </a:rPr>
              <a:t>Blue + Green </a:t>
            </a:r>
            <a:endParaRPr sz="3000" i="0" u="none" strike="noStrike" cap="none">
              <a:solidFill>
                <a:srgbClr val="011855"/>
              </a:solidFill>
            </a:endParaRPr>
          </a:p>
        </p:txBody>
      </p:sp>
      <p:pic>
        <p:nvPicPr>
          <p:cNvPr id="949" name="Google Shape;949;g1fb2f093e2f_0_501"/>
          <p:cNvPicPr preferRelativeResize="0"/>
          <p:nvPr/>
        </p:nvPicPr>
        <p:blipFill rotWithShape="1">
          <a:blip r:embed="rId12">
            <a:alphaModFix/>
          </a:blip>
          <a:srcRect/>
          <a:stretch/>
        </p:blipFill>
        <p:spPr>
          <a:xfrm>
            <a:off x="7896179" y="700787"/>
            <a:ext cx="3983396" cy="2240894"/>
          </a:xfrm>
          <a:prstGeom prst="rect">
            <a:avLst/>
          </a:prstGeom>
          <a:noFill/>
          <a:ln>
            <a:noFill/>
          </a:ln>
        </p:spPr>
      </p:pic>
      <p:sp>
        <p:nvSpPr>
          <p:cNvPr id="950" name="Google Shape;950;g1fb2f093e2f_0_501"/>
          <p:cNvSpPr txBox="1"/>
          <p:nvPr/>
        </p:nvSpPr>
        <p:spPr>
          <a:xfrm>
            <a:off x="7896179" y="2941675"/>
            <a:ext cx="3794700" cy="21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u="sng">
                <a:solidFill>
                  <a:schemeClr val="dk1"/>
                </a:solidFill>
                <a:latin typeface="Arial"/>
                <a:ea typeface="Arial"/>
                <a:cs typeface="Arial"/>
                <a:sym typeface="Arial"/>
                <a:hlinkClick r:id="rId13">
                  <a:extLst>
                    <a:ext uri="{A12FA001-AC4F-418D-AE19-62706E023703}">
                      <ahyp:hlinkClr xmlns:ahyp="http://schemas.microsoft.com/office/drawing/2018/hyperlinkcolor" val="tx"/>
                    </a:ext>
                  </a:extLst>
                </a:hlinkClick>
              </a:rPr>
              <a:t>The blue green roof - helping cities cope with stormwater (livingroofs.org)</a:t>
            </a:r>
            <a:r>
              <a:rPr lang="en-US" sz="800">
                <a:solidFill>
                  <a:schemeClr val="dk1"/>
                </a:solidFill>
              </a:rPr>
              <a:t> </a:t>
            </a:r>
            <a:endParaRPr sz="800">
              <a:solidFill>
                <a:schemeClr val="dk1"/>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g1fb2f093e2f_0_523"/>
          <p:cNvSpPr txBox="1">
            <a:spLocks noGrp="1"/>
          </p:cNvSpPr>
          <p:nvPr>
            <p:ph type="title"/>
          </p:nvPr>
        </p:nvSpPr>
        <p:spPr>
          <a:xfrm>
            <a:off x="3574050" y="-2300"/>
            <a:ext cx="3731700" cy="6180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SzPts val="3600"/>
              <a:buNone/>
            </a:pPr>
            <a:r>
              <a:rPr lang="en-US" sz="3000"/>
              <a:t>Solar green facades</a:t>
            </a:r>
            <a:endParaRPr sz="3000"/>
          </a:p>
        </p:txBody>
      </p:sp>
      <p:pic>
        <p:nvPicPr>
          <p:cNvPr id="957" name="Google Shape;957;g1fb2f093e2f_0_523"/>
          <p:cNvPicPr preferRelativeResize="0"/>
          <p:nvPr/>
        </p:nvPicPr>
        <p:blipFill rotWithShape="1">
          <a:blip r:embed="rId3">
            <a:alphaModFix/>
          </a:blip>
          <a:srcRect/>
          <a:stretch/>
        </p:blipFill>
        <p:spPr>
          <a:xfrm>
            <a:off x="3653339" y="647213"/>
            <a:ext cx="3435325" cy="2286945"/>
          </a:xfrm>
          <a:prstGeom prst="rect">
            <a:avLst/>
          </a:prstGeom>
          <a:noFill/>
          <a:ln>
            <a:noFill/>
          </a:ln>
        </p:spPr>
      </p:pic>
      <p:sp>
        <p:nvSpPr>
          <p:cNvPr id="958" name="Google Shape;958;g1fb2f093e2f_0_523"/>
          <p:cNvSpPr txBox="1"/>
          <p:nvPr/>
        </p:nvSpPr>
        <p:spPr>
          <a:xfrm>
            <a:off x="3645149" y="2965675"/>
            <a:ext cx="34353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Copenhagen’s Four-Fold Path to Carbon Neutrality (renewableenergyworld.com)</a:t>
            </a:r>
            <a:endParaRPr sz="800">
              <a:solidFill>
                <a:schemeClr val="dk1"/>
              </a:solidFill>
              <a:latin typeface="Arial"/>
              <a:ea typeface="Arial"/>
              <a:cs typeface="Arial"/>
              <a:sym typeface="Arial"/>
            </a:endParaRPr>
          </a:p>
        </p:txBody>
      </p:sp>
      <p:pic>
        <p:nvPicPr>
          <p:cNvPr id="959" name="Google Shape;959;g1fb2f093e2f_0_523"/>
          <p:cNvPicPr preferRelativeResize="0"/>
          <p:nvPr/>
        </p:nvPicPr>
        <p:blipFill rotWithShape="1">
          <a:blip r:embed="rId5">
            <a:alphaModFix/>
          </a:blip>
          <a:srcRect/>
          <a:stretch/>
        </p:blipFill>
        <p:spPr>
          <a:xfrm>
            <a:off x="3645077" y="3335900"/>
            <a:ext cx="3451854" cy="2294508"/>
          </a:xfrm>
          <a:prstGeom prst="rect">
            <a:avLst/>
          </a:prstGeom>
          <a:noFill/>
          <a:ln>
            <a:noFill/>
          </a:ln>
        </p:spPr>
      </p:pic>
      <p:sp>
        <p:nvSpPr>
          <p:cNvPr id="960" name="Google Shape;960;g1fb2f093e2f_0_523"/>
          <p:cNvSpPr txBox="1"/>
          <p:nvPr/>
        </p:nvSpPr>
        <p:spPr>
          <a:xfrm>
            <a:off x="3645075" y="5633975"/>
            <a:ext cx="22695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The solar cells of tomorrow come in all colours and patterns (stateofgreen.com)</a:t>
            </a:r>
            <a:endParaRPr sz="800">
              <a:solidFill>
                <a:schemeClr val="dk1"/>
              </a:solidFill>
              <a:latin typeface="Arial"/>
              <a:ea typeface="Arial"/>
              <a:cs typeface="Arial"/>
              <a:sym typeface="Arial"/>
            </a:endParaRPr>
          </a:p>
        </p:txBody>
      </p:sp>
      <p:sp>
        <p:nvSpPr>
          <p:cNvPr id="961" name="Google Shape;961;g1fb2f093e2f_0_523"/>
          <p:cNvSpPr txBox="1"/>
          <p:nvPr/>
        </p:nvSpPr>
        <p:spPr>
          <a:xfrm>
            <a:off x="7305739" y="516919"/>
            <a:ext cx="4769100" cy="1320900"/>
          </a:xfrm>
          <a:prstGeom prst="rect">
            <a:avLst/>
          </a:prstGeom>
          <a:solidFill>
            <a:schemeClr val="lt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11855"/>
              </a:buClr>
              <a:buSzPts val="3892"/>
              <a:buFont typeface="Arial"/>
              <a:buNone/>
            </a:pPr>
            <a:r>
              <a:rPr lang="en-US" sz="3000" i="0" u="none" strike="noStrike" cap="none">
                <a:solidFill>
                  <a:srgbClr val="011855"/>
                </a:solidFill>
              </a:rPr>
              <a:t>Rooftop and/or Facade root wastewater treatment plant</a:t>
            </a:r>
            <a:endParaRPr sz="3000">
              <a:solidFill>
                <a:srgbClr val="011855"/>
              </a:solidFill>
            </a:endParaRPr>
          </a:p>
        </p:txBody>
      </p:sp>
      <p:pic>
        <p:nvPicPr>
          <p:cNvPr id="962" name="Google Shape;962;g1fb2f093e2f_0_523"/>
          <p:cNvPicPr preferRelativeResize="0"/>
          <p:nvPr/>
        </p:nvPicPr>
        <p:blipFill rotWithShape="1">
          <a:blip r:embed="rId7">
            <a:alphaModFix/>
          </a:blip>
          <a:srcRect l="74848" t="20416" r="2930" b="7030"/>
          <a:stretch/>
        </p:blipFill>
        <p:spPr>
          <a:xfrm>
            <a:off x="9207925" y="3847525"/>
            <a:ext cx="2269498" cy="2315715"/>
          </a:xfrm>
          <a:prstGeom prst="rect">
            <a:avLst/>
          </a:prstGeom>
          <a:noFill/>
          <a:ln>
            <a:noFill/>
          </a:ln>
        </p:spPr>
      </p:pic>
      <p:grpSp>
        <p:nvGrpSpPr>
          <p:cNvPr id="963" name="Google Shape;963;g1fb2f093e2f_0_523"/>
          <p:cNvGrpSpPr/>
          <p:nvPr/>
        </p:nvGrpSpPr>
        <p:grpSpPr>
          <a:xfrm>
            <a:off x="7204112" y="2274408"/>
            <a:ext cx="2502306" cy="2046130"/>
            <a:chOff x="5430468" y="1865505"/>
            <a:chExt cx="3495329" cy="3175741"/>
          </a:xfrm>
        </p:grpSpPr>
        <p:pic>
          <p:nvPicPr>
            <p:cNvPr id="964" name="Google Shape;964;g1fb2f093e2f_0_523"/>
            <p:cNvPicPr preferRelativeResize="0"/>
            <p:nvPr/>
          </p:nvPicPr>
          <p:blipFill rotWithShape="1">
            <a:blip r:embed="rId8">
              <a:alphaModFix/>
            </a:blip>
            <a:srcRect l="73611" t="31206" r="16017" b="40899"/>
            <a:stretch/>
          </p:blipFill>
          <p:spPr>
            <a:xfrm>
              <a:off x="5430468" y="1865505"/>
              <a:ext cx="3495329" cy="2937606"/>
            </a:xfrm>
            <a:prstGeom prst="rect">
              <a:avLst/>
            </a:prstGeom>
            <a:noFill/>
            <a:ln>
              <a:noFill/>
            </a:ln>
          </p:spPr>
        </p:pic>
        <p:sp>
          <p:nvSpPr>
            <p:cNvPr id="965" name="Google Shape;965;g1fb2f093e2f_0_523"/>
            <p:cNvSpPr/>
            <p:nvPr/>
          </p:nvSpPr>
          <p:spPr>
            <a:xfrm>
              <a:off x="5637125" y="4290646"/>
              <a:ext cx="733800" cy="7506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966" name="Google Shape;966;g1fb2f093e2f_0_523"/>
          <p:cNvSpPr txBox="1"/>
          <p:nvPr/>
        </p:nvSpPr>
        <p:spPr>
          <a:xfrm>
            <a:off x="9297054" y="1837819"/>
            <a:ext cx="24192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u="sng">
                <a:solidFill>
                  <a:schemeClr val="dk1"/>
                </a:solidFill>
                <a:latin typeface="Arial"/>
                <a:ea typeface="Arial"/>
                <a:cs typeface="Arial"/>
                <a:sym typeface="Arial"/>
                <a:hlinkClick r:id="rId9">
                  <a:extLst>
                    <a:ext uri="{A12FA001-AC4F-418D-AE19-62706E023703}">
                      <ahyp:hlinkClr xmlns:ahyp="http://schemas.microsoft.com/office/drawing/2018/hyperlinkcolor" val="tx"/>
                    </a:ext>
                  </a:extLst>
                </a:hlinkClick>
              </a:rPr>
              <a:t>Zelená střecha, zelená fasáda, kořenová čistírna (zivestavby.cz)</a:t>
            </a:r>
            <a:endParaRPr sz="800">
              <a:solidFill>
                <a:schemeClr val="dk1"/>
              </a:solidFill>
              <a:latin typeface="Arial"/>
              <a:ea typeface="Arial"/>
              <a:cs typeface="Arial"/>
              <a:sym typeface="Arial"/>
            </a:endParaRPr>
          </a:p>
        </p:txBody>
      </p:sp>
      <p:sp>
        <p:nvSpPr>
          <p:cNvPr id="967" name="Google Shape;967;g1fb2f093e2f_0_523"/>
          <p:cNvSpPr txBox="1"/>
          <p:nvPr/>
        </p:nvSpPr>
        <p:spPr>
          <a:xfrm>
            <a:off x="220401" y="148050"/>
            <a:ext cx="3353400" cy="61800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rgbClr val="011855"/>
              </a:buClr>
              <a:buSzPts val="3600"/>
              <a:buFont typeface="Arial"/>
              <a:buNone/>
            </a:pPr>
            <a:r>
              <a:rPr lang="en-US" sz="3000" i="0" u="none" strike="noStrike" cap="none">
                <a:solidFill>
                  <a:srgbClr val="011855"/>
                </a:solidFill>
              </a:rPr>
              <a:t>Solar green roofs</a:t>
            </a:r>
            <a:endParaRPr sz="3000" i="0" u="none" strike="noStrike" cap="none">
              <a:solidFill>
                <a:srgbClr val="011855"/>
              </a:solidFill>
            </a:endParaRPr>
          </a:p>
        </p:txBody>
      </p:sp>
      <p:pic>
        <p:nvPicPr>
          <p:cNvPr id="968" name="Google Shape;968;g1fb2f093e2f_0_523"/>
          <p:cNvPicPr preferRelativeResize="0"/>
          <p:nvPr/>
        </p:nvPicPr>
        <p:blipFill rotWithShape="1">
          <a:blip r:embed="rId10">
            <a:alphaModFix/>
          </a:blip>
          <a:srcRect l="38256" t="11109" r="39381" b="16231"/>
          <a:stretch/>
        </p:blipFill>
        <p:spPr>
          <a:xfrm>
            <a:off x="202290" y="3779261"/>
            <a:ext cx="3389616" cy="2294509"/>
          </a:xfrm>
          <a:prstGeom prst="rect">
            <a:avLst/>
          </a:prstGeom>
          <a:noFill/>
          <a:ln>
            <a:noFill/>
          </a:ln>
        </p:spPr>
      </p:pic>
      <p:pic>
        <p:nvPicPr>
          <p:cNvPr id="969" name="Google Shape;969;g1fb2f093e2f_0_523"/>
          <p:cNvPicPr preferRelativeResize="0"/>
          <p:nvPr/>
        </p:nvPicPr>
        <p:blipFill rotWithShape="1">
          <a:blip r:embed="rId11">
            <a:alphaModFix/>
          </a:blip>
          <a:srcRect l="36124" t="11113" r="36971" b="19859"/>
          <a:stretch/>
        </p:blipFill>
        <p:spPr>
          <a:xfrm>
            <a:off x="184573" y="766041"/>
            <a:ext cx="3389328" cy="1811688"/>
          </a:xfrm>
          <a:prstGeom prst="rect">
            <a:avLst/>
          </a:prstGeom>
          <a:noFill/>
          <a:ln>
            <a:noFill/>
          </a:ln>
        </p:spPr>
      </p:pic>
      <p:sp>
        <p:nvSpPr>
          <p:cNvPr id="970" name="Google Shape;970;g1fb2f093e2f_0_523"/>
          <p:cNvSpPr txBox="1"/>
          <p:nvPr/>
        </p:nvSpPr>
        <p:spPr>
          <a:xfrm>
            <a:off x="184249" y="2577734"/>
            <a:ext cx="33534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u="sng">
                <a:solidFill>
                  <a:schemeClr val="dk1"/>
                </a:solidFill>
                <a:latin typeface="Arial"/>
                <a:ea typeface="Arial"/>
                <a:cs typeface="Arial"/>
                <a:sym typeface="Arial"/>
                <a:hlinkClick r:id="rId12">
                  <a:extLst>
                    <a:ext uri="{A12FA001-AC4F-418D-AE19-62706E023703}">
                      <ahyp:hlinkClr xmlns:ahyp="http://schemas.microsoft.com/office/drawing/2018/hyperlinkcolor" val="tx"/>
                    </a:ext>
                  </a:extLst>
                </a:hlinkClick>
              </a:rPr>
              <a:t>EFB | European Federation of Green Roof Associations (efb-greenroof.eu)</a:t>
            </a:r>
            <a:endParaRPr sz="800">
              <a:solidFill>
                <a:schemeClr val="dk1"/>
              </a:solidFill>
              <a:latin typeface="Arial"/>
              <a:ea typeface="Arial"/>
              <a:cs typeface="Arial"/>
              <a:sym typeface="Arial"/>
            </a:endParaRPr>
          </a:p>
        </p:txBody>
      </p:sp>
      <p:sp>
        <p:nvSpPr>
          <p:cNvPr id="971" name="Google Shape;971;g1fb2f093e2f_0_523"/>
          <p:cNvSpPr txBox="1"/>
          <p:nvPr/>
        </p:nvSpPr>
        <p:spPr>
          <a:xfrm>
            <a:off x="166100" y="3004838"/>
            <a:ext cx="3389700" cy="831000"/>
          </a:xfrm>
          <a:prstGeom prst="rect">
            <a:avLst/>
          </a:prstGeom>
          <a:noFill/>
          <a:ln>
            <a:noFill/>
          </a:ln>
        </p:spPr>
        <p:txBody>
          <a:bodyPr spcFirstLastPara="1" wrap="square" lIns="91425" tIns="45700" rIns="91425" bIns="45700" anchor="b" anchorCtr="0">
            <a:normAutofit lnSpcReduction="20000"/>
          </a:bodyPr>
          <a:lstStyle/>
          <a:p>
            <a:pPr marL="0" marR="0" lvl="0" indent="0" algn="ctr" rtl="0">
              <a:lnSpc>
                <a:spcPct val="100000"/>
              </a:lnSpc>
              <a:spcBef>
                <a:spcPts val="0"/>
              </a:spcBef>
              <a:spcAft>
                <a:spcPts val="0"/>
              </a:spcAft>
              <a:buClr>
                <a:srgbClr val="011855"/>
              </a:buClr>
              <a:buSzPts val="3600"/>
              <a:buFont typeface="Arial"/>
              <a:buNone/>
            </a:pPr>
            <a:r>
              <a:rPr lang="en-US" sz="3000" i="0" u="none" strike="noStrike" cap="none">
                <a:solidFill>
                  <a:srgbClr val="011855"/>
                </a:solidFill>
              </a:rPr>
              <a:t>Green + Yellow + Red</a:t>
            </a:r>
            <a:endParaRPr sz="3000" i="0" u="none" strike="noStrike" cap="none">
              <a:solidFill>
                <a:srgbClr val="011855"/>
              </a:solidFill>
            </a:endParaRPr>
          </a:p>
        </p:txBody>
      </p:sp>
      <p:sp>
        <p:nvSpPr>
          <p:cNvPr id="972" name="Google Shape;972;g1fb2f093e2f_0_523"/>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pic>
        <p:nvPicPr>
          <p:cNvPr id="978" name="Google Shape;978;g1fb2f093e2f_0_543"/>
          <p:cNvPicPr preferRelativeResize="0"/>
          <p:nvPr/>
        </p:nvPicPr>
        <p:blipFill rotWithShape="1">
          <a:blip r:embed="rId3">
            <a:alphaModFix/>
          </a:blip>
          <a:srcRect l="57293" t="43737" r="8354" b="6499"/>
          <a:stretch/>
        </p:blipFill>
        <p:spPr>
          <a:xfrm>
            <a:off x="12368" y="981232"/>
            <a:ext cx="7737116" cy="3502406"/>
          </a:xfrm>
          <a:prstGeom prst="rect">
            <a:avLst/>
          </a:prstGeom>
          <a:noFill/>
          <a:ln>
            <a:noFill/>
          </a:ln>
        </p:spPr>
      </p:pic>
      <p:pic>
        <p:nvPicPr>
          <p:cNvPr id="979" name="Google Shape;979;g1fb2f093e2f_0_543"/>
          <p:cNvPicPr preferRelativeResize="0"/>
          <p:nvPr/>
        </p:nvPicPr>
        <p:blipFill rotWithShape="1">
          <a:blip r:embed="rId4">
            <a:alphaModFix/>
          </a:blip>
          <a:srcRect l="66814" t="26500" r="13543" b="22330"/>
          <a:stretch/>
        </p:blipFill>
        <p:spPr>
          <a:xfrm>
            <a:off x="7755306" y="883424"/>
            <a:ext cx="4348468" cy="3540054"/>
          </a:xfrm>
          <a:prstGeom prst="rect">
            <a:avLst/>
          </a:prstGeom>
          <a:noFill/>
          <a:ln>
            <a:noFill/>
          </a:ln>
        </p:spPr>
      </p:pic>
      <p:sp>
        <p:nvSpPr>
          <p:cNvPr id="980" name="Google Shape;980;g1fb2f093e2f_0_543"/>
          <p:cNvSpPr txBox="1">
            <a:spLocks noGrp="1"/>
          </p:cNvSpPr>
          <p:nvPr>
            <p:ph type="title"/>
          </p:nvPr>
        </p:nvSpPr>
        <p:spPr>
          <a:xfrm>
            <a:off x="1281507" y="317175"/>
            <a:ext cx="7430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Interior green walls (living walls)</a:t>
            </a:r>
            <a:br>
              <a:rPr lang="en-US"/>
            </a:br>
            <a:endParaRPr/>
          </a:p>
        </p:txBody>
      </p:sp>
      <p:sp>
        <p:nvSpPr>
          <p:cNvPr id="981" name="Google Shape;981;g1fb2f093e2f_0_543"/>
          <p:cNvSpPr txBox="1"/>
          <p:nvPr/>
        </p:nvSpPr>
        <p:spPr>
          <a:xfrm>
            <a:off x="87388" y="4474626"/>
            <a:ext cx="4589700" cy="21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Source:Living Walls Planters Canada | Vertical Oxygen</a:t>
            </a:r>
            <a:endParaRPr sz="800">
              <a:solidFill>
                <a:schemeClr val="dk1"/>
              </a:solidFill>
              <a:latin typeface="Arial"/>
              <a:ea typeface="Arial"/>
              <a:cs typeface="Arial"/>
              <a:sym typeface="Arial"/>
            </a:endParaRPr>
          </a:p>
        </p:txBody>
      </p:sp>
      <p:pic>
        <p:nvPicPr>
          <p:cNvPr id="982" name="Google Shape;982;g1fb2f093e2f_0_543" descr="Obsah obrázku budova, stůl, interiér, patro&#10;&#10;Popis byl vytvořen automaticky"/>
          <p:cNvPicPr preferRelativeResize="0"/>
          <p:nvPr/>
        </p:nvPicPr>
        <p:blipFill rotWithShape="1">
          <a:blip r:embed="rId6">
            <a:alphaModFix/>
          </a:blip>
          <a:srcRect/>
          <a:stretch/>
        </p:blipFill>
        <p:spPr>
          <a:xfrm>
            <a:off x="120646" y="4764877"/>
            <a:ext cx="2757583" cy="2068188"/>
          </a:xfrm>
          <a:prstGeom prst="rect">
            <a:avLst/>
          </a:prstGeom>
          <a:noFill/>
          <a:ln>
            <a:noFill/>
          </a:ln>
        </p:spPr>
      </p:pic>
      <p:pic>
        <p:nvPicPr>
          <p:cNvPr id="983" name="Google Shape;983;g1fb2f093e2f_0_543" descr="Obsah obrázku budova, okno, interiér&#10;&#10;Popis byl vytvořen automaticky"/>
          <p:cNvPicPr preferRelativeResize="0"/>
          <p:nvPr/>
        </p:nvPicPr>
        <p:blipFill rotWithShape="1">
          <a:blip r:embed="rId7">
            <a:alphaModFix/>
          </a:blip>
          <a:srcRect/>
          <a:stretch/>
        </p:blipFill>
        <p:spPr>
          <a:xfrm>
            <a:off x="6303388" y="4764877"/>
            <a:ext cx="2761954" cy="2073137"/>
          </a:xfrm>
          <a:prstGeom prst="rect">
            <a:avLst/>
          </a:prstGeom>
          <a:noFill/>
          <a:ln>
            <a:noFill/>
          </a:ln>
        </p:spPr>
      </p:pic>
      <p:sp>
        <p:nvSpPr>
          <p:cNvPr id="984" name="Google Shape;984;g1fb2f093e2f_0_543"/>
          <p:cNvSpPr/>
          <p:nvPr/>
        </p:nvSpPr>
        <p:spPr>
          <a:xfrm>
            <a:off x="4862606" y="4535290"/>
            <a:ext cx="25119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https://livewall.com/</a:t>
            </a:r>
            <a:endParaRPr sz="800"/>
          </a:p>
        </p:txBody>
      </p:sp>
      <p:pic>
        <p:nvPicPr>
          <p:cNvPr id="985" name="Google Shape;985;g1fb2f093e2f_0_543"/>
          <p:cNvPicPr preferRelativeResize="0"/>
          <p:nvPr/>
        </p:nvPicPr>
        <p:blipFill rotWithShape="1">
          <a:blip r:embed="rId8">
            <a:alphaModFix/>
          </a:blip>
          <a:srcRect/>
          <a:stretch/>
        </p:blipFill>
        <p:spPr>
          <a:xfrm>
            <a:off x="3069424" y="4782402"/>
            <a:ext cx="3075997" cy="2050663"/>
          </a:xfrm>
          <a:prstGeom prst="rect">
            <a:avLst/>
          </a:prstGeom>
          <a:noFill/>
          <a:ln>
            <a:noFill/>
          </a:ln>
        </p:spPr>
      </p:pic>
      <p:pic>
        <p:nvPicPr>
          <p:cNvPr id="986" name="Google Shape;986;g1fb2f093e2f_0_543"/>
          <p:cNvPicPr preferRelativeResize="0"/>
          <p:nvPr/>
        </p:nvPicPr>
        <p:blipFill rotWithShape="1">
          <a:blip r:embed="rId9">
            <a:alphaModFix/>
          </a:blip>
          <a:srcRect/>
          <a:stretch/>
        </p:blipFill>
        <p:spPr>
          <a:xfrm>
            <a:off x="9194424" y="4736236"/>
            <a:ext cx="2909351" cy="2096828"/>
          </a:xfrm>
          <a:prstGeom prst="rect">
            <a:avLst/>
          </a:prstGeom>
          <a:noFill/>
          <a:ln>
            <a:noFill/>
          </a:ln>
        </p:spPr>
      </p:pic>
      <p:sp>
        <p:nvSpPr>
          <p:cNvPr id="987" name="Google Shape;987;g1fb2f093e2f_0_543"/>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g1fb2f093e2f_0_556"/>
          <p:cNvSpPr txBox="1">
            <a:spLocks noGrp="1"/>
          </p:cNvSpPr>
          <p:nvPr>
            <p:ph type="title"/>
          </p:nvPr>
        </p:nvSpPr>
        <p:spPr>
          <a:xfrm>
            <a:off x="4952474" y="3708375"/>
            <a:ext cx="33807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sz="800" u="sng">
                <a:solidFill>
                  <a:schemeClr val="hlink"/>
                </a:solidFill>
                <a:hlinkClick r:id="rId3"/>
              </a:rPr>
              <a:t>12 Spectacular Garden Walls and Atriums Worth Contemplating (forbes.com)</a:t>
            </a:r>
            <a:endParaRPr sz="800"/>
          </a:p>
        </p:txBody>
      </p:sp>
      <p:sp>
        <p:nvSpPr>
          <p:cNvPr id="994" name="Google Shape;994;g1fb2f093e2f_0_556"/>
          <p:cNvSpPr txBox="1">
            <a:spLocks noGrp="1"/>
          </p:cNvSpPr>
          <p:nvPr>
            <p:ph type="body" idx="1"/>
          </p:nvPr>
        </p:nvSpPr>
        <p:spPr>
          <a:xfrm>
            <a:off x="4776526" y="1930500"/>
            <a:ext cx="3779400" cy="1946700"/>
          </a:xfrm>
          <a:prstGeom prst="rect">
            <a:avLst/>
          </a:prstGeom>
          <a:noFill/>
          <a:ln>
            <a:noFill/>
          </a:ln>
        </p:spPr>
        <p:txBody>
          <a:bodyPr spcFirstLastPara="1" wrap="square" lIns="91425" tIns="45700" rIns="91425" bIns="45700" anchor="t" anchorCtr="0">
            <a:normAutofit/>
          </a:bodyPr>
          <a:lstStyle/>
          <a:p>
            <a:pPr marL="457200" lvl="0" indent="-330200" algn="l" rtl="0">
              <a:lnSpc>
                <a:spcPct val="100000"/>
              </a:lnSpc>
              <a:spcBef>
                <a:spcPts val="1000"/>
              </a:spcBef>
              <a:spcAft>
                <a:spcPts val="0"/>
              </a:spcAft>
              <a:buSzPts val="1600"/>
              <a:buChar char="•"/>
            </a:pPr>
            <a:r>
              <a:rPr lang="en-US" i="0">
                <a:solidFill>
                  <a:srgbClr val="141718"/>
                </a:solidFill>
              </a:rPr>
              <a:t>Better Air</a:t>
            </a:r>
            <a:endParaRPr/>
          </a:p>
          <a:p>
            <a:pPr marL="457200" lvl="0" indent="-330200" algn="l" rtl="0">
              <a:lnSpc>
                <a:spcPct val="100000"/>
              </a:lnSpc>
              <a:spcBef>
                <a:spcPts val="1000"/>
              </a:spcBef>
              <a:spcAft>
                <a:spcPts val="0"/>
              </a:spcAft>
              <a:buSzPts val="1600"/>
              <a:buChar char="•"/>
            </a:pPr>
            <a:r>
              <a:rPr lang="en-US" i="0">
                <a:solidFill>
                  <a:srgbClr val="141718"/>
                </a:solidFill>
              </a:rPr>
              <a:t>Better Acoustics</a:t>
            </a:r>
            <a:endParaRPr i="0">
              <a:solidFill>
                <a:srgbClr val="141718"/>
              </a:solidFill>
            </a:endParaRPr>
          </a:p>
          <a:p>
            <a:pPr marL="457200" lvl="0" indent="-330200" algn="l" rtl="0">
              <a:lnSpc>
                <a:spcPct val="100000"/>
              </a:lnSpc>
              <a:spcBef>
                <a:spcPts val="1000"/>
              </a:spcBef>
              <a:spcAft>
                <a:spcPts val="0"/>
              </a:spcAft>
              <a:buSzPts val="1600"/>
              <a:buChar char="•"/>
            </a:pPr>
            <a:r>
              <a:rPr lang="en-US" i="0">
                <a:solidFill>
                  <a:srgbClr val="141718"/>
                </a:solidFill>
              </a:rPr>
              <a:t>Health &amp; Wellbeing</a:t>
            </a:r>
            <a:endParaRPr/>
          </a:p>
          <a:p>
            <a:pPr marL="457200" lvl="0" indent="-330200" algn="l" rtl="0">
              <a:lnSpc>
                <a:spcPct val="100000"/>
              </a:lnSpc>
              <a:spcBef>
                <a:spcPts val="1000"/>
              </a:spcBef>
              <a:spcAft>
                <a:spcPts val="0"/>
              </a:spcAft>
              <a:buSzPts val="1600"/>
              <a:buChar char="•"/>
            </a:pPr>
            <a:r>
              <a:rPr lang="en-US" i="0">
                <a:solidFill>
                  <a:srgbClr val="141718"/>
                </a:solidFill>
              </a:rPr>
              <a:t>Productivity &amp; Creativity</a:t>
            </a:r>
            <a:endParaRPr i="0">
              <a:solidFill>
                <a:srgbClr val="141718"/>
              </a:solidFill>
            </a:endParaRPr>
          </a:p>
          <a:p>
            <a:pPr marL="457200" lvl="0" indent="-330200" algn="l" rtl="0">
              <a:lnSpc>
                <a:spcPct val="100000"/>
              </a:lnSpc>
              <a:spcBef>
                <a:spcPts val="1000"/>
              </a:spcBef>
              <a:spcAft>
                <a:spcPts val="0"/>
              </a:spcAft>
              <a:buSzPts val="1600"/>
              <a:buChar char="•"/>
            </a:pPr>
            <a:r>
              <a:rPr lang="en-US" i="0">
                <a:solidFill>
                  <a:srgbClr val="141718"/>
                </a:solidFill>
              </a:rPr>
              <a:t>Workplace Satisfaction</a:t>
            </a:r>
            <a:endParaRPr i="0">
              <a:solidFill>
                <a:srgbClr val="141718"/>
              </a:solidFill>
            </a:endParaRPr>
          </a:p>
        </p:txBody>
      </p:sp>
      <p:sp>
        <p:nvSpPr>
          <p:cNvPr id="995" name="Google Shape;995;g1fb2f093e2f_0_556"/>
          <p:cNvSpPr txBox="1"/>
          <p:nvPr/>
        </p:nvSpPr>
        <p:spPr>
          <a:xfrm>
            <a:off x="1523033" y="5942314"/>
            <a:ext cx="32535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Learn about 9 Benefits of an Indoor Living Green Wall – Biotecture</a:t>
            </a:r>
            <a:endParaRPr sz="1400">
              <a:solidFill>
                <a:schemeClr val="dk1"/>
              </a:solidFill>
              <a:latin typeface="Arial"/>
              <a:ea typeface="Arial"/>
              <a:cs typeface="Arial"/>
              <a:sym typeface="Arial"/>
            </a:endParaRPr>
          </a:p>
        </p:txBody>
      </p:sp>
      <p:sp>
        <p:nvSpPr>
          <p:cNvPr id="996" name="Google Shape;996;g1fb2f093e2f_0_556"/>
          <p:cNvSpPr txBox="1"/>
          <p:nvPr/>
        </p:nvSpPr>
        <p:spPr>
          <a:xfrm>
            <a:off x="1818835" y="552933"/>
            <a:ext cx="67371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141718"/>
              </a:buClr>
              <a:buSzPts val="3600"/>
              <a:buFont typeface="Questrial"/>
              <a:buNone/>
            </a:pPr>
            <a:r>
              <a:rPr lang="en-US" sz="3000" i="0">
                <a:solidFill>
                  <a:srgbClr val="011855"/>
                </a:solidFill>
              </a:rPr>
              <a:t>Benefits of interior green walls</a:t>
            </a:r>
            <a:endParaRPr sz="3000" i="0">
              <a:solidFill>
                <a:srgbClr val="011855"/>
              </a:solidFill>
            </a:endParaRPr>
          </a:p>
        </p:txBody>
      </p:sp>
      <p:pic>
        <p:nvPicPr>
          <p:cNvPr id="997" name="Google Shape;997;g1fb2f093e2f_0_556" descr="Naava One green wall as a space divider"/>
          <p:cNvPicPr preferRelativeResize="0"/>
          <p:nvPr/>
        </p:nvPicPr>
        <p:blipFill rotWithShape="1">
          <a:blip r:embed="rId5">
            <a:alphaModFix/>
          </a:blip>
          <a:srcRect/>
          <a:stretch/>
        </p:blipFill>
        <p:spPr>
          <a:xfrm>
            <a:off x="8751932" y="2070456"/>
            <a:ext cx="3048000" cy="4572000"/>
          </a:xfrm>
          <a:prstGeom prst="rect">
            <a:avLst/>
          </a:prstGeom>
          <a:noFill/>
          <a:ln>
            <a:noFill/>
          </a:ln>
        </p:spPr>
      </p:pic>
      <p:pic>
        <p:nvPicPr>
          <p:cNvPr id="998" name="Google Shape;998;g1fb2f093e2f_0_556" descr=" "/>
          <p:cNvPicPr preferRelativeResize="0"/>
          <p:nvPr/>
        </p:nvPicPr>
        <p:blipFill rotWithShape="1">
          <a:blip r:embed="rId6">
            <a:alphaModFix/>
          </a:blip>
          <a:srcRect/>
          <a:stretch/>
        </p:blipFill>
        <p:spPr>
          <a:xfrm>
            <a:off x="5195233" y="4111162"/>
            <a:ext cx="3138003" cy="2353502"/>
          </a:xfrm>
          <a:prstGeom prst="rect">
            <a:avLst/>
          </a:prstGeom>
          <a:noFill/>
          <a:ln>
            <a:noFill/>
          </a:ln>
        </p:spPr>
      </p:pic>
      <p:pic>
        <p:nvPicPr>
          <p:cNvPr id="999" name="Google Shape;999;g1fb2f093e2f_0_556"/>
          <p:cNvPicPr preferRelativeResize="0"/>
          <p:nvPr/>
        </p:nvPicPr>
        <p:blipFill rotWithShape="1">
          <a:blip r:embed="rId7">
            <a:alphaModFix/>
          </a:blip>
          <a:srcRect/>
          <a:stretch/>
        </p:blipFill>
        <p:spPr>
          <a:xfrm>
            <a:off x="385012" y="3231864"/>
            <a:ext cx="4341435" cy="3258705"/>
          </a:xfrm>
          <a:prstGeom prst="rect">
            <a:avLst/>
          </a:prstGeom>
          <a:noFill/>
          <a:ln>
            <a:noFill/>
          </a:ln>
        </p:spPr>
      </p:pic>
      <p:pic>
        <p:nvPicPr>
          <p:cNvPr id="1000" name="Google Shape;1000;g1fb2f093e2f_0_556"/>
          <p:cNvPicPr preferRelativeResize="0"/>
          <p:nvPr/>
        </p:nvPicPr>
        <p:blipFill rotWithShape="1">
          <a:blip r:embed="rId8">
            <a:alphaModFix/>
          </a:blip>
          <a:srcRect l="11207" t="17320" r="13018" b="25592"/>
          <a:stretch/>
        </p:blipFill>
        <p:spPr>
          <a:xfrm>
            <a:off x="227502" y="1298423"/>
            <a:ext cx="4486915" cy="1901381"/>
          </a:xfrm>
          <a:prstGeom prst="rect">
            <a:avLst/>
          </a:prstGeom>
          <a:noFill/>
          <a:ln>
            <a:noFill/>
          </a:ln>
        </p:spPr>
      </p:pic>
      <p:sp>
        <p:nvSpPr>
          <p:cNvPr id="1001" name="Google Shape;1001;g1fb2f093e2f_0_556"/>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g1a5a2294da6_1_116"/>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40000"/>
              </a:lnSpc>
              <a:spcBef>
                <a:spcPts val="0"/>
              </a:spcBef>
              <a:spcAft>
                <a:spcPts val="0"/>
              </a:spcAft>
              <a:buNone/>
            </a:pPr>
            <a:r>
              <a:rPr lang="en-US"/>
              <a:t>Design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7"/>
                  </a:ext>
                </a:extLst>
              </a:rPr>
              <a:t>Considerations</a:t>
            </a:r>
            <a:endParaRPr/>
          </a:p>
          <a:p>
            <a:pPr marL="0" lvl="0" indent="0" algn="l" rtl="0">
              <a:spcBef>
                <a:spcPts val="600"/>
              </a:spcBef>
              <a:spcAft>
                <a:spcPts val="0"/>
              </a:spcAft>
              <a:buNone/>
            </a:pPr>
            <a:endParaRPr/>
          </a:p>
        </p:txBody>
      </p:sp>
      <p:sp>
        <p:nvSpPr>
          <p:cNvPr id="1008" name="Google Shape;1008;g1a5a2294da6_1_116"/>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457200" lvl="0" indent="-355600" algn="l" rtl="0">
              <a:lnSpc>
                <a:spcPct val="80000"/>
              </a:lnSpc>
              <a:spcBef>
                <a:spcPts val="1000"/>
              </a:spcBef>
              <a:spcAft>
                <a:spcPts val="0"/>
              </a:spcAft>
              <a:buSzPts val="2000"/>
              <a:buChar char="•"/>
            </a:pPr>
            <a:r>
              <a:rPr lang="en-US" sz="2000">
                <a:highlight>
                  <a:srgbClr val="FFFFFF"/>
                </a:highlight>
              </a:rPr>
              <a:t>Planning Consent/Permission</a:t>
            </a:r>
            <a:endParaRPr sz="2000">
              <a:highlight>
                <a:srgbClr val="FFFFFF"/>
              </a:highlight>
            </a:endParaRPr>
          </a:p>
          <a:p>
            <a:pPr marL="457200" lvl="0" indent="-355600" algn="l" rtl="0">
              <a:lnSpc>
                <a:spcPct val="80000"/>
              </a:lnSpc>
              <a:spcBef>
                <a:spcPts val="1000"/>
              </a:spcBef>
              <a:spcAft>
                <a:spcPts val="0"/>
              </a:spcAft>
              <a:buSzPts val="2000"/>
              <a:buChar char="•"/>
            </a:pPr>
            <a:r>
              <a:rPr lang="en-US" sz="2000">
                <a:highlight>
                  <a:srgbClr val="FFFFFF"/>
                </a:highlight>
              </a:rPr>
              <a:t>Access</a:t>
            </a:r>
            <a:endParaRPr sz="2000">
              <a:highlight>
                <a:srgbClr val="FFFFFF"/>
              </a:highlight>
            </a:endParaRPr>
          </a:p>
          <a:p>
            <a:pPr marL="457200" lvl="0" indent="-355600" algn="l" rtl="0">
              <a:lnSpc>
                <a:spcPct val="80000"/>
              </a:lnSpc>
              <a:spcBef>
                <a:spcPts val="1000"/>
              </a:spcBef>
              <a:spcAft>
                <a:spcPts val="0"/>
              </a:spcAft>
              <a:buSzPts val="2000"/>
              <a:buChar char="•"/>
            </a:pPr>
            <a:r>
              <a:rPr lang="en-US" sz="2000">
                <a:highlight>
                  <a:schemeClr val="lt1"/>
                </a:highlight>
              </a:rPr>
              <a:t>Manufacturers</a:t>
            </a:r>
            <a:endParaRPr sz="2000">
              <a:highlight>
                <a:schemeClr val="lt1"/>
              </a:highlight>
            </a:endParaRPr>
          </a:p>
          <a:p>
            <a:pPr marL="457200" lvl="0" indent="-355600" algn="l" rtl="0">
              <a:spcBef>
                <a:spcPts val="1000"/>
              </a:spcBef>
              <a:spcAft>
                <a:spcPts val="0"/>
              </a:spcAft>
              <a:buSzPts val="2000"/>
              <a:buChar char="•"/>
            </a:pPr>
            <a:r>
              <a:rPr lang="en-US" sz="2000">
                <a:highlight>
                  <a:schemeClr val="lt1"/>
                </a:highlight>
              </a:rPr>
              <a:t>Biodiversity</a:t>
            </a:r>
            <a:endParaRPr sz="2000">
              <a:highlight>
                <a:schemeClr val="lt1"/>
              </a:highlight>
            </a:endParaRPr>
          </a:p>
          <a:p>
            <a:pPr marL="457200" lvl="0" indent="-355600" algn="l" rtl="0">
              <a:spcBef>
                <a:spcPts val="1000"/>
              </a:spcBef>
              <a:spcAft>
                <a:spcPts val="0"/>
              </a:spcAft>
              <a:buSzPts val="2000"/>
              <a:buChar char="•"/>
            </a:pPr>
            <a:r>
              <a:rPr lang="en-US" sz="2000">
                <a:highlight>
                  <a:schemeClr val="lt1"/>
                </a:highlight>
              </a:rPr>
              <a:t>Fire Risk</a:t>
            </a:r>
            <a:endParaRPr sz="2000">
              <a:highlight>
                <a:schemeClr val="lt1"/>
              </a:highlight>
            </a:endParaRPr>
          </a:p>
          <a:p>
            <a:pPr marL="457200" lvl="0" indent="-355600" algn="l" rtl="0">
              <a:spcBef>
                <a:spcPts val="1000"/>
              </a:spcBef>
              <a:spcAft>
                <a:spcPts val="0"/>
              </a:spcAft>
              <a:buSzPts val="2000"/>
              <a:buChar char="•"/>
            </a:pPr>
            <a:r>
              <a:rPr lang="en-US" sz="2000">
                <a:highlight>
                  <a:schemeClr val="lt1"/>
                </a:highlight>
              </a:rPr>
              <a:t>Maintenance</a:t>
            </a:r>
            <a:endParaRPr sz="2000">
              <a:highlight>
                <a:schemeClr val="lt1"/>
              </a:highlight>
            </a:endParaRPr>
          </a:p>
          <a:p>
            <a:pPr marL="457200" lvl="0" indent="-355600" algn="l" rtl="0">
              <a:spcBef>
                <a:spcPts val="1000"/>
              </a:spcBef>
              <a:spcAft>
                <a:spcPts val="0"/>
              </a:spcAft>
              <a:buSzPts val="2000"/>
              <a:buChar char="•"/>
            </a:pPr>
            <a:r>
              <a:rPr lang="en-US" sz="2000">
                <a:highlight>
                  <a:schemeClr val="lt1"/>
                </a:highlight>
              </a:rPr>
              <a:t>Roof Pitch</a:t>
            </a:r>
            <a:endParaRPr sz="2000">
              <a:highlight>
                <a:schemeClr val="lt1"/>
              </a:highlight>
            </a:endParaRPr>
          </a:p>
          <a:p>
            <a:pPr marL="457200" lvl="0" indent="-355600" algn="l" rtl="0">
              <a:spcBef>
                <a:spcPts val="1000"/>
              </a:spcBef>
              <a:spcAft>
                <a:spcPts val="0"/>
              </a:spcAft>
              <a:buSzPts val="2000"/>
              <a:buChar char="•"/>
            </a:pPr>
            <a:r>
              <a:rPr lang="en-US" sz="2000">
                <a:highlight>
                  <a:schemeClr val="lt1"/>
                </a:highlight>
              </a:rPr>
              <a:t>Capacity &amp; Space</a:t>
            </a:r>
            <a:endParaRPr sz="2000">
              <a:highlight>
                <a:schemeClr val="lt1"/>
              </a:highlight>
            </a:endParaRPr>
          </a:p>
        </p:txBody>
      </p:sp>
      <p:sp>
        <p:nvSpPr>
          <p:cNvPr id="1009" name="Google Shape;1009;g1a5a2294da6_1_116"/>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75</a:t>
            </a:fld>
            <a:endParaRPr/>
          </a:p>
        </p:txBody>
      </p:sp>
      <p:sp>
        <p:nvSpPr>
          <p:cNvPr id="1010" name="Google Shape;1010;g1a5a2294da6_1_116"/>
          <p:cNvSpPr txBox="1"/>
          <p:nvPr/>
        </p:nvSpPr>
        <p:spPr>
          <a:xfrm>
            <a:off x="1837700" y="6136250"/>
            <a:ext cx="64734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u="sng">
                <a:solidFill>
                  <a:schemeClr val="hlink"/>
                </a:solidFill>
                <a:hlinkClick r:id="rId3"/>
              </a:rPr>
              <a:t>https://architizer.com/blog/product-guides/product-guide/green-roofs/</a:t>
            </a:r>
            <a:r>
              <a:rPr lang="en-US" sz="1000"/>
              <a:t> </a:t>
            </a:r>
            <a:endParaRPr sz="1000" i="1"/>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g1dcb3c4fee0_0_112"/>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40000"/>
              </a:lnSpc>
              <a:spcBef>
                <a:spcPts val="0"/>
              </a:spcBef>
              <a:spcAft>
                <a:spcPts val="0"/>
              </a:spcAft>
              <a:buNone/>
            </a:pPr>
            <a:r>
              <a:rPr lang="en-US"/>
              <a:t>Design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8"/>
                  </a:ext>
                </a:extLst>
              </a:rPr>
              <a:t>Considerations</a:t>
            </a:r>
            <a:endParaRPr/>
          </a:p>
          <a:p>
            <a:pPr marL="0" lvl="0" indent="0" algn="l" rtl="0">
              <a:spcBef>
                <a:spcPts val="600"/>
              </a:spcBef>
              <a:spcAft>
                <a:spcPts val="0"/>
              </a:spcAft>
              <a:buNone/>
            </a:pPr>
            <a:endParaRPr/>
          </a:p>
        </p:txBody>
      </p:sp>
      <p:sp>
        <p:nvSpPr>
          <p:cNvPr id="1017" name="Google Shape;1017;g1dcb3c4fee0_0_112"/>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Autofit/>
          </a:bodyPr>
          <a:lstStyle/>
          <a:p>
            <a:pPr marL="0" lvl="0" indent="0" algn="l" rtl="0">
              <a:lnSpc>
                <a:spcPct val="80000"/>
              </a:lnSpc>
              <a:spcBef>
                <a:spcPts val="1000"/>
              </a:spcBef>
              <a:spcAft>
                <a:spcPts val="0"/>
              </a:spcAft>
              <a:buNone/>
            </a:pPr>
            <a:r>
              <a:rPr lang="en-US" b="1">
                <a:highlight>
                  <a:srgbClr val="FFFFFF"/>
                </a:highlight>
              </a:rPr>
              <a:t>Planning Consent/Permission: </a:t>
            </a:r>
            <a:endParaRPr b="1">
              <a:highlight>
                <a:srgbClr val="FFFFFF"/>
              </a:highlight>
            </a:endParaRPr>
          </a:p>
          <a:p>
            <a:pPr marL="457200" lvl="0" indent="-330200" algn="l" rtl="0">
              <a:lnSpc>
                <a:spcPct val="80000"/>
              </a:lnSpc>
              <a:spcBef>
                <a:spcPts val="1000"/>
              </a:spcBef>
              <a:spcAft>
                <a:spcPts val="0"/>
              </a:spcAft>
              <a:buSzPts val="1600"/>
              <a:buChar char="•"/>
            </a:pPr>
            <a:r>
              <a:rPr lang="en-US">
                <a:highlight>
                  <a:srgbClr val="FFFFFF"/>
                </a:highlight>
              </a:rPr>
              <a:t>Designing green roofs in a development may gain support which can help to secure planning consent.</a:t>
            </a:r>
            <a:endParaRPr>
              <a:highlight>
                <a:srgbClr val="FFFFFF"/>
              </a:highlight>
            </a:endParaRPr>
          </a:p>
          <a:p>
            <a:pPr marL="0" lvl="0" indent="0" algn="l" rtl="0">
              <a:lnSpc>
                <a:spcPct val="80000"/>
              </a:lnSpc>
              <a:spcBef>
                <a:spcPts val="1000"/>
              </a:spcBef>
              <a:spcAft>
                <a:spcPts val="0"/>
              </a:spcAft>
              <a:buNone/>
            </a:pPr>
            <a:r>
              <a:rPr lang="en-US" b="1">
                <a:highlight>
                  <a:srgbClr val="FFFFFF"/>
                </a:highlight>
              </a:rPr>
              <a:t>Access: </a:t>
            </a:r>
            <a:endParaRPr b="1">
              <a:highlight>
                <a:srgbClr val="FFFFFF"/>
              </a:highlight>
            </a:endParaRPr>
          </a:p>
          <a:p>
            <a:pPr marL="457200" lvl="0" indent="-330200" algn="l" rtl="0">
              <a:lnSpc>
                <a:spcPct val="80000"/>
              </a:lnSpc>
              <a:spcBef>
                <a:spcPts val="1000"/>
              </a:spcBef>
              <a:spcAft>
                <a:spcPts val="0"/>
              </a:spcAft>
              <a:buSzPts val="1600"/>
              <a:buChar char="•"/>
            </a:pPr>
            <a:r>
              <a:rPr lang="en-US">
                <a:highlight>
                  <a:srgbClr val="FFFFFF"/>
                </a:highlight>
              </a:rPr>
              <a:t>As with all roofs, maintenance is required and therefore access must be considered. It is important to design for ease of access to all types of green roofs, as all green roofs require some degree of maintenance. While extensive green roofs require less maintenance than intensive roofs, there are still routine cleaning and clearing that needs to be done.</a:t>
            </a:r>
            <a:endParaRPr>
              <a:highlight>
                <a:srgbClr val="FFFFFF"/>
              </a:highlight>
            </a:endParaRPr>
          </a:p>
        </p:txBody>
      </p:sp>
      <p:sp>
        <p:nvSpPr>
          <p:cNvPr id="1018" name="Google Shape;1018;g1dcb3c4fee0_0_112"/>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76</a:t>
            </a:fld>
            <a:endParaRPr/>
          </a:p>
        </p:txBody>
      </p:sp>
      <p:sp>
        <p:nvSpPr>
          <p:cNvPr id="1019" name="Google Shape;1019;g1dcb3c4fee0_0_112"/>
          <p:cNvSpPr txBox="1"/>
          <p:nvPr/>
        </p:nvSpPr>
        <p:spPr>
          <a:xfrm>
            <a:off x="1837700" y="6136250"/>
            <a:ext cx="64734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u="sng">
                <a:solidFill>
                  <a:schemeClr val="hlink"/>
                </a:solidFill>
                <a:hlinkClick r:id="rId3"/>
              </a:rPr>
              <a:t>https://architizer.com/blog/product-guides/product-guide/green-roofs/</a:t>
            </a:r>
            <a:r>
              <a:rPr lang="en-US" sz="1000"/>
              <a:t> </a:t>
            </a:r>
            <a:endParaRPr sz="1000" i="1"/>
          </a:p>
        </p:txBody>
      </p:sp>
      <p:pic>
        <p:nvPicPr>
          <p:cNvPr id="1020" name="Google Shape;1020;g1dcb3c4fee0_0_112"/>
          <p:cNvPicPr preferRelativeResize="0"/>
          <p:nvPr/>
        </p:nvPicPr>
        <p:blipFill>
          <a:blip r:embed="rId4">
            <a:alphaModFix/>
          </a:blip>
          <a:stretch>
            <a:fillRect/>
          </a:stretch>
        </p:blipFill>
        <p:spPr>
          <a:xfrm>
            <a:off x="6686176" y="2082900"/>
            <a:ext cx="4111976" cy="3083976"/>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g1fc5bd3fd0c_0_32"/>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40000"/>
              </a:lnSpc>
              <a:spcBef>
                <a:spcPts val="0"/>
              </a:spcBef>
              <a:spcAft>
                <a:spcPts val="0"/>
              </a:spcAft>
              <a:buNone/>
            </a:pPr>
            <a:r>
              <a:rPr lang="en-US"/>
              <a:t>Design Considerations</a:t>
            </a:r>
            <a:endParaRPr/>
          </a:p>
          <a:p>
            <a:pPr marL="0" lvl="0" indent="0" algn="l" rtl="0">
              <a:spcBef>
                <a:spcPts val="600"/>
              </a:spcBef>
              <a:spcAft>
                <a:spcPts val="0"/>
              </a:spcAft>
              <a:buNone/>
            </a:pPr>
            <a:endParaRPr/>
          </a:p>
        </p:txBody>
      </p:sp>
      <p:sp>
        <p:nvSpPr>
          <p:cNvPr id="1027" name="Google Shape;1027;g1fc5bd3fd0c_0_32"/>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0" lvl="0" indent="0" algn="l" rtl="0">
              <a:lnSpc>
                <a:spcPct val="80000"/>
              </a:lnSpc>
              <a:spcBef>
                <a:spcPts val="1000"/>
              </a:spcBef>
              <a:spcAft>
                <a:spcPts val="0"/>
              </a:spcAft>
              <a:buNone/>
            </a:pPr>
            <a:r>
              <a:rPr lang="en-US" b="1">
                <a:highlight>
                  <a:srgbClr val="FFFFFF"/>
                </a:highlight>
              </a:rPr>
              <a:t>Manufacturers: </a:t>
            </a:r>
            <a:endParaRPr b="1">
              <a:highlight>
                <a:srgbClr val="FFFFFF"/>
              </a:highlight>
            </a:endParaRPr>
          </a:p>
          <a:p>
            <a:pPr marL="457200" lvl="0" indent="-330200" algn="l" rtl="0">
              <a:lnSpc>
                <a:spcPct val="80000"/>
              </a:lnSpc>
              <a:spcBef>
                <a:spcPts val="1000"/>
              </a:spcBef>
              <a:spcAft>
                <a:spcPts val="0"/>
              </a:spcAft>
              <a:buSzPts val="1600"/>
              <a:buChar char="•"/>
            </a:pPr>
            <a:r>
              <a:rPr lang="en-US">
                <a:highlight>
                  <a:srgbClr val="FFFFFF"/>
                </a:highlight>
              </a:rPr>
              <a:t>It’s best practice to include them in the design process as industry experts can advise you on the specifics of thermal performance, drainage, loading and other factors.</a:t>
            </a:r>
            <a:endParaRPr>
              <a:highlight>
                <a:srgbClr val="FFFFFF"/>
              </a:highlight>
            </a:endParaRPr>
          </a:p>
          <a:p>
            <a:pPr marL="0" lvl="0" indent="0" algn="l" rtl="0">
              <a:spcBef>
                <a:spcPts val="1000"/>
              </a:spcBef>
              <a:spcAft>
                <a:spcPts val="0"/>
              </a:spcAft>
              <a:buNone/>
            </a:pPr>
            <a:r>
              <a:rPr lang="en-US" b="1">
                <a:highlight>
                  <a:schemeClr val="lt1"/>
                </a:highlight>
              </a:rPr>
              <a:t>Biodiversity: </a:t>
            </a:r>
            <a:endParaRPr b="1">
              <a:highlight>
                <a:schemeClr val="lt1"/>
              </a:highlight>
            </a:endParaRPr>
          </a:p>
          <a:p>
            <a:pPr marL="457200" lvl="0" indent="-330200" algn="l" rtl="0">
              <a:spcBef>
                <a:spcPts val="1000"/>
              </a:spcBef>
              <a:spcAft>
                <a:spcPts val="0"/>
              </a:spcAft>
              <a:buSzPts val="1600"/>
              <a:buChar char="•"/>
            </a:pPr>
            <a:r>
              <a:rPr lang="en-US">
                <a:highlight>
                  <a:schemeClr val="lt1"/>
                </a:highlight>
              </a:rPr>
              <a:t>Understanding the desired biodiversity and habitat is a major factor in selecting a green roof system. A general understanding of the bioregion, species requirements and planting can help inform clients which system makes the most sense. Biodiversity is also closely tied to everything from water management to insulation. When designing for this, consider a range of elements like deeper soils, un-vegetated areas, hard surfaces, as well as varying depths and composition of substrate.</a:t>
            </a:r>
            <a:endParaRPr>
              <a:highlight>
                <a:srgbClr val="FFFFFF"/>
              </a:highlight>
            </a:endParaRPr>
          </a:p>
        </p:txBody>
      </p:sp>
      <p:sp>
        <p:nvSpPr>
          <p:cNvPr id="1028" name="Google Shape;1028;g1fc5bd3fd0c_0_32"/>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77</a:t>
            </a:fld>
            <a:endParaRPr/>
          </a:p>
        </p:txBody>
      </p:sp>
      <p:sp>
        <p:nvSpPr>
          <p:cNvPr id="1029" name="Google Shape;1029;g1fc5bd3fd0c_0_32"/>
          <p:cNvSpPr txBox="1"/>
          <p:nvPr/>
        </p:nvSpPr>
        <p:spPr>
          <a:xfrm>
            <a:off x="1837700" y="6136250"/>
            <a:ext cx="64734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u="sng">
                <a:solidFill>
                  <a:schemeClr val="hlink"/>
                </a:solidFill>
                <a:hlinkClick r:id="rId3"/>
              </a:rPr>
              <a:t>https://architizer.com/blog/product-guides/product-guide/green-roofs/</a:t>
            </a:r>
            <a:r>
              <a:rPr lang="en-US" sz="1000"/>
              <a:t> </a:t>
            </a:r>
            <a:endParaRPr sz="1000" i="1"/>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g1a5a2294da6_1_127"/>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40000"/>
              </a:lnSpc>
              <a:spcBef>
                <a:spcPts val="0"/>
              </a:spcBef>
              <a:spcAft>
                <a:spcPts val="0"/>
              </a:spcAft>
              <a:buNone/>
            </a:pPr>
            <a:r>
              <a:rPr lang="en-US"/>
              <a:t>Design Considerations</a:t>
            </a:r>
            <a:endParaRPr/>
          </a:p>
          <a:p>
            <a:pPr marL="0" lvl="0" indent="0" algn="l" rtl="0">
              <a:spcBef>
                <a:spcPts val="600"/>
              </a:spcBef>
              <a:spcAft>
                <a:spcPts val="0"/>
              </a:spcAft>
              <a:buNone/>
            </a:pPr>
            <a:endParaRPr/>
          </a:p>
        </p:txBody>
      </p:sp>
      <p:sp>
        <p:nvSpPr>
          <p:cNvPr id="1036" name="Google Shape;1036;g1a5a2294da6_1_127"/>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b="1">
                <a:highlight>
                  <a:srgbClr val="FFFFFF"/>
                </a:highlight>
              </a:rPr>
              <a:t>Fire Risk: </a:t>
            </a:r>
            <a:endParaRPr b="1">
              <a:highlight>
                <a:srgbClr val="FFFFFF"/>
              </a:highlight>
            </a:endParaRPr>
          </a:p>
          <a:p>
            <a:pPr marL="457200" lvl="0" indent="-330200" algn="l" rtl="0">
              <a:lnSpc>
                <a:spcPct val="100000"/>
              </a:lnSpc>
              <a:spcBef>
                <a:spcPts val="1000"/>
              </a:spcBef>
              <a:spcAft>
                <a:spcPts val="0"/>
              </a:spcAft>
              <a:buSzPts val="1600"/>
              <a:buChar char="•"/>
            </a:pPr>
            <a:r>
              <a:rPr lang="en-US">
                <a:highlight>
                  <a:srgbClr val="FFFFFF"/>
                </a:highlight>
              </a:rPr>
              <a:t>Dry vegetation on green roofs has the potential to catch fire. Consider a variety of factors when selecting your system: pebble or concrete paving, vegetation barriers around roof penetrations, routine maintenance to reduce the fire hazard, and try to make sure that green roof substrate does not contain a high volume of organic content.</a:t>
            </a:r>
            <a:endParaRPr>
              <a:highlight>
                <a:srgbClr val="FFFFFF"/>
              </a:highlight>
            </a:endParaRPr>
          </a:p>
          <a:p>
            <a:pPr marL="0" lvl="0" indent="0" algn="l" rtl="0">
              <a:lnSpc>
                <a:spcPct val="100000"/>
              </a:lnSpc>
              <a:spcBef>
                <a:spcPts val="1000"/>
              </a:spcBef>
              <a:spcAft>
                <a:spcPts val="0"/>
              </a:spcAft>
              <a:buNone/>
            </a:pPr>
            <a:r>
              <a:rPr lang="en-US" b="1">
                <a:highlight>
                  <a:srgbClr val="FFFFFF"/>
                </a:highlight>
              </a:rPr>
              <a:t>Maintenance: </a:t>
            </a:r>
            <a:endParaRPr b="1">
              <a:highlight>
                <a:srgbClr val="FFFFFF"/>
              </a:highlight>
            </a:endParaRPr>
          </a:p>
          <a:p>
            <a:pPr marL="457200" lvl="0" indent="-330200" algn="l" rtl="0">
              <a:lnSpc>
                <a:spcPct val="100000"/>
              </a:lnSpc>
              <a:spcBef>
                <a:spcPts val="1000"/>
              </a:spcBef>
              <a:spcAft>
                <a:spcPts val="0"/>
              </a:spcAft>
              <a:buSzPts val="1600"/>
              <a:buChar char="•"/>
            </a:pPr>
            <a:r>
              <a:rPr lang="en-US">
                <a:highlight>
                  <a:srgbClr val="FFFFFF"/>
                </a:highlight>
              </a:rPr>
              <a:t>The maintenance schedule should be considered during the design process. </a:t>
            </a:r>
            <a:endParaRPr>
              <a:highlight>
                <a:srgbClr val="FFFFFF"/>
              </a:highlight>
            </a:endParaRPr>
          </a:p>
        </p:txBody>
      </p:sp>
      <p:sp>
        <p:nvSpPr>
          <p:cNvPr id="1037" name="Google Shape;1037;g1a5a2294da6_1_127"/>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78</a:t>
            </a:fld>
            <a:endParaRPr/>
          </a:p>
        </p:txBody>
      </p:sp>
      <p:sp>
        <p:nvSpPr>
          <p:cNvPr id="1038" name="Google Shape;1038;g1a5a2294da6_1_127"/>
          <p:cNvSpPr txBox="1"/>
          <p:nvPr/>
        </p:nvSpPr>
        <p:spPr>
          <a:xfrm>
            <a:off x="1837700" y="6136250"/>
            <a:ext cx="64734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u="sng">
                <a:solidFill>
                  <a:schemeClr val="hlink"/>
                </a:solidFill>
                <a:hlinkClick r:id="rId3"/>
              </a:rPr>
              <a:t>https://architizer.com/blog/product-guides/product-guide/green-roofs/</a:t>
            </a:r>
            <a:r>
              <a:rPr lang="en-US" sz="1000"/>
              <a:t> </a:t>
            </a:r>
            <a:endParaRPr sz="1000" i="1"/>
          </a:p>
        </p:txBody>
      </p:sp>
      <p:pic>
        <p:nvPicPr>
          <p:cNvPr id="1039" name="Google Shape;1039;g1a5a2294da6_1_127"/>
          <p:cNvPicPr preferRelativeResize="0"/>
          <p:nvPr/>
        </p:nvPicPr>
        <p:blipFill>
          <a:blip r:embed="rId4">
            <a:alphaModFix/>
          </a:blip>
          <a:stretch>
            <a:fillRect/>
          </a:stretch>
        </p:blipFill>
        <p:spPr>
          <a:xfrm>
            <a:off x="6533770" y="2160600"/>
            <a:ext cx="4718876" cy="3244224"/>
          </a:xfrm>
          <a:prstGeom prst="rect">
            <a:avLst/>
          </a:prstGeom>
          <a:noFill/>
          <a:ln>
            <a:noFill/>
          </a:ln>
        </p:spPr>
      </p:pic>
      <p:sp>
        <p:nvSpPr>
          <p:cNvPr id="1040" name="Google Shape;1040;g1a5a2294da6_1_127"/>
          <p:cNvSpPr txBox="1"/>
          <p:nvPr/>
        </p:nvSpPr>
        <p:spPr>
          <a:xfrm>
            <a:off x="6533775" y="5404825"/>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US" sz="800" i="1"/>
              <a:t>Caixa Forum Museum</a:t>
            </a:r>
            <a:endParaRPr sz="800" i="1"/>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g1a5a2294da6_1_148"/>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40000"/>
              </a:lnSpc>
              <a:spcBef>
                <a:spcPts val="0"/>
              </a:spcBef>
              <a:spcAft>
                <a:spcPts val="0"/>
              </a:spcAft>
              <a:buNone/>
            </a:pPr>
            <a:r>
              <a:rPr lang="en-US"/>
              <a:t>Structure of a Green Roof - in general</a:t>
            </a:r>
            <a:endParaRPr/>
          </a:p>
          <a:p>
            <a:pPr marL="0" lvl="0" indent="0" algn="l" rtl="0">
              <a:spcBef>
                <a:spcPts val="600"/>
              </a:spcBef>
              <a:spcAft>
                <a:spcPts val="0"/>
              </a:spcAft>
              <a:buNone/>
            </a:pPr>
            <a:endParaRPr/>
          </a:p>
        </p:txBody>
      </p:sp>
      <p:sp>
        <p:nvSpPr>
          <p:cNvPr id="1047" name="Google Shape;1047;g1a5a2294da6_1_148"/>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b="1">
                <a:highlight>
                  <a:srgbClr val="FFFFFF"/>
                </a:highlight>
              </a:rPr>
              <a:t>Roof Pitch: </a:t>
            </a:r>
            <a:endParaRPr b="1">
              <a:highlight>
                <a:srgbClr val="FFFFFF"/>
              </a:highlight>
            </a:endParaRPr>
          </a:p>
          <a:p>
            <a:pPr marL="457200" lvl="0" indent="-330200" algn="l" rtl="0">
              <a:lnSpc>
                <a:spcPct val="115000"/>
              </a:lnSpc>
              <a:spcBef>
                <a:spcPts val="1000"/>
              </a:spcBef>
              <a:spcAft>
                <a:spcPts val="0"/>
              </a:spcAft>
              <a:buSzPts val="1600"/>
              <a:buChar char="•"/>
            </a:pPr>
            <a:r>
              <a:rPr lang="en-US">
                <a:highlight>
                  <a:srgbClr val="FFFFFF"/>
                </a:highlight>
              </a:rPr>
              <a:t>Any pitch can be greened, over 45 degrees is considered a</a:t>
            </a:r>
            <a:r>
              <a:rPr lang="en-US">
                <a:solidFill>
                  <a:srgbClr val="000000"/>
                </a:solidFill>
                <a:highlight>
                  <a:srgbClr val="FFFFFF"/>
                </a:highlight>
              </a:rPr>
              <a:t> </a:t>
            </a:r>
            <a:r>
              <a:rPr lang="en-US">
                <a:solidFill>
                  <a:schemeClr val="hlink"/>
                </a:solidFill>
                <a:highlight>
                  <a:srgbClr val="FFFFFF"/>
                </a:highlight>
                <a:uFill>
                  <a:noFill/>
                </a:uFill>
                <a:hlinkClick r:id="rId3"/>
              </a:rPr>
              <a:t>living walls</a:t>
            </a:r>
            <a:r>
              <a:rPr lang="en-US">
                <a:solidFill>
                  <a:srgbClr val="000000"/>
                </a:solidFill>
                <a:highlight>
                  <a:srgbClr val="FFFFFF"/>
                </a:highlight>
              </a:rPr>
              <a:t>. </a:t>
            </a:r>
            <a:r>
              <a:rPr lang="en-US">
                <a:highlight>
                  <a:srgbClr val="FFFFFF"/>
                </a:highlight>
              </a:rPr>
              <a:t>A pitched roof reduces the risk of water penetrating the roof structure.</a:t>
            </a:r>
            <a:endParaRPr>
              <a:highlight>
                <a:srgbClr val="FFFFFF"/>
              </a:highlight>
            </a:endParaRPr>
          </a:p>
          <a:p>
            <a:pPr marL="0" lvl="0" indent="0" algn="l" rtl="0">
              <a:lnSpc>
                <a:spcPct val="115000"/>
              </a:lnSpc>
              <a:spcBef>
                <a:spcPts val="1000"/>
              </a:spcBef>
              <a:spcAft>
                <a:spcPts val="0"/>
              </a:spcAft>
              <a:buNone/>
            </a:pPr>
            <a:r>
              <a:rPr lang="en-US" b="1">
                <a:highlight>
                  <a:srgbClr val="FFFFFF"/>
                </a:highlight>
              </a:rPr>
              <a:t>Capacity &amp; Space: </a:t>
            </a:r>
            <a:endParaRPr b="1">
              <a:highlight>
                <a:srgbClr val="FFFFFF"/>
              </a:highlight>
            </a:endParaRPr>
          </a:p>
          <a:p>
            <a:pPr marL="457200" lvl="0" indent="-330200" algn="l" rtl="0">
              <a:lnSpc>
                <a:spcPct val="115000"/>
              </a:lnSpc>
              <a:spcBef>
                <a:spcPts val="1000"/>
              </a:spcBef>
              <a:spcAft>
                <a:spcPts val="0"/>
              </a:spcAft>
              <a:buSzPts val="1600"/>
              <a:buChar char="•"/>
            </a:pPr>
            <a:r>
              <a:rPr lang="en-US">
                <a:highlight>
                  <a:srgbClr val="FFFFFF"/>
                </a:highlight>
              </a:rPr>
              <a:t>The roof can often be the space where major building systems are specified. As a rule of thumb, extensive green roofs usually support 10-25 pounds of vegetation per square foot, while intensive roofs support 80-150 pounds of vegetation per square foot.</a:t>
            </a:r>
            <a:endParaRPr/>
          </a:p>
        </p:txBody>
      </p:sp>
      <p:sp>
        <p:nvSpPr>
          <p:cNvPr id="1048" name="Google Shape;1048;g1a5a2294da6_1_148"/>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79</a:t>
            </a:fld>
            <a:endParaRPr/>
          </a:p>
        </p:txBody>
      </p:sp>
      <p:sp>
        <p:nvSpPr>
          <p:cNvPr id="1049" name="Google Shape;1049;g1a5a2294da6_1_148"/>
          <p:cNvSpPr txBox="1"/>
          <p:nvPr/>
        </p:nvSpPr>
        <p:spPr>
          <a:xfrm>
            <a:off x="1837700" y="6136250"/>
            <a:ext cx="64734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u="sng">
                <a:solidFill>
                  <a:schemeClr val="hlink"/>
                </a:solidFill>
                <a:hlinkClick r:id="rId4"/>
              </a:rPr>
              <a:t>https://architizer.com/blog/product-guides/product-guide/green-roofs/</a:t>
            </a:r>
            <a:r>
              <a:rPr lang="en-US" sz="1000"/>
              <a:t> </a:t>
            </a:r>
            <a:endParaRPr sz="1000" i="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1a5a2294da6_0_8"/>
          <p:cNvSpPr txBox="1">
            <a:spLocks noGrp="1"/>
          </p:cNvSpPr>
          <p:nvPr>
            <p:ph type="title"/>
          </p:nvPr>
        </p:nvSpPr>
        <p:spPr>
          <a:xfrm>
            <a:off x="2735275" y="211900"/>
            <a:ext cx="7430700" cy="7341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What is A Circular Economy? </a:t>
            </a:r>
            <a:endParaRPr/>
          </a:p>
        </p:txBody>
      </p:sp>
      <p:sp>
        <p:nvSpPr>
          <p:cNvPr id="167" name="Google Shape;167;g1a5a2294da6_0_8"/>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8</a:t>
            </a:fld>
            <a:endParaRPr/>
          </a:p>
        </p:txBody>
      </p:sp>
      <p:pic>
        <p:nvPicPr>
          <p:cNvPr id="168" name="Google Shape;168;g1a5a2294da6_0_8" descr="Ellen MacArthur and Joe Iles talk through the various loops on the Ellen MacArthur Foundation's &quot;butterfly diagram&quot;." title="Ellen MacArthur on the basics of the circular economy">
            <a:hlinkClick r:id="rId3"/>
          </p:cNvPr>
          <p:cNvPicPr preferRelativeResize="0"/>
          <p:nvPr/>
        </p:nvPicPr>
        <p:blipFill>
          <a:blip r:embed="rId4">
            <a:alphaModFix/>
          </a:blip>
          <a:stretch>
            <a:fillRect/>
          </a:stretch>
        </p:blipFill>
        <p:spPr>
          <a:xfrm>
            <a:off x="2491497" y="1197563"/>
            <a:ext cx="6567300" cy="4925475"/>
          </a:xfrm>
          <a:prstGeom prst="rect">
            <a:avLst/>
          </a:prstGeom>
          <a:noFill/>
          <a:ln>
            <a:noFill/>
          </a:ln>
        </p:spPr>
      </p:pic>
      <p:sp>
        <p:nvSpPr>
          <p:cNvPr id="169" name="Google Shape;169;g1a5a2294da6_0_8"/>
          <p:cNvSpPr txBox="1"/>
          <p:nvPr/>
        </p:nvSpPr>
        <p:spPr>
          <a:xfrm>
            <a:off x="196325" y="2987725"/>
            <a:ext cx="2199900" cy="1847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600" i="1">
                <a:solidFill>
                  <a:schemeClr val="dk1"/>
                </a:solidFill>
              </a:rPr>
              <a:t>Press play on video or go to -  </a:t>
            </a:r>
            <a:r>
              <a:rPr lang="en-US" sz="1600" i="1" u="sng">
                <a:solidFill>
                  <a:schemeClr val="accent4"/>
                </a:solidFill>
                <a:hlinkClick r:id="rId5">
                  <a:extLst>
                    <a:ext uri="{A12FA001-AC4F-418D-AE19-62706E023703}">
                      <ahyp:hlinkClr xmlns:ahyp="http://schemas.microsoft.com/office/drawing/2018/hyperlinkcolor" val="tx"/>
                    </a:ext>
                  </a:extLst>
                </a:hlinkClick>
              </a:rPr>
              <a:t>https://ellenmacarthurfoundation.org/topics/circular-economy-introduction/overview</a:t>
            </a:r>
            <a:r>
              <a:rPr lang="en-US" sz="1600" i="1"/>
              <a:t> </a:t>
            </a:r>
            <a:endParaRPr sz="16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10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g1a4650be9c2_1_11"/>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Structure of a Green Roof - in general</a:t>
            </a:r>
            <a:endParaRPr/>
          </a:p>
        </p:txBody>
      </p:sp>
      <p:sp>
        <p:nvSpPr>
          <p:cNvPr id="1056" name="Google Shape;1056;g1a4650be9c2_1_11"/>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Usually, a Green Roof has a waterproof membrane at the bottom to protect the building from leaks. There is then an insulation layer and another protective layer, which will prevent damage from any penetrating roots, or other structural movement.  </a:t>
            </a:r>
            <a:endParaRPr/>
          </a:p>
          <a:p>
            <a:pPr marL="0" lvl="0" indent="0" algn="l" rtl="0">
              <a:spcBef>
                <a:spcPts val="1000"/>
              </a:spcBef>
              <a:spcAft>
                <a:spcPts val="0"/>
              </a:spcAft>
              <a:buNone/>
            </a:pPr>
            <a:r>
              <a:rPr lang="en-US"/>
              <a:t>A drainage layer is then put down over the insulation layer and the protective layer. The drainage layer can be made of lightweight gravel or light granulated clay. It helps to keep air in the Green Roof and soaks up any extra water. The drainage layer can also help store water for the plants to use at a later time. For maintenance purposes, it is important that the drainage points can be accessed from above. </a:t>
            </a:r>
            <a:endParaRPr/>
          </a:p>
          <a:p>
            <a:pPr marL="0" lvl="0" indent="0" algn="l" rtl="0">
              <a:spcBef>
                <a:spcPts val="1000"/>
              </a:spcBef>
              <a:spcAft>
                <a:spcPts val="0"/>
              </a:spcAft>
              <a:buNone/>
            </a:pPr>
            <a:r>
              <a:rPr lang="en-US"/>
              <a:t>On top of the drainage layer, a filter mat may be installed to allow water to soak through. This will also prevent the fine soil from eroding. The top layers of a Green Roof system include the soil layer (or substrate), plants and a wind blanket. The soil layer is made up of a lightweight material (for example, crushed clay bricks, clay granules etc) and will help with drainage as well as providing nutrients to the plants. The wind blanket protects the soil layer until the roots of the plants take hold.</a:t>
            </a:r>
            <a:endParaRPr/>
          </a:p>
        </p:txBody>
      </p:sp>
      <p:sp>
        <p:nvSpPr>
          <p:cNvPr id="1057" name="Google Shape;1057;g1a4650be9c2_1_11"/>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80</a:t>
            </a:fld>
            <a:endParaRPr/>
          </a:p>
        </p:txBody>
      </p:sp>
      <p:sp>
        <p:nvSpPr>
          <p:cNvPr id="1058" name="Google Shape;1058;g1a4650be9c2_1_11"/>
          <p:cNvSpPr txBox="1"/>
          <p:nvPr/>
        </p:nvSpPr>
        <p:spPr>
          <a:xfrm>
            <a:off x="1837700" y="6136250"/>
            <a:ext cx="64734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u="sng">
                <a:solidFill>
                  <a:schemeClr val="hlink"/>
                </a:solidFill>
                <a:hlinkClick r:id="rId3"/>
              </a:rPr>
              <a:t>https://www.dlrcoco.ie/sites/default/files/atoms/files/appendix16.pdf</a:t>
            </a:r>
            <a:r>
              <a:rPr lang="en-US" sz="1000"/>
              <a:t> </a:t>
            </a:r>
            <a:endParaRPr sz="1000" i="1"/>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g1dcb3c4fee0_0_124"/>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Structure of a Green Roof - in general</a:t>
            </a:r>
            <a:endParaRPr/>
          </a:p>
        </p:txBody>
      </p:sp>
      <p:sp>
        <p:nvSpPr>
          <p:cNvPr id="1065" name="Google Shape;1065;g1dcb3c4fee0_0_124"/>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81</a:t>
            </a:fld>
            <a:endParaRPr/>
          </a:p>
        </p:txBody>
      </p:sp>
      <p:pic>
        <p:nvPicPr>
          <p:cNvPr id="1066" name="Google Shape;1066;g1dcb3c4fee0_0_124"/>
          <p:cNvPicPr preferRelativeResize="0"/>
          <p:nvPr/>
        </p:nvPicPr>
        <p:blipFill>
          <a:blip r:embed="rId3">
            <a:alphaModFix/>
          </a:blip>
          <a:stretch>
            <a:fillRect/>
          </a:stretch>
        </p:blipFill>
        <p:spPr>
          <a:xfrm>
            <a:off x="1392650" y="1590925"/>
            <a:ext cx="8135401" cy="4267175"/>
          </a:xfrm>
          <a:prstGeom prst="rect">
            <a:avLst/>
          </a:prstGeom>
          <a:noFill/>
          <a:ln>
            <a:noFill/>
          </a:ln>
        </p:spPr>
      </p:pic>
      <p:sp>
        <p:nvSpPr>
          <p:cNvPr id="1067" name="Google Shape;1067;g1dcb3c4fee0_0_124"/>
          <p:cNvSpPr txBox="1"/>
          <p:nvPr/>
        </p:nvSpPr>
        <p:spPr>
          <a:xfrm>
            <a:off x="1837700" y="6136250"/>
            <a:ext cx="64734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u="sng">
                <a:solidFill>
                  <a:schemeClr val="hlink"/>
                </a:solidFill>
                <a:hlinkClick r:id="rId4"/>
              </a:rPr>
              <a:t>https://architizer.com/blog/product-guides/product-guide/green-roofs/</a:t>
            </a:r>
            <a:r>
              <a:rPr lang="en-US" sz="1000"/>
              <a:t> </a:t>
            </a:r>
            <a:endParaRPr sz="1000" i="1"/>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g1a4650be9c2_1_38"/>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The Benefits of Installing Green Roofs, facades and interior elements </a:t>
            </a:r>
            <a:endParaRPr/>
          </a:p>
        </p:txBody>
      </p:sp>
      <p:sp>
        <p:nvSpPr>
          <p:cNvPr id="1074" name="Google Shape;1074;g1a4650be9c2_1_38"/>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a:t>Green Roofs can be designed to give a wide range of benefits. These include:  </a:t>
            </a:r>
            <a:endParaRPr/>
          </a:p>
          <a:p>
            <a:pPr marL="457200" lvl="0" indent="-330200" algn="l" rtl="0">
              <a:lnSpc>
                <a:spcPct val="115000"/>
              </a:lnSpc>
              <a:spcBef>
                <a:spcPts val="1000"/>
              </a:spcBef>
              <a:spcAft>
                <a:spcPts val="0"/>
              </a:spcAft>
              <a:buSzPts val="1600"/>
              <a:buChar char="•"/>
            </a:pPr>
            <a:r>
              <a:rPr lang="en-US"/>
              <a:t>Reducing the amount of surface water running off the Roof and so reducing the risk of flooding. Completed projects show a reduced annual run-off of at least 40% and up to 60-70%. In some cases, for Intensive Green Roofs, the water retention can be up to 90%.  </a:t>
            </a:r>
            <a:endParaRPr/>
          </a:p>
          <a:p>
            <a:pPr marL="457200" lvl="0" indent="-330200" algn="l" rtl="0">
              <a:lnSpc>
                <a:spcPct val="115000"/>
              </a:lnSpc>
              <a:spcBef>
                <a:spcPts val="1000"/>
              </a:spcBef>
              <a:spcAft>
                <a:spcPts val="0"/>
              </a:spcAft>
              <a:buSzPts val="1600"/>
              <a:buChar char="•"/>
            </a:pPr>
            <a:r>
              <a:rPr lang="en-US"/>
              <a:t>Providing habitat, shelter and feeding opportunities for wildlife(especially in built up areas).  </a:t>
            </a:r>
            <a:endParaRPr/>
          </a:p>
          <a:p>
            <a:pPr marL="457200" lvl="0" indent="-330200" algn="l" rtl="0">
              <a:lnSpc>
                <a:spcPct val="115000"/>
              </a:lnSpc>
              <a:spcBef>
                <a:spcPts val="1000"/>
              </a:spcBef>
              <a:spcAft>
                <a:spcPts val="0"/>
              </a:spcAft>
              <a:buSzPts val="1600"/>
              <a:buChar char="•"/>
            </a:pPr>
            <a:r>
              <a:rPr lang="en-US"/>
              <a:t>Contribute to sustainable drainage systems and water quality improvement.  </a:t>
            </a:r>
            <a:endParaRPr/>
          </a:p>
          <a:p>
            <a:pPr marL="457200" lvl="0" indent="-330200" algn="l" rtl="0">
              <a:lnSpc>
                <a:spcPct val="115000"/>
              </a:lnSpc>
              <a:spcBef>
                <a:spcPts val="1000"/>
              </a:spcBef>
              <a:spcAft>
                <a:spcPts val="0"/>
              </a:spcAft>
              <a:buSzPts val="1600"/>
              <a:buChar char="•"/>
            </a:pPr>
            <a:r>
              <a:rPr lang="en-US"/>
              <a:t>Helping to meet the targets of our biodiversity action plan.  </a:t>
            </a:r>
            <a:endParaRPr/>
          </a:p>
          <a:p>
            <a:pPr marL="457200" lvl="0" indent="-330200" algn="l" rtl="0">
              <a:lnSpc>
                <a:spcPct val="115000"/>
              </a:lnSpc>
              <a:spcBef>
                <a:spcPts val="1000"/>
              </a:spcBef>
              <a:spcAft>
                <a:spcPts val="0"/>
              </a:spcAft>
              <a:buSzPts val="1600"/>
              <a:buChar char="•"/>
            </a:pPr>
            <a:r>
              <a:rPr lang="en-US"/>
              <a:t>Improving the character and appearance of the building and the wider area.  </a:t>
            </a:r>
            <a:endParaRPr/>
          </a:p>
          <a:p>
            <a:pPr marL="457200" lvl="0" indent="-330200" algn="l" rtl="0">
              <a:lnSpc>
                <a:spcPct val="115000"/>
              </a:lnSpc>
              <a:spcBef>
                <a:spcPts val="1000"/>
              </a:spcBef>
              <a:spcAft>
                <a:spcPts val="0"/>
              </a:spcAft>
              <a:buSzPts val="1600"/>
              <a:buChar char="•"/>
            </a:pPr>
            <a:r>
              <a:rPr lang="en-US"/>
              <a:t>Offering an opportunity to boost the environmental credentials of a business.  </a:t>
            </a:r>
            <a:endParaRPr/>
          </a:p>
        </p:txBody>
      </p:sp>
      <p:sp>
        <p:nvSpPr>
          <p:cNvPr id="1075" name="Google Shape;1075;g1a4650be9c2_1_38"/>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82</a:t>
            </a:fld>
            <a:endParaRPr/>
          </a:p>
        </p:txBody>
      </p:sp>
      <p:sp>
        <p:nvSpPr>
          <p:cNvPr id="1076" name="Google Shape;1076;g1a4650be9c2_1_38"/>
          <p:cNvSpPr txBox="1"/>
          <p:nvPr/>
        </p:nvSpPr>
        <p:spPr>
          <a:xfrm>
            <a:off x="1837700" y="6136250"/>
            <a:ext cx="64734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u="sng">
                <a:solidFill>
                  <a:schemeClr val="hlink"/>
                </a:solidFill>
                <a:hlinkClick r:id="rId3"/>
              </a:rPr>
              <a:t>https://www.dlrcoco.ie/sites/default/files/atoms/files/appendix16.pdf</a:t>
            </a:r>
            <a:r>
              <a:rPr lang="en-US" sz="1000"/>
              <a:t> </a:t>
            </a:r>
            <a:endParaRPr sz="1000" i="1"/>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g2139d03904a_0_0"/>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The Benefits of Installing Green Roofs, facades and interior elements </a:t>
            </a:r>
            <a:endParaRPr/>
          </a:p>
        </p:txBody>
      </p:sp>
      <p:sp>
        <p:nvSpPr>
          <p:cNvPr id="1083" name="Google Shape;1083;g2139d03904a_0_0"/>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457200" lvl="0" indent="-330200" algn="l" rtl="0">
              <a:lnSpc>
                <a:spcPct val="115000"/>
              </a:lnSpc>
              <a:spcBef>
                <a:spcPts val="1000"/>
              </a:spcBef>
              <a:spcAft>
                <a:spcPts val="0"/>
              </a:spcAft>
              <a:buSzPts val="1600"/>
              <a:buChar char="•"/>
            </a:pPr>
            <a:r>
              <a:rPr lang="en-US"/>
              <a:t> Providing extra heat and noise insulation.  </a:t>
            </a:r>
            <a:endParaRPr/>
          </a:p>
          <a:p>
            <a:pPr marL="457200" lvl="0" indent="-330200" algn="l" rtl="0">
              <a:lnSpc>
                <a:spcPct val="115000"/>
              </a:lnSpc>
              <a:spcBef>
                <a:spcPts val="1000"/>
              </a:spcBef>
              <a:spcAft>
                <a:spcPts val="0"/>
              </a:spcAft>
              <a:buSzPts val="1600"/>
              <a:buChar char="•"/>
            </a:pPr>
            <a:r>
              <a:rPr lang="en-US"/>
              <a:t>Keeping the building cool in the summer.  </a:t>
            </a:r>
            <a:endParaRPr/>
          </a:p>
          <a:p>
            <a:pPr marL="457200" lvl="0" indent="-330200" algn="l" rtl="0">
              <a:lnSpc>
                <a:spcPct val="115000"/>
              </a:lnSpc>
              <a:spcBef>
                <a:spcPts val="1000"/>
              </a:spcBef>
              <a:spcAft>
                <a:spcPts val="0"/>
              </a:spcAft>
              <a:buSzPts val="1600"/>
              <a:buChar char="•"/>
            </a:pPr>
            <a:r>
              <a:rPr lang="en-US"/>
              <a:t>Increasing the lifespan of the Roof membrane.  </a:t>
            </a:r>
            <a:endParaRPr/>
          </a:p>
          <a:p>
            <a:pPr marL="457200" lvl="0" indent="-330200" algn="l" rtl="0">
              <a:lnSpc>
                <a:spcPct val="115000"/>
              </a:lnSpc>
              <a:spcBef>
                <a:spcPts val="1000"/>
              </a:spcBef>
              <a:spcAft>
                <a:spcPts val="0"/>
              </a:spcAft>
              <a:buSzPts val="1600"/>
              <a:buChar char="•"/>
            </a:pPr>
            <a:r>
              <a:rPr lang="en-US"/>
              <a:t>Helping to reduce the amount of dust and pollutants in the air.  </a:t>
            </a:r>
            <a:endParaRPr/>
          </a:p>
          <a:p>
            <a:pPr marL="457200" lvl="0" indent="-330200" algn="l" rtl="0">
              <a:lnSpc>
                <a:spcPct val="115000"/>
              </a:lnSpc>
              <a:spcBef>
                <a:spcPts val="1000"/>
              </a:spcBef>
              <a:spcAft>
                <a:spcPts val="0"/>
              </a:spcAft>
              <a:buSzPts val="1600"/>
              <a:buChar char="•"/>
            </a:pPr>
            <a:r>
              <a:rPr lang="en-US"/>
              <a:t>Creating new open space for relaxation, providing potential for the creation of usable green spaces.</a:t>
            </a:r>
            <a:endParaRPr/>
          </a:p>
        </p:txBody>
      </p:sp>
      <p:sp>
        <p:nvSpPr>
          <p:cNvPr id="1084" name="Google Shape;1084;g2139d03904a_0_0"/>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83</a:t>
            </a:fld>
            <a:endParaRPr/>
          </a:p>
        </p:txBody>
      </p:sp>
      <p:sp>
        <p:nvSpPr>
          <p:cNvPr id="1085" name="Google Shape;1085;g2139d03904a_0_0"/>
          <p:cNvSpPr txBox="1"/>
          <p:nvPr/>
        </p:nvSpPr>
        <p:spPr>
          <a:xfrm>
            <a:off x="1837700" y="6136250"/>
            <a:ext cx="64734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u="sng">
                <a:solidFill>
                  <a:schemeClr val="hlink"/>
                </a:solidFill>
                <a:hlinkClick r:id="rId3"/>
              </a:rPr>
              <a:t>https://www.dlrcoco.ie/sites/default/files/atoms/files/appendix16.pdf</a:t>
            </a:r>
            <a:r>
              <a:rPr lang="en-US" sz="1000"/>
              <a:t> </a:t>
            </a:r>
            <a:endParaRPr sz="1000" i="1"/>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g1a5a2294da6_1_162"/>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Further Reading</a:t>
            </a:r>
            <a:endParaRPr/>
          </a:p>
        </p:txBody>
      </p:sp>
      <p:sp>
        <p:nvSpPr>
          <p:cNvPr id="1092" name="Google Shape;1092;g1a5a2294da6_1_162"/>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a:t>Green &amp; Blue Roof Guide 2021, DCC - Irish Green and Blue roof guidelines for Dublin city </a:t>
            </a:r>
            <a:endParaRPr/>
          </a:p>
          <a:p>
            <a:pPr marL="0" lvl="0" indent="0" algn="l" rtl="0">
              <a:lnSpc>
                <a:spcPct val="115000"/>
              </a:lnSpc>
              <a:spcBef>
                <a:spcPts val="1000"/>
              </a:spcBef>
              <a:spcAft>
                <a:spcPts val="0"/>
              </a:spcAft>
              <a:buNone/>
            </a:pPr>
            <a:r>
              <a:rPr lang="en-US" u="sng">
                <a:solidFill>
                  <a:schemeClr val="hlink"/>
                </a:solidFill>
                <a:hlinkClick r:id="rId3"/>
              </a:rPr>
              <a:t>https://www.dublincity.ie/sites/default/files/2021-12/dcc-green-blue-roof-guide-2021.pdf</a:t>
            </a:r>
            <a:r>
              <a:rPr lang="en-US"/>
              <a:t> </a:t>
            </a:r>
            <a:endParaRPr/>
          </a:p>
          <a:p>
            <a:pPr marL="0" lvl="0" indent="0" algn="l" rtl="0">
              <a:lnSpc>
                <a:spcPct val="115000"/>
              </a:lnSpc>
              <a:spcBef>
                <a:spcPts val="1000"/>
              </a:spcBef>
              <a:spcAft>
                <a:spcPts val="0"/>
              </a:spcAft>
              <a:buNone/>
            </a:pPr>
            <a:r>
              <a:rPr lang="en-US"/>
              <a:t>A guide to GREEN roofs, walls and facades, Victoria, Australia - Growing Green Guide, guide to green roofs, walls and facades.</a:t>
            </a:r>
            <a:endParaRPr/>
          </a:p>
          <a:p>
            <a:pPr marL="0" lvl="0" indent="0" algn="l" rtl="0">
              <a:lnSpc>
                <a:spcPct val="115000"/>
              </a:lnSpc>
              <a:spcBef>
                <a:spcPts val="1000"/>
              </a:spcBef>
              <a:spcAft>
                <a:spcPts val="0"/>
              </a:spcAft>
              <a:buNone/>
            </a:pPr>
            <a:r>
              <a:rPr lang="en-US" u="sng">
                <a:solidFill>
                  <a:schemeClr val="hlink"/>
                </a:solidFill>
                <a:hlinkClick r:id="rId4"/>
              </a:rPr>
              <a:t>https://202020vision.com.au/media/41918/growing_green_guide_ebook_130214.pdf</a:t>
            </a:r>
            <a:r>
              <a:rPr lang="en-US"/>
              <a:t> </a:t>
            </a:r>
            <a:endParaRPr/>
          </a:p>
          <a:p>
            <a:pPr marL="0" lvl="0" indent="0" algn="l" rtl="0">
              <a:lnSpc>
                <a:spcPct val="115000"/>
              </a:lnSpc>
              <a:spcBef>
                <a:spcPts val="1000"/>
              </a:spcBef>
              <a:spcAft>
                <a:spcPts val="0"/>
              </a:spcAft>
              <a:buNone/>
            </a:pPr>
            <a:r>
              <a:rPr lang="en-US"/>
              <a:t>Regularly updated Green Roofs Database </a:t>
            </a:r>
            <a:endParaRPr/>
          </a:p>
          <a:p>
            <a:pPr marL="0" lvl="0" indent="0" algn="l" rtl="0">
              <a:lnSpc>
                <a:spcPct val="115000"/>
              </a:lnSpc>
              <a:spcBef>
                <a:spcPts val="1000"/>
              </a:spcBef>
              <a:spcAft>
                <a:spcPts val="0"/>
              </a:spcAft>
              <a:buNone/>
            </a:pPr>
            <a:r>
              <a:rPr lang="en-US" u="sng">
                <a:solidFill>
                  <a:schemeClr val="hlink"/>
                </a:solidFill>
                <a:hlinkClick r:id="rId5"/>
              </a:rPr>
              <a:t>https://www.greenroofs.com/</a:t>
            </a:r>
            <a:r>
              <a:rPr lang="en-US"/>
              <a:t> </a:t>
            </a:r>
            <a:endParaRPr/>
          </a:p>
          <a:p>
            <a:pPr marL="0" lvl="0" indent="0" algn="l" rtl="0">
              <a:lnSpc>
                <a:spcPct val="115000"/>
              </a:lnSpc>
              <a:spcBef>
                <a:spcPts val="1000"/>
              </a:spcBef>
              <a:spcAft>
                <a:spcPts val="0"/>
              </a:spcAft>
              <a:buNone/>
            </a:pPr>
            <a:r>
              <a:rPr lang="en-US">
                <a:highlight>
                  <a:srgbClr val="FFFFFF"/>
                </a:highlight>
              </a:rPr>
              <a:t>European Federation of Green Roof  &amp; Wall Associations</a:t>
            </a:r>
            <a:endParaRPr/>
          </a:p>
          <a:p>
            <a:pPr marL="0" lvl="0" indent="0" algn="l" rtl="0">
              <a:lnSpc>
                <a:spcPct val="115000"/>
              </a:lnSpc>
              <a:spcBef>
                <a:spcPts val="1000"/>
              </a:spcBef>
              <a:spcAft>
                <a:spcPts val="0"/>
              </a:spcAft>
              <a:buNone/>
            </a:pPr>
            <a:r>
              <a:rPr lang="en-US" u="sng">
                <a:solidFill>
                  <a:schemeClr val="hlink"/>
                </a:solidFill>
                <a:hlinkClick r:id="rId6"/>
              </a:rPr>
              <a:t>https://efb-greenroof.eu/</a:t>
            </a:r>
            <a:r>
              <a:rPr lang="en-US"/>
              <a:t> </a:t>
            </a:r>
            <a:endParaRPr/>
          </a:p>
          <a:p>
            <a:pPr marL="0" lvl="0" indent="0" algn="l" rtl="0">
              <a:lnSpc>
                <a:spcPct val="115000"/>
              </a:lnSpc>
              <a:spcBef>
                <a:spcPts val="1000"/>
              </a:spcBef>
              <a:spcAft>
                <a:spcPts val="0"/>
              </a:spcAft>
              <a:buNone/>
            </a:pPr>
            <a:endParaRPr/>
          </a:p>
        </p:txBody>
      </p:sp>
      <p:sp>
        <p:nvSpPr>
          <p:cNvPr id="1093" name="Google Shape;1093;g1a5a2294da6_1_162"/>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84</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13"/>
          <p:cNvSpPr txBox="1">
            <a:spLocks noGrp="1"/>
          </p:cNvSpPr>
          <p:nvPr>
            <p:ph type="title"/>
          </p:nvPr>
        </p:nvSpPr>
        <p:spPr>
          <a:xfrm>
            <a:off x="1262625" y="2768600"/>
            <a:ext cx="58878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9"/>
                  </a:ext>
                </a:extLst>
              </a:rPr>
              <a:t>QUIZ/ASSIGNMENT/ACTIVITY</a:t>
            </a:r>
            <a:endParaRPr/>
          </a:p>
        </p:txBody>
      </p:sp>
      <p:sp>
        <p:nvSpPr>
          <p:cNvPr id="1100" name="Google Shape;1100;p13"/>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85</a:t>
            </a:fld>
            <a:endParaRPr/>
          </a:p>
        </p:txBody>
      </p:sp>
      <p:pic>
        <p:nvPicPr>
          <p:cNvPr id="1101" name="Google Shape;1101;p13" descr="https://lh5.googleusercontent.com/rzAdUHQMZB-L8S1yVpifhObG0nUCK11_6fuWAET-64qi5VvjdapMTJs-46yzGo-ItYQkwgHgsQMoyLojZcx1LzSopApwIjUlFsUtrG-4miFg2t50DSYoDnyRW2izR0yZLtKWjegac19vtBFzCJ3styqKz52lkTOMdX5HOrnfr0vFgqY4IQRu1hFrGatBfpsiGF7POG8nFQ=nw"/>
          <p:cNvPicPr preferRelativeResize="0"/>
          <p:nvPr/>
        </p:nvPicPr>
        <p:blipFill rotWithShape="1">
          <a:blip r:embed="rId3">
            <a:alphaModFix/>
          </a:blip>
          <a:srcRect l="16906" t="16800" r="16743" b="19082"/>
          <a:stretch/>
        </p:blipFill>
        <p:spPr>
          <a:xfrm>
            <a:off x="7695029" y="1886052"/>
            <a:ext cx="3193365" cy="3085896"/>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Google Shape;1107;g2139d03904a_0_64"/>
          <p:cNvSpPr txBox="1">
            <a:spLocks noGrp="1"/>
          </p:cNvSpPr>
          <p:nvPr>
            <p:ph type="title"/>
          </p:nvPr>
        </p:nvSpPr>
        <p:spPr>
          <a:xfrm>
            <a:off x="1262627" y="2768600"/>
            <a:ext cx="5498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EXTRA READING/STUDY</a:t>
            </a:r>
            <a:endParaRPr/>
          </a:p>
        </p:txBody>
      </p:sp>
      <p:sp>
        <p:nvSpPr>
          <p:cNvPr id="1108" name="Google Shape;1108;g2139d03904a_0_64"/>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86</a:t>
            </a:fld>
            <a:endParaRPr/>
          </a:p>
        </p:txBody>
      </p:sp>
      <p:pic>
        <p:nvPicPr>
          <p:cNvPr id="1109" name="Google Shape;1109;g2139d03904a_0_64" descr="A picture containing chart&#10;&#10;Description automatically generated"/>
          <p:cNvPicPr preferRelativeResize="0"/>
          <p:nvPr/>
        </p:nvPicPr>
        <p:blipFill rotWithShape="1">
          <a:blip r:embed="rId3">
            <a:alphaModFix/>
          </a:blip>
          <a:srcRect l="19163" t="10668" r="19707" b="10715"/>
          <a:stretch/>
        </p:blipFill>
        <p:spPr>
          <a:xfrm>
            <a:off x="7695029" y="1827820"/>
            <a:ext cx="2489981" cy="3202358"/>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g2139d03904a_0_127"/>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87</a:t>
            </a:fld>
            <a:endParaRPr/>
          </a:p>
        </p:txBody>
      </p:sp>
      <p:sp>
        <p:nvSpPr>
          <p:cNvPr id="1116" name="Google Shape;1116;g2139d03904a_0_127"/>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EXTRA READING/STUDY  </a:t>
            </a:r>
            <a:endParaRPr/>
          </a:p>
        </p:txBody>
      </p:sp>
      <p:sp>
        <p:nvSpPr>
          <p:cNvPr id="1117" name="Google Shape;1117;g2139d03904a_0_127"/>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a:t>For Further Case Studies and Training Material Please Follow the Link Below </a:t>
            </a:r>
            <a:endParaRPr sz="1800"/>
          </a:p>
          <a:p>
            <a:pPr marL="0" lvl="0" indent="0" algn="l" rtl="0">
              <a:lnSpc>
                <a:spcPct val="115000"/>
              </a:lnSpc>
              <a:spcBef>
                <a:spcPts val="1000"/>
              </a:spcBef>
              <a:spcAft>
                <a:spcPts val="0"/>
              </a:spcAft>
              <a:buNone/>
            </a:pPr>
            <a:r>
              <a:rPr lang="en-US" sz="1800" u="sng">
                <a:solidFill>
                  <a:schemeClr val="hlink"/>
                </a:solidFill>
                <a:highlight>
                  <a:srgbClr val="FFFFFF"/>
                </a:highlight>
                <a:hlinkClick r:id="rId3"/>
              </a:rPr>
              <a:t>https://docs.google.com/spreadsheets/d/1DTte4Ph8pQ4lKzYGFt2_S-d1Z_Rmd9-i/edit?usp=sharing&amp;ouid=112148808974461842163&amp;rtpof=true&amp;sd=true</a:t>
            </a:r>
            <a:r>
              <a:rPr lang="en-US" sz="1800">
                <a:solidFill>
                  <a:srgbClr val="000000"/>
                </a:solidFill>
                <a:highlight>
                  <a:srgbClr val="FFFFFF"/>
                </a:highlight>
              </a:rPr>
              <a:t> </a:t>
            </a:r>
            <a:endParaRPr sz="1800">
              <a:solidFill>
                <a:srgbClr val="000000"/>
              </a:solidFill>
              <a:highlight>
                <a:srgbClr val="FFFFFF"/>
              </a:highlight>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g213986b578a_0_19"/>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88</a:t>
            </a:fld>
            <a:endParaRPr/>
          </a:p>
        </p:txBody>
      </p:sp>
      <p:sp>
        <p:nvSpPr>
          <p:cNvPr id="1124" name="Google Shape;1124;g213986b578a_0_19"/>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EXTRA READING/STUDY  </a:t>
            </a:r>
            <a:endParaRPr/>
          </a:p>
        </p:txBody>
      </p:sp>
      <p:sp>
        <p:nvSpPr>
          <p:cNvPr id="1125" name="Google Shape;1125;g213986b578a_0_19"/>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a:t>Discover and contribute practical examples of the circular economy</a:t>
            </a:r>
            <a:endParaRPr/>
          </a:p>
          <a:p>
            <a:pPr marL="0" lvl="0" indent="0" algn="l" rtl="0">
              <a:lnSpc>
                <a:spcPct val="115000"/>
              </a:lnSpc>
              <a:spcBef>
                <a:spcPts val="1000"/>
              </a:spcBef>
              <a:spcAft>
                <a:spcPts val="0"/>
              </a:spcAft>
              <a:buNone/>
            </a:pPr>
            <a:r>
              <a:rPr lang="en-US" u="sng">
                <a:solidFill>
                  <a:schemeClr val="hlink"/>
                </a:solidFill>
                <a:hlinkClick r:id="rId3"/>
              </a:rPr>
              <a:t>https://knowledge-hub.circle-lab.com/</a:t>
            </a:r>
            <a:r>
              <a:rPr lang="en-US"/>
              <a:t> </a:t>
            </a:r>
            <a:endParaRPr/>
          </a:p>
          <a:p>
            <a:pPr marL="0" lvl="0" indent="0" algn="l" rtl="0">
              <a:lnSpc>
                <a:spcPct val="115000"/>
              </a:lnSpc>
              <a:spcBef>
                <a:spcPts val="1000"/>
              </a:spcBef>
              <a:spcAft>
                <a:spcPts val="0"/>
              </a:spcAft>
              <a:buNone/>
            </a:pPr>
            <a:r>
              <a:rPr lang="en-US"/>
              <a:t>Drive 0 - Circular Homes</a:t>
            </a:r>
            <a:endParaRPr/>
          </a:p>
          <a:p>
            <a:pPr marL="0" lvl="0" indent="0" algn="l" rtl="0">
              <a:lnSpc>
                <a:spcPct val="115000"/>
              </a:lnSpc>
              <a:spcBef>
                <a:spcPts val="1000"/>
              </a:spcBef>
              <a:spcAft>
                <a:spcPts val="0"/>
              </a:spcAft>
              <a:buNone/>
            </a:pPr>
            <a:r>
              <a:rPr lang="en-US" u="sng">
                <a:solidFill>
                  <a:schemeClr val="hlink"/>
                </a:solidFill>
                <a:hlinkClick r:id="rId4"/>
              </a:rPr>
              <a:t>https://www.circularhomes.eu/</a:t>
            </a:r>
            <a:endParaRPr/>
          </a:p>
          <a:p>
            <a:pPr marL="0" lvl="0" indent="0" algn="l" rtl="0">
              <a:lnSpc>
                <a:spcPct val="115000"/>
              </a:lnSpc>
              <a:spcBef>
                <a:spcPts val="1000"/>
              </a:spcBef>
              <a:spcAft>
                <a:spcPts val="0"/>
              </a:spcAft>
              <a:buNone/>
            </a:pPr>
            <a:r>
              <a:rPr lang="en-US"/>
              <a:t>King County Green Roof Case Study Report</a:t>
            </a:r>
            <a:endParaRPr/>
          </a:p>
          <a:p>
            <a:pPr marL="0" lvl="0" indent="0" algn="l" rtl="0">
              <a:lnSpc>
                <a:spcPct val="115000"/>
              </a:lnSpc>
              <a:spcBef>
                <a:spcPts val="1000"/>
              </a:spcBef>
              <a:spcAft>
                <a:spcPts val="0"/>
              </a:spcAft>
              <a:buNone/>
            </a:pPr>
            <a:r>
              <a:rPr lang="en-US" u="sng">
                <a:solidFill>
                  <a:schemeClr val="hlink"/>
                </a:solidFill>
                <a:hlinkClick r:id="rId5"/>
              </a:rPr>
              <a:t>https://kingcounty.gov/~/media/depts/dnrp/solid-waste/green-building/documents/KC_Green_Roof_case-study.ashx?la=en</a:t>
            </a:r>
            <a:endParaRPr/>
          </a:p>
          <a:p>
            <a:pPr marL="0" lvl="0" indent="0" algn="l" rtl="0">
              <a:lnSpc>
                <a:spcPct val="115000"/>
              </a:lnSpc>
              <a:spcBef>
                <a:spcPts val="1000"/>
              </a:spcBef>
              <a:spcAft>
                <a:spcPts val="0"/>
              </a:spcAft>
              <a:buNone/>
            </a:pPr>
            <a:r>
              <a:rPr lang="en-US">
                <a:highlight>
                  <a:srgbClr val="FFFFFF"/>
                </a:highlight>
              </a:rPr>
              <a:t>An Architect’s Guide To: Green Roofs</a:t>
            </a:r>
            <a:endParaRPr>
              <a:highlight>
                <a:srgbClr val="FFFFFF"/>
              </a:highlight>
            </a:endParaRPr>
          </a:p>
          <a:p>
            <a:pPr marL="0" lvl="0" indent="0" algn="l" rtl="0">
              <a:lnSpc>
                <a:spcPct val="115000"/>
              </a:lnSpc>
              <a:spcBef>
                <a:spcPts val="1000"/>
              </a:spcBef>
              <a:spcAft>
                <a:spcPts val="0"/>
              </a:spcAft>
              <a:buNone/>
            </a:pPr>
            <a:r>
              <a:rPr lang="en-US" u="sng">
                <a:solidFill>
                  <a:schemeClr val="hlink"/>
                </a:solidFill>
                <a:hlinkClick r:id="rId6"/>
              </a:rPr>
              <a:t>https://architizer.com/blog/product-guides/product-guide/green-roofs/</a:t>
            </a:r>
            <a:r>
              <a:rPr lang="en-US"/>
              <a:t> </a:t>
            </a:r>
            <a:endParaRPr/>
          </a:p>
          <a:p>
            <a:pPr marL="0" lvl="0" indent="0" algn="l" rtl="0">
              <a:lnSpc>
                <a:spcPct val="115000"/>
              </a:lnSpc>
              <a:spcBef>
                <a:spcPts val="1000"/>
              </a:spcBef>
              <a:spcAft>
                <a:spcPts val="0"/>
              </a:spcAft>
              <a:buNone/>
            </a:pPr>
            <a:endParaRPr/>
          </a:p>
          <a:p>
            <a:pPr marL="0" lvl="0" indent="0" algn="l" rtl="0">
              <a:lnSpc>
                <a:spcPct val="115000"/>
              </a:lnSpc>
              <a:spcBef>
                <a:spcPts val="1000"/>
              </a:spcBef>
              <a:spcAft>
                <a:spcPts val="0"/>
              </a:spcAft>
              <a:buNone/>
            </a:pP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1a4650be9c2_1_71"/>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Why do we need a Circular Economy? </a:t>
            </a:r>
            <a:endParaRPr/>
          </a:p>
        </p:txBody>
      </p:sp>
      <p:sp>
        <p:nvSpPr>
          <p:cNvPr id="176" name="Google Shape;176;g1a4650be9c2_1_71"/>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0" lvl="0" indent="0" algn="just" rtl="0">
              <a:lnSpc>
                <a:spcPct val="115000"/>
              </a:lnSpc>
              <a:spcBef>
                <a:spcPts val="1000"/>
              </a:spcBef>
              <a:spcAft>
                <a:spcPts val="0"/>
              </a:spcAft>
              <a:buNone/>
            </a:pPr>
            <a:r>
              <a:rPr lang="en-US"/>
              <a:t>Climate change, the loss of biodiversity and the depletion of natural resources have provoked an unprecedented global crisis, leading to what some scientists consider to be a new geological era: the Anthropocene (The most recent period I human history). </a:t>
            </a:r>
            <a:endParaRPr/>
          </a:p>
          <a:p>
            <a:pPr marL="0" lvl="0" indent="0" algn="just" rtl="0">
              <a:lnSpc>
                <a:spcPct val="115000"/>
              </a:lnSpc>
              <a:spcBef>
                <a:spcPts val="1000"/>
              </a:spcBef>
              <a:spcAft>
                <a:spcPts val="0"/>
              </a:spcAft>
              <a:buNone/>
            </a:pPr>
            <a:r>
              <a:rPr lang="en-US"/>
              <a:t>Currently, the Earth’s annual demand for resources due to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anthropogenic</a:t>
            </a:r>
            <a:r>
              <a:rPr lang="en-US"/>
              <a:t> (Human activity in the anthropocene era) activities exceeds its regenerative capacity. In 2019, humanity consumed an amount of natural resources equivalent to 1.6 Planets.</a:t>
            </a:r>
            <a:endParaRPr u="sng"/>
          </a:p>
          <a:p>
            <a:pPr marL="0" lvl="0" indent="0" algn="l" rtl="0">
              <a:lnSpc>
                <a:spcPct val="115000"/>
              </a:lnSpc>
              <a:spcBef>
                <a:spcPts val="1000"/>
              </a:spcBef>
              <a:spcAft>
                <a:spcPts val="0"/>
              </a:spcAft>
              <a:buNone/>
            </a:pPr>
            <a:r>
              <a:rPr lang="en-US" u="sng"/>
              <a:t>Earth Overshoot Day </a:t>
            </a:r>
            <a:r>
              <a:rPr lang="en-US"/>
              <a:t>marks the date when humanity has used all the biological resources that Earth regenerates during the entire year.</a:t>
            </a:r>
            <a:endParaRPr/>
          </a:p>
          <a:p>
            <a:pPr marL="0" lvl="0" indent="0" algn="l" rtl="0">
              <a:lnSpc>
                <a:spcPct val="115000"/>
              </a:lnSpc>
              <a:spcBef>
                <a:spcPts val="1000"/>
              </a:spcBef>
              <a:spcAft>
                <a:spcPts val="0"/>
              </a:spcAft>
              <a:buNone/>
            </a:pPr>
            <a:r>
              <a:rPr lang="en-US"/>
              <a:t>In 2022, Earth Overshoot Day fell on July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28</a:t>
            </a:r>
            <a:r>
              <a:rPr lang="en-US"/>
              <a:t>. You can explore proposed solutions on their website.</a:t>
            </a:r>
            <a:endParaRPr/>
          </a:p>
          <a:p>
            <a:pPr marL="0" lvl="0" indent="0" algn="l" rtl="0">
              <a:lnSpc>
                <a:spcPct val="115000"/>
              </a:lnSpc>
              <a:spcBef>
                <a:spcPts val="1000"/>
              </a:spcBef>
              <a:spcAft>
                <a:spcPts val="0"/>
              </a:spcAft>
              <a:buNone/>
            </a:pPr>
            <a:endParaRPr>
              <a:highlight>
                <a:srgbClr val="FFFF00"/>
              </a:highlight>
            </a:endParaRPr>
          </a:p>
        </p:txBody>
      </p:sp>
      <p:sp>
        <p:nvSpPr>
          <p:cNvPr id="177" name="Google Shape;177;g1a4650be9c2_1_71"/>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9</a:t>
            </a:fld>
            <a:endParaRPr/>
          </a:p>
        </p:txBody>
      </p:sp>
      <p:sp>
        <p:nvSpPr>
          <p:cNvPr id="178" name="Google Shape;178;g1a4650be9c2_1_71"/>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79" name="Google Shape;179;g1a4650be9c2_1_71"/>
          <p:cNvSpPr txBox="1"/>
          <p:nvPr/>
        </p:nvSpPr>
        <p:spPr>
          <a:xfrm>
            <a:off x="1837700" y="6136250"/>
            <a:ext cx="34476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u="sng">
                <a:solidFill>
                  <a:schemeClr val="hlink"/>
                </a:solidFill>
                <a:hlinkClick r:id="rId3"/>
              </a:rPr>
              <a:t>https://www.overshootday.org/</a:t>
            </a:r>
            <a:r>
              <a:rPr lang="en-US" sz="1000"/>
              <a:t>  </a:t>
            </a:r>
            <a:endParaRPr sz="1000" i="1"/>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BGC Master">
  <a:themeElements>
    <a:clrScheme name="ARISE">
      <a:dk1>
        <a:srgbClr val="4F504F"/>
      </a:dk1>
      <a:lt1>
        <a:srgbClr val="FFFFFF"/>
      </a:lt1>
      <a:dk2>
        <a:srgbClr val="335B74"/>
      </a:dk2>
      <a:lt2>
        <a:srgbClr val="DFE3E5"/>
      </a:lt2>
      <a:accent1>
        <a:srgbClr val="5BBCEA"/>
      </a:accent1>
      <a:accent2>
        <a:srgbClr val="2683C6"/>
      </a:accent2>
      <a:accent3>
        <a:srgbClr val="27CED7"/>
      </a:accent3>
      <a:accent4>
        <a:srgbClr val="A8CE3A"/>
      </a:accent4>
      <a:accent5>
        <a:srgbClr val="3E8853"/>
      </a:accent5>
      <a:accent6>
        <a:srgbClr val="62A39F"/>
      </a:accent6>
      <a:hlink>
        <a:srgbClr val="A8CE3A"/>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10690</Words>
  <Application>Microsoft Office PowerPoint</Application>
  <PresentationFormat>Panorámica</PresentationFormat>
  <Paragraphs>857</Paragraphs>
  <Slides>90</Slides>
  <Notes>90</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90</vt:i4>
      </vt:variant>
    </vt:vector>
  </HeadingPairs>
  <TitlesOfParts>
    <vt:vector size="101" baseType="lpstr">
      <vt:lpstr>Arial</vt:lpstr>
      <vt:lpstr>Open Sans</vt:lpstr>
      <vt:lpstr>Calibri</vt:lpstr>
      <vt:lpstr>Trebuchet MS</vt:lpstr>
      <vt:lpstr>Sen</vt:lpstr>
      <vt:lpstr>Questrial</vt:lpstr>
      <vt:lpstr>Montserrat</vt:lpstr>
      <vt:lpstr>Lato</vt:lpstr>
      <vt:lpstr>Impact</vt:lpstr>
      <vt:lpstr>BGC Master</vt:lpstr>
      <vt:lpstr>Custom Design</vt:lpstr>
      <vt:lpstr>Circular Economy and its Implementation in the  Design and Construction Sector</vt:lpstr>
      <vt:lpstr>Circular Economy in the Construction Industry Summary</vt:lpstr>
      <vt:lpstr>Objectives/Learning Outcomes</vt:lpstr>
      <vt:lpstr>Module Content</vt:lpstr>
      <vt:lpstr>The Circular Economy and its Application in the Construction Sector</vt:lpstr>
      <vt:lpstr>What is A Circular Economy? Overview</vt:lpstr>
      <vt:lpstr>Presentación de PowerPoint</vt:lpstr>
      <vt:lpstr>What is A Circular Economy? </vt:lpstr>
      <vt:lpstr>Why do we need a Circular Economy? </vt:lpstr>
      <vt:lpstr>Presentación de PowerPoint</vt:lpstr>
      <vt:lpstr>Our Ecological Footprint </vt:lpstr>
      <vt:lpstr>Waste and Recycling</vt:lpstr>
      <vt:lpstr>Linear Economy </vt:lpstr>
      <vt:lpstr>Linear Economy</vt:lpstr>
      <vt:lpstr>Linear Economy</vt:lpstr>
      <vt:lpstr>The Current ‘Linear’ Economy . . . </vt:lpstr>
      <vt:lpstr>Circular Economy </vt:lpstr>
      <vt:lpstr>A Circular Economy Changes the Way we Produce and Consume Materials</vt:lpstr>
      <vt:lpstr>Decarbonizing Europe</vt:lpstr>
      <vt:lpstr>Type of resources</vt:lpstr>
      <vt:lpstr>9 Rs of Circular Economy</vt:lpstr>
      <vt:lpstr>For a circular economy there are 3 principles of action which apply to the building sector </vt:lpstr>
      <vt:lpstr>For a circular economy there are 3 principles of action which apply to the building sector </vt:lpstr>
      <vt:lpstr>For a circular economy there are 3 principles of action which apply to the building sector</vt:lpstr>
      <vt:lpstr>For a circular economy there are 3 principles of action which apply to the building sector</vt:lpstr>
      <vt:lpstr>Presentación de PowerPoint</vt:lpstr>
      <vt:lpstr>Circular Economy in the building industry</vt:lpstr>
      <vt:lpstr>Impacts</vt:lpstr>
      <vt:lpstr>Learn more!</vt:lpstr>
      <vt:lpstr>The Challenge</vt:lpstr>
      <vt:lpstr>Why Care? </vt:lpstr>
      <vt:lpstr>What Needs to Happen?  From current state to ideal state</vt:lpstr>
      <vt:lpstr>Circular Economy in the Construction Sector</vt:lpstr>
      <vt:lpstr>Presentación de PowerPoint</vt:lpstr>
      <vt:lpstr>Impact</vt:lpstr>
      <vt:lpstr>Climate Change and Building Stock</vt:lpstr>
      <vt:lpstr>Climate Change and Building Stock</vt:lpstr>
      <vt:lpstr>Life Cycle</vt:lpstr>
      <vt:lpstr>Presentación de PowerPoint</vt:lpstr>
      <vt:lpstr>Production Stage</vt:lpstr>
      <vt:lpstr>Construction Stage</vt:lpstr>
      <vt:lpstr>Use Stage</vt:lpstr>
      <vt:lpstr>End-of-life (Deconstruction) Stage</vt:lpstr>
      <vt:lpstr>Building in layers</vt:lpstr>
      <vt:lpstr>Tools to measure circularity in construction</vt:lpstr>
      <vt:lpstr>National &amp; International Building Codes</vt:lpstr>
      <vt:lpstr>Targets and Reporting</vt:lpstr>
      <vt:lpstr>Targets and Reporting</vt:lpstr>
      <vt:lpstr>Further reading </vt:lpstr>
      <vt:lpstr>Further reading </vt:lpstr>
      <vt:lpstr>Key Elements</vt:lpstr>
      <vt:lpstr>Core Elements</vt:lpstr>
      <vt:lpstr>Presentación de PowerPoint</vt:lpstr>
      <vt:lpstr>Presentación de PowerPoint</vt:lpstr>
      <vt:lpstr>Presentación de PowerPoint</vt:lpstr>
      <vt:lpstr>Enabling Elements</vt:lpstr>
      <vt:lpstr>Presentación de PowerPoint</vt:lpstr>
      <vt:lpstr>Presentación de PowerPoint</vt:lpstr>
      <vt:lpstr>Presentación de PowerPoint</vt:lpstr>
      <vt:lpstr>Presentación de PowerPoint</vt:lpstr>
      <vt:lpstr>Presentación de PowerPoint</vt:lpstr>
      <vt:lpstr>MGRFIE - Multifunctional Green Roofs Facades and Interior Elements</vt:lpstr>
      <vt:lpstr>What are MGRFIE</vt:lpstr>
      <vt:lpstr>What are Green Roofs?</vt:lpstr>
      <vt:lpstr>Types of Green Roofs</vt:lpstr>
      <vt:lpstr>Types of Green Roofs</vt:lpstr>
      <vt:lpstr>Green Roofs</vt:lpstr>
      <vt:lpstr>Green walls</vt:lpstr>
      <vt:lpstr>Green roof/facades benefits </vt:lpstr>
      <vt:lpstr>Types of Multifunctional green roofs, façades, and interior elements</vt:lpstr>
      <vt:lpstr>Green + Red</vt:lpstr>
      <vt:lpstr>Solar green facades</vt:lpstr>
      <vt:lpstr>Interior green walls (living walls) </vt:lpstr>
      <vt:lpstr>12 Spectacular Garden Walls and Atriums Worth Contemplating (forbes.com)</vt:lpstr>
      <vt:lpstr>Design Considerations </vt:lpstr>
      <vt:lpstr>Design Considerations </vt:lpstr>
      <vt:lpstr>Design Considerations </vt:lpstr>
      <vt:lpstr>Design Considerations </vt:lpstr>
      <vt:lpstr>Structure of a Green Roof - in general </vt:lpstr>
      <vt:lpstr>Structure of a Green Roof - in general</vt:lpstr>
      <vt:lpstr>Structure of a Green Roof - in general</vt:lpstr>
      <vt:lpstr>The Benefits of Installing Green Roofs, facades and interior elements </vt:lpstr>
      <vt:lpstr>The Benefits of Installing Green Roofs, facades and interior elements </vt:lpstr>
      <vt:lpstr>Further Reading</vt:lpstr>
      <vt:lpstr>QUIZ/ASSIGNMENT/ACTIVITY</vt:lpstr>
      <vt:lpstr>EXTRA READING/STUDY</vt:lpstr>
      <vt:lpstr>EXTRA READING/STUDY  </vt:lpstr>
      <vt:lpstr>EXTRA READING/STUDY  </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Circular Economy and its Implementation in the  Design and Construction Sector</dc:title>
  <dc:creator>Martin.Breen</dc:creator>
  <cp:lastModifiedBy>MJ Esparza IVE</cp:lastModifiedBy>
  <cp:revision>1</cp:revision>
  <dcterms:modified xsi:type="dcterms:W3CDTF">2023-05-03T16:42:51Z</dcterms:modified>
</cp:coreProperties>
</file>